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8"/>
  </p:notesMasterIdLst>
  <p:handoutMasterIdLst>
    <p:handoutMasterId r:id="rId19"/>
  </p:handoutMasterIdLst>
  <p:sldIdLst>
    <p:sldId id="256" r:id="rId5"/>
    <p:sldId id="311" r:id="rId6"/>
    <p:sldId id="790" r:id="rId7"/>
    <p:sldId id="793" r:id="rId8"/>
    <p:sldId id="786" r:id="rId9"/>
    <p:sldId id="797" r:id="rId10"/>
    <p:sldId id="792" r:id="rId11"/>
    <p:sldId id="795" r:id="rId12"/>
    <p:sldId id="794" r:id="rId13"/>
    <p:sldId id="796" r:id="rId14"/>
    <p:sldId id="798" r:id="rId15"/>
    <p:sldId id="799" r:id="rId16"/>
    <p:sldId id="325"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ordita" panose="020B0604020202020204" charset="-70"/>
      <p:regular r:id="rId24"/>
      <p:bold r:id="rId25"/>
      <p:italic r:id="rId26"/>
      <p:boldItalic r:id="rId27"/>
    </p:embeddedFont>
    <p:embeddedFont>
      <p:font typeface="Gordita Light" charset="-70"/>
      <p:regular r:id="rId28"/>
      <p:italic r:id="rId29"/>
    </p:embeddedFont>
    <p:embeddedFont>
      <p:font typeface="Gordita Medium" charset="-7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384"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Balnanosienė" initials="IB" lastIdx="3" clrIdx="0">
    <p:extLst>
      <p:ext uri="{19B8F6BF-5375-455C-9EA6-DF929625EA0E}">
        <p15:presenceInfo xmlns:p15="http://schemas.microsoft.com/office/powerpoint/2012/main" userId="S::inga.balnanosiene@uzt.lt::52b97bdd-b2f2-48a2-8e68-ce97f1aa9439" providerId="AD"/>
      </p:ext>
    </p:extLst>
  </p:cmAuthor>
  <p:cmAuthor id="2" name="Ingrida Šmaižienė" initials="IŠ" lastIdx="1" clrIdx="1">
    <p:extLst>
      <p:ext uri="{19B8F6BF-5375-455C-9EA6-DF929625EA0E}">
        <p15:presenceInfo xmlns:p15="http://schemas.microsoft.com/office/powerpoint/2012/main" userId="S::ingrida.smaiziene@uzt.lt::e18bc433-e4c7-49b8-bee8-1da75592dc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273"/>
    <a:srgbClr val="1F44DD"/>
    <a:srgbClr val="3891FF"/>
    <a:srgbClr val="CCB5E8"/>
    <a:srgbClr val="A4DFFF"/>
    <a:srgbClr val="A7A9AC"/>
    <a:srgbClr val="09AB56"/>
    <a:srgbClr val="DFE0E1"/>
    <a:srgbClr val="FFFFFF"/>
    <a:srgbClr val="434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2239" autoAdjust="0"/>
  </p:normalViewPr>
  <p:slideViewPr>
    <p:cSldViewPr snapToGrid="0" snapToObjects="1">
      <p:cViewPr varScale="1">
        <p:scale>
          <a:sx n="79" d="100"/>
          <a:sy n="79" d="100"/>
        </p:scale>
        <p:origin x="936" y="72"/>
      </p:cViewPr>
      <p:guideLst>
        <p:guide pos="4384"/>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40" d="100"/>
          <a:sy n="140" d="100"/>
        </p:scale>
        <p:origin x="32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glė Šiukščiūtė" userId="29a0c924-2557-4b19-891d-bc2b969ea694" providerId="ADAL" clId="{C592702A-DA24-46B8-ACA2-6A2BF1C8BF17}"/>
    <pc:docChg chg="modSld">
      <pc:chgData name="Eglė Šiukščiūtė" userId="29a0c924-2557-4b19-891d-bc2b969ea694" providerId="ADAL" clId="{C592702A-DA24-46B8-ACA2-6A2BF1C8BF17}" dt="2022-06-13T10:18:19.748" v="4" actId="1076"/>
      <pc:docMkLst>
        <pc:docMk/>
      </pc:docMkLst>
      <pc:sldChg chg="modSp mod">
        <pc:chgData name="Eglė Šiukščiūtė" userId="29a0c924-2557-4b19-891d-bc2b969ea694" providerId="ADAL" clId="{C592702A-DA24-46B8-ACA2-6A2BF1C8BF17}" dt="2022-06-13T10:18:19.748" v="4" actId="1076"/>
        <pc:sldMkLst>
          <pc:docMk/>
          <pc:sldMk cId="2106510853" sldId="256"/>
        </pc:sldMkLst>
        <pc:spChg chg="mod">
          <ac:chgData name="Eglė Šiukščiūtė" userId="29a0c924-2557-4b19-891d-bc2b969ea694" providerId="ADAL" clId="{C592702A-DA24-46B8-ACA2-6A2BF1C8BF17}" dt="2022-06-13T10:18:19.748" v="4" actId="1076"/>
          <ac:spMkLst>
            <pc:docMk/>
            <pc:sldMk cId="2106510853" sldId="256"/>
            <ac:spMk id="4" creationId="{A0214CFD-A1AF-E140-BB1E-10EBB1868D4C}"/>
          </ac:spMkLst>
        </pc:spChg>
        <pc:spChg chg="mod">
          <ac:chgData name="Eglė Šiukščiūtė" userId="29a0c924-2557-4b19-891d-bc2b969ea694" providerId="ADAL" clId="{C592702A-DA24-46B8-ACA2-6A2BF1C8BF17}" dt="2022-06-13T10:18:18.517" v="3" actId="20577"/>
          <ac:spMkLst>
            <pc:docMk/>
            <pc:sldMk cId="2106510853" sldId="256"/>
            <ac:spMk id="7" creationId="{6B74156E-534A-5F4D-AF41-4CC6B65DF24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93C798-4590-8041-8F88-48D527935FFF}" type="datetimeFigureOut">
              <a:rPr lang="en-US" smtClean="0"/>
              <a:t>6/13/2022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A584D1-4EA4-2C45-91D7-6EACCC348A07}" type="slidenum">
              <a:rPr lang="en-US" smtClean="0"/>
              <a:t>‹#›</a:t>
            </a:fld>
            <a:endParaRPr lang="en-US"/>
          </a:p>
        </p:txBody>
      </p:sp>
    </p:spTree>
    <p:extLst>
      <p:ext uri="{BB962C8B-B14F-4D97-AF65-F5344CB8AC3E}">
        <p14:creationId xmlns:p14="http://schemas.microsoft.com/office/powerpoint/2010/main" val="1986142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613C8-F823-0E4E-95B2-7670339E72A2}" type="datetimeFigureOut">
              <a:rPr lang="en-US" smtClean="0"/>
              <a:t>6/13/2022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2B5A5-EF46-3E47-BDDB-05BE62F6C835}" type="slidenum">
              <a:rPr lang="en-US" smtClean="0"/>
              <a:t>‹#›</a:t>
            </a:fld>
            <a:endParaRPr lang="en-US"/>
          </a:p>
        </p:txBody>
      </p:sp>
    </p:spTree>
    <p:extLst>
      <p:ext uri="{BB962C8B-B14F-4D97-AF65-F5344CB8AC3E}">
        <p14:creationId xmlns:p14="http://schemas.microsoft.com/office/powerpoint/2010/main" val="1219116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11</a:t>
            </a:fld>
            <a:endParaRPr lang="en-US"/>
          </a:p>
        </p:txBody>
      </p:sp>
    </p:spTree>
    <p:extLst>
      <p:ext uri="{BB962C8B-B14F-4D97-AF65-F5344CB8AC3E}">
        <p14:creationId xmlns:p14="http://schemas.microsoft.com/office/powerpoint/2010/main" val="196351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12</a:t>
            </a:fld>
            <a:endParaRPr lang="en-US"/>
          </a:p>
        </p:txBody>
      </p:sp>
    </p:spTree>
    <p:extLst>
      <p:ext uri="{BB962C8B-B14F-4D97-AF65-F5344CB8AC3E}">
        <p14:creationId xmlns:p14="http://schemas.microsoft.com/office/powerpoint/2010/main" val="379948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6305F04-FD52-B94D-ACF4-0B7E03D80BEE}" type="slidenum">
              <a:rPr lang="en-LT" smtClean="0"/>
              <a:t>13</a:t>
            </a:fld>
            <a:endParaRPr lang="en-LT"/>
          </a:p>
        </p:txBody>
      </p:sp>
    </p:spTree>
    <p:extLst>
      <p:ext uri="{BB962C8B-B14F-4D97-AF65-F5344CB8AC3E}">
        <p14:creationId xmlns:p14="http://schemas.microsoft.com/office/powerpoint/2010/main" val="1656669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ti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925975" y="884472"/>
            <a:ext cx="10126879" cy="3521273"/>
          </a:xfrm>
        </p:spPr>
        <p:txBody>
          <a:bodyPr>
            <a:noAutofit/>
          </a:bodyPr>
          <a:lstStyle>
            <a:lvl1pPr>
              <a:defRPr sz="7200" b="0" i="0">
                <a:solidFill>
                  <a:schemeClr val="bg1"/>
                </a:solidFill>
                <a:latin typeface="Gordita Light" charset="0"/>
                <a:ea typeface="Gordita Light" charset="0"/>
                <a:cs typeface="Gordita Light" charset="0"/>
              </a:defRPr>
            </a:lvl1pPr>
          </a:lstStyle>
          <a:p>
            <a:r>
              <a:rPr lang="en-US" dirty="0" err="1"/>
              <a:t>Mūsų</a:t>
            </a:r>
            <a:r>
              <a:rPr lang="en-US" dirty="0"/>
              <a:t> </a:t>
            </a:r>
            <a:r>
              <a:rPr lang="en-US" dirty="0" err="1"/>
              <a:t>prezentacijos</a:t>
            </a:r>
            <a:br>
              <a:rPr lang="en-US" dirty="0"/>
            </a:br>
            <a:r>
              <a:rPr lang="en-US" dirty="0" err="1"/>
              <a:t>pavadinimas,tema</a:t>
            </a:r>
            <a:r>
              <a:rPr lang="en-US" dirty="0"/>
              <a:t> </a:t>
            </a:r>
            <a:r>
              <a:rPr lang="en-US" dirty="0" err="1"/>
              <a:t>arba</a:t>
            </a:r>
            <a:r>
              <a:rPr lang="en-US" dirty="0"/>
              <a:t> </a:t>
            </a:r>
            <a:r>
              <a:rPr lang="en-US" dirty="0" err="1"/>
              <a:t>kryptis</a:t>
            </a:r>
            <a:r>
              <a:rPr lang="en-US" dirty="0"/>
              <a:t> lorem ipsum</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5807729"/>
            <a:ext cx="1652755" cy="651085"/>
          </a:xfrm>
          <a:prstGeom prst="rect">
            <a:avLst/>
          </a:prstGeom>
        </p:spPr>
      </p:pic>
      <p:sp>
        <p:nvSpPr>
          <p:cNvPr id="10" name="Content Placeholder 3"/>
          <p:cNvSpPr>
            <a:spLocks noGrp="1"/>
          </p:cNvSpPr>
          <p:nvPr>
            <p:ph sz="half" idx="15" hasCustomPrompt="1"/>
          </p:nvPr>
        </p:nvSpPr>
        <p:spPr>
          <a:xfrm>
            <a:off x="993093" y="4659005"/>
            <a:ext cx="5837980" cy="269786"/>
          </a:xfrm>
        </p:spPr>
        <p:txBody>
          <a:bodyPr anchor="t">
            <a:normAutofit/>
          </a:bodyPr>
          <a:lstStyle>
            <a:lvl1pPr marL="0" indent="0" algn="l">
              <a:buNone/>
              <a:defRPr sz="1100" b="0" i="0" baseline="0">
                <a:solidFill>
                  <a:schemeClr val="bg1"/>
                </a:solidFill>
                <a:latin typeface="Gordita" charset="0"/>
                <a:ea typeface="Gordita" charset="0"/>
                <a:cs typeface="Gordita" charset="0"/>
              </a:defRPr>
            </a:lvl1pPr>
          </a:lstStyle>
          <a:p>
            <a:pPr lvl="0"/>
            <a:r>
              <a:rPr lang="en-US" dirty="0" err="1"/>
              <a:t>Vardas</a:t>
            </a:r>
            <a:r>
              <a:rPr lang="en-US" dirty="0"/>
              <a:t> </a:t>
            </a:r>
            <a:r>
              <a:rPr lang="en-US" dirty="0" err="1"/>
              <a:t>Pavardė</a:t>
            </a:r>
            <a:endParaRPr lang="en-US" dirty="0"/>
          </a:p>
        </p:txBody>
      </p:sp>
      <p:sp>
        <p:nvSpPr>
          <p:cNvPr id="13" name="Content Placeholder 3"/>
          <p:cNvSpPr>
            <a:spLocks noGrp="1"/>
          </p:cNvSpPr>
          <p:nvPr>
            <p:ph sz="half" idx="16" hasCustomPrompt="1"/>
          </p:nvPr>
        </p:nvSpPr>
        <p:spPr>
          <a:xfrm>
            <a:off x="9670472" y="5883564"/>
            <a:ext cx="1940235" cy="575250"/>
          </a:xfrm>
        </p:spPr>
        <p:txBody>
          <a:bodyPr anchor="ctr">
            <a:normAutofit/>
          </a:bodyPr>
          <a:lstStyle>
            <a:lvl1pPr marL="0" indent="0" algn="ctr">
              <a:buNone/>
              <a:defRPr sz="1200" b="0" i="0" baseline="0">
                <a:solidFill>
                  <a:schemeClr val="bg1"/>
                </a:solidFill>
                <a:latin typeface="Gordita" charset="0"/>
                <a:ea typeface="Gordita" charset="0"/>
                <a:cs typeface="Gordita" charset="0"/>
              </a:defRPr>
            </a:lvl1pPr>
          </a:lstStyle>
          <a:p>
            <a:pPr lvl="0"/>
            <a:r>
              <a:rPr lang="en-US" dirty="0"/>
              <a:t>2018 / 10 / 09</a:t>
            </a:r>
          </a:p>
        </p:txBody>
      </p:sp>
    </p:spTree>
    <p:extLst>
      <p:ext uri="{BB962C8B-B14F-4D97-AF65-F5344CB8AC3E}">
        <p14:creationId xmlns:p14="http://schemas.microsoft.com/office/powerpoint/2010/main" val="196001412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ntelė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5"/>
            <a:ext cx="10614325" cy="1144094"/>
          </a:xfrm>
        </p:spPr>
        <p:txBody>
          <a:bodyPr/>
          <a:lstStyle/>
          <a:p>
            <a:r>
              <a:rPr lang="en-US" dirty="0"/>
              <a:t>Vertical text column layout page</a:t>
            </a:r>
            <a:br>
              <a:rPr lang="en-US" dirty="0"/>
            </a:br>
            <a:r>
              <a:rPr lang="en-US" dirty="0"/>
              <a:t>Lorem ipsum </a:t>
            </a:r>
            <a:r>
              <a:rPr lang="en-US" dirty="0" err="1"/>
              <a:t>dolar</a:t>
            </a:r>
            <a:r>
              <a:rPr lang="en-US" dirty="0"/>
              <a:t> sit </a:t>
            </a:r>
            <a:r>
              <a:rPr lang="en-US" dirty="0" err="1"/>
              <a:t>amet</a:t>
            </a:r>
            <a:endParaRPr lang="en-US" dirty="0"/>
          </a:p>
        </p:txBody>
      </p:sp>
      <p:sp>
        <p:nvSpPr>
          <p:cNvPr id="3"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dirty="0" err="1"/>
              <a:t>Šaltinis</a:t>
            </a:r>
            <a:r>
              <a:rPr lang="en-US" dirty="0"/>
              <a:t> „Lorem ipsum dollar” 2018 </a:t>
            </a:r>
          </a:p>
        </p:txBody>
      </p:sp>
    </p:spTree>
    <p:extLst>
      <p:ext uri="{BB962C8B-B14F-4D97-AF65-F5344CB8AC3E}">
        <p14:creationId xmlns:p14="http://schemas.microsoft.com/office/powerpoint/2010/main" val="110455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aidrė infografikai">
    <p:spTree>
      <p:nvGrpSpPr>
        <p:cNvPr id="1" name=""/>
        <p:cNvGrpSpPr/>
        <p:nvPr/>
      </p:nvGrpSpPr>
      <p:grpSpPr>
        <a:xfrm>
          <a:off x="0" y="0"/>
          <a:ext cx="0" cy="0"/>
          <a:chOff x="0" y="0"/>
          <a:chExt cx="0" cy="0"/>
        </a:xfrm>
      </p:grpSpPr>
      <p:sp>
        <p:nvSpPr>
          <p:cNvPr id="9"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dirty="0" err="1"/>
              <a:t>Šaltinis</a:t>
            </a:r>
            <a:r>
              <a:rPr lang="en-US" dirty="0"/>
              <a:t> „Lorem ipsum dollar” 2018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Už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5807729"/>
            <a:ext cx="1652755" cy="651085"/>
          </a:xfrm>
          <a:prstGeom prst="rect">
            <a:avLst/>
          </a:prstGeom>
        </p:spPr>
      </p:pic>
      <p:sp>
        <p:nvSpPr>
          <p:cNvPr id="5" name="Title 6"/>
          <p:cNvSpPr>
            <a:spLocks noGrp="1"/>
          </p:cNvSpPr>
          <p:nvPr>
            <p:ph type="title" hasCustomPrompt="1"/>
          </p:nvPr>
        </p:nvSpPr>
        <p:spPr>
          <a:xfrm>
            <a:off x="371475" y="2493817"/>
            <a:ext cx="10130271" cy="1006765"/>
          </a:xfrm>
        </p:spPr>
        <p:txBody>
          <a:bodyPr>
            <a:noAutofit/>
          </a:bodyPr>
          <a:lstStyle>
            <a:lvl1pPr algn="ctr">
              <a:defRPr sz="7200" b="0" i="0">
                <a:solidFill>
                  <a:schemeClr val="bg1"/>
                </a:solidFill>
                <a:latin typeface="Gordita Light" charset="0"/>
                <a:ea typeface="Gordita Light" charset="0"/>
                <a:cs typeface="Gordita Light" charset="0"/>
              </a:defRPr>
            </a:lvl1pPr>
          </a:lstStyle>
          <a:p>
            <a:r>
              <a:rPr lang="en-US" dirty="0" err="1"/>
              <a:t>Diskusija</a:t>
            </a:r>
            <a:endParaRPr lang="en-US" dirty="0"/>
          </a:p>
        </p:txBody>
      </p:sp>
      <p:sp>
        <p:nvSpPr>
          <p:cNvPr id="14" name="Content Placeholder 3"/>
          <p:cNvSpPr>
            <a:spLocks noGrp="1"/>
          </p:cNvSpPr>
          <p:nvPr>
            <p:ph sz="half" idx="20" hasCustomPrompt="1"/>
          </p:nvPr>
        </p:nvSpPr>
        <p:spPr>
          <a:xfrm>
            <a:off x="2379215" y="5958650"/>
            <a:ext cx="3941147" cy="273475"/>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dirty="0" err="1"/>
              <a:t>Vardenis</a:t>
            </a:r>
            <a:r>
              <a:rPr lang="en-US" dirty="0"/>
              <a:t> </a:t>
            </a:r>
            <a:r>
              <a:rPr lang="en-US" dirty="0" err="1"/>
              <a:t>Pavardenis</a:t>
            </a:r>
            <a:endParaRPr lang="en-US" dirty="0"/>
          </a:p>
        </p:txBody>
      </p:sp>
      <p:sp>
        <p:nvSpPr>
          <p:cNvPr id="15" name="Content Placeholder 3"/>
          <p:cNvSpPr>
            <a:spLocks noGrp="1"/>
          </p:cNvSpPr>
          <p:nvPr>
            <p:ph sz="half" idx="21" hasCustomPrompt="1"/>
          </p:nvPr>
        </p:nvSpPr>
        <p:spPr>
          <a:xfrm>
            <a:off x="2379215" y="6232124"/>
            <a:ext cx="3941147" cy="523783"/>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dirty="0" err="1"/>
              <a:t>Komunikacijos</a:t>
            </a:r>
            <a:r>
              <a:rPr lang="en-US" dirty="0"/>
              <a:t> </a:t>
            </a:r>
            <a:r>
              <a:rPr lang="en-US" dirty="0" err="1"/>
              <a:t>skyriaus</a:t>
            </a:r>
            <a:r>
              <a:rPr lang="en-US" dirty="0"/>
              <a:t> </a:t>
            </a:r>
            <a:r>
              <a:rPr lang="en-US" dirty="0" err="1"/>
              <a:t>vyr</a:t>
            </a:r>
            <a:r>
              <a:rPr lang="en-US" dirty="0"/>
              <a:t>. </a:t>
            </a:r>
            <a:r>
              <a:rPr lang="en-US" dirty="0" err="1"/>
              <a:t>specialistas</a:t>
            </a:r>
            <a:endParaRPr lang="en-US" dirty="0"/>
          </a:p>
        </p:txBody>
      </p:sp>
      <p:sp>
        <p:nvSpPr>
          <p:cNvPr id="16" name="Content Placeholder 3"/>
          <p:cNvSpPr>
            <a:spLocks noGrp="1"/>
          </p:cNvSpPr>
          <p:nvPr>
            <p:ph sz="half" idx="22" hasCustomPrompt="1"/>
          </p:nvPr>
        </p:nvSpPr>
        <p:spPr>
          <a:xfrm>
            <a:off x="6320362" y="5958649"/>
            <a:ext cx="3941147" cy="273475"/>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lvl="0"/>
            <a:r>
              <a:rPr lang="en-US" dirty="0"/>
              <a:t>T. (8 5) 250 0883 / E. </a:t>
            </a:r>
            <a:r>
              <a:rPr lang="en-US" dirty="0" err="1"/>
              <a:t>vardenis.pavardenis@uzt.lt</a:t>
            </a:r>
            <a:endParaRPr lang="en-US" dirty="0"/>
          </a:p>
        </p:txBody>
      </p:sp>
      <p:sp>
        <p:nvSpPr>
          <p:cNvPr id="17" name="Content Placeholder 3"/>
          <p:cNvSpPr>
            <a:spLocks noGrp="1"/>
          </p:cNvSpPr>
          <p:nvPr>
            <p:ph sz="half" idx="23" hasCustomPrompt="1"/>
          </p:nvPr>
        </p:nvSpPr>
        <p:spPr>
          <a:xfrm>
            <a:off x="6320362" y="6232124"/>
            <a:ext cx="3941147" cy="523783"/>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dirty="0" err="1"/>
              <a:t>www.uzt.lt</a:t>
            </a:r>
            <a:endParaRPr lang="en-US" dirty="0"/>
          </a:p>
        </p:txBody>
      </p:sp>
    </p:spTree>
    <p:extLst>
      <p:ext uri="{BB962C8B-B14F-4D97-AF65-F5344CB8AC3E}">
        <p14:creationId xmlns:p14="http://schemas.microsoft.com/office/powerpoint/2010/main" val="1413992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6000"/>
            </a:lvl1pPr>
          </a:lstStyle>
          <a:p>
            <a:r>
              <a:rPr lang="lt-LT"/>
              <a:t>Spustelėję redag. ruoš. pavad. stilių</a:t>
            </a:r>
            <a:endParaRPr lang="en-US" dirty="0"/>
          </a:p>
        </p:txBody>
      </p:sp>
      <p:sp>
        <p:nvSpPr>
          <p:cNvPr id="3" name="Subtitle 2"/>
          <p:cNvSpPr>
            <a:spLocks noGrp="1"/>
          </p:cNvSpPr>
          <p:nvPr>
            <p:ph type="subTitle" idx="1"/>
          </p:nvPr>
        </p:nvSpPr>
        <p:spPr>
          <a:xfrm>
            <a:off x="1524001" y="3602039"/>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lt-LT"/>
              <a:t>Spustelėję redag. ruoš. paantrš. stilių</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399986-2A89-4BC4-9B2F-F9EE875F759C}" type="datetimeFigureOut">
              <a:rPr kumimoji="0" lang="lt-LT" sz="1800" b="0" i="0" u="none" strike="noStrike" kern="1200" cap="none" spc="0" normalizeH="0" baseline="0" noProof="0" smtClean="0">
                <a:ln>
                  <a:noFill/>
                </a:ln>
                <a:solidFill>
                  <a:srgbClr val="414144"/>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2022-06-13</a:t>
            </a:fld>
            <a:endParaRPr kumimoji="0" lang="lt-LT" sz="1800" b="0" i="0" u="none" strike="noStrike" kern="1200" cap="none" spc="0" normalizeH="0" baseline="0" noProof="0">
              <a:ln>
                <a:noFill/>
              </a:ln>
              <a:solidFill>
                <a:srgbClr val="414144"/>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srgbClr val="414144"/>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2A9021-2997-427B-9288-2EF88D0AE2D5}" type="slidenum">
              <a:rPr kumimoji="0" lang="lt-LT" sz="1800" b="0" i="0" u="none" strike="noStrike" kern="1200" cap="none" spc="0" normalizeH="0" baseline="0" noProof="0" smtClean="0">
                <a:ln>
                  <a:noFill/>
                </a:ln>
                <a:solidFill>
                  <a:srgbClr val="414144"/>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800" b="0" i="0" u="none" strike="noStrike" kern="1200" cap="none" spc="0" normalizeH="0" baseline="0" noProof="0">
              <a:ln>
                <a:noFill/>
              </a:ln>
              <a:solidFill>
                <a:srgbClr val="41414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371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4CFE-0A29-6242-9406-DE6DB56DC07C}"/>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EF09974D-5300-234D-9F65-0332BD3AF9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F64E0248-1332-4A42-B777-610FD59BCE99}"/>
              </a:ext>
            </a:extLst>
          </p:cNvPr>
          <p:cNvSpPr>
            <a:spLocks noGrp="1"/>
          </p:cNvSpPr>
          <p:nvPr>
            <p:ph type="dt" sz="half" idx="10"/>
          </p:nvPr>
        </p:nvSpPr>
        <p:spPr/>
        <p:txBody>
          <a:bodyPr/>
          <a:lstStyle/>
          <a:p>
            <a:fld id="{4FCFF3E4-A73C-834C-A70E-86F17F728B9F}" type="datetimeFigureOut">
              <a:rPr lang="en-LT" smtClean="0"/>
              <a:t>06/13/2022</a:t>
            </a:fld>
            <a:endParaRPr lang="en-LT"/>
          </a:p>
        </p:txBody>
      </p:sp>
      <p:sp>
        <p:nvSpPr>
          <p:cNvPr id="5" name="Footer Placeholder 4">
            <a:extLst>
              <a:ext uri="{FF2B5EF4-FFF2-40B4-BE49-F238E27FC236}">
                <a16:creationId xmlns:a16="http://schemas.microsoft.com/office/drawing/2014/main" id="{BE4084E4-165B-6747-9009-63225451943E}"/>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DA41F3DD-3F3E-AA41-A630-FEB7566441BA}"/>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411564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o skaidrė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4"/>
            <a:ext cx="10458504" cy="1169042"/>
          </a:xfrm>
        </p:spPr>
        <p:txBody>
          <a:bodyPr/>
          <a:lstStyle/>
          <a:p>
            <a:r>
              <a:rPr lang="en-US" dirty="0"/>
              <a:t>Vertical text column layout page</a:t>
            </a:r>
            <a:br>
              <a:rPr lang="en-US" dirty="0"/>
            </a:br>
            <a:r>
              <a:rPr lang="en-US" dirty="0"/>
              <a:t>Lorem ipsum </a:t>
            </a:r>
            <a:r>
              <a:rPr lang="en-US" dirty="0" err="1"/>
              <a:t>dolar</a:t>
            </a:r>
            <a:r>
              <a:rPr lang="en-US" dirty="0"/>
              <a:t> sit </a:t>
            </a:r>
            <a:r>
              <a:rPr lang="en-US" dirty="0" err="1"/>
              <a:t>amet</a:t>
            </a:r>
            <a:endParaRPr lang="en-US" dirty="0"/>
          </a:p>
        </p:txBody>
      </p:sp>
      <p:sp>
        <p:nvSpPr>
          <p:cNvPr id="8" name="Text Placeholder 2"/>
          <p:cNvSpPr>
            <a:spLocks noGrp="1"/>
          </p:cNvSpPr>
          <p:nvPr>
            <p:ph type="body" idx="1" hasCustomPrompt="1"/>
          </p:nvPr>
        </p:nvSpPr>
        <p:spPr>
          <a:xfrm>
            <a:off x="1157465" y="2298384"/>
            <a:ext cx="10663060"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a:t>
            </a:r>
            <a:r>
              <a:rPr lang="en-US" dirty="0" err="1"/>
              <a:t>Pavadinimas</a:t>
            </a:r>
            <a:r>
              <a:rPr lang="en-US" dirty="0"/>
              <a:t> </a:t>
            </a:r>
            <a:r>
              <a:rPr lang="en-US" dirty="0" err="1"/>
              <a:t>arba</a:t>
            </a:r>
            <a:r>
              <a:rPr lang="en-US" dirty="0"/>
              <a:t> </a:t>
            </a:r>
            <a:r>
              <a:rPr lang="en-US" dirty="0" err="1"/>
              <a:t>teiginys</a:t>
            </a:r>
            <a:endParaRPr lang="en-US" dirty="0"/>
          </a:p>
        </p:txBody>
      </p:sp>
      <p:sp>
        <p:nvSpPr>
          <p:cNvPr id="12" name="Content Placeholder 3"/>
          <p:cNvSpPr>
            <a:spLocks noGrp="1"/>
          </p:cNvSpPr>
          <p:nvPr>
            <p:ph sz="half" idx="14" hasCustomPrompt="1"/>
          </p:nvPr>
        </p:nvSpPr>
        <p:spPr>
          <a:xfrm>
            <a:off x="1157465" y="2936992"/>
            <a:ext cx="10663060" cy="1072683"/>
          </a:xfrm>
        </p:spPr>
        <p:txBody>
          <a:bodyPr anchor="t"/>
          <a:lstStyle>
            <a:lvl1pPr marL="0" indent="0">
              <a:lnSpc>
                <a:spcPct val="100000"/>
              </a:lnSpc>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a:t>
            </a:r>
          </a:p>
        </p:txBody>
      </p:sp>
      <p:sp>
        <p:nvSpPr>
          <p:cNvPr id="13" name="Text Placeholder 2"/>
          <p:cNvSpPr>
            <a:spLocks noGrp="1"/>
          </p:cNvSpPr>
          <p:nvPr>
            <p:ph type="body" idx="15" hasCustomPrompt="1"/>
          </p:nvPr>
        </p:nvSpPr>
        <p:spPr>
          <a:xfrm>
            <a:off x="1157465" y="4089018"/>
            <a:ext cx="10663060"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  </a:t>
            </a:r>
            <a:r>
              <a:rPr lang="en-US" dirty="0" err="1"/>
              <a:t>Pavadinimas</a:t>
            </a:r>
            <a:r>
              <a:rPr lang="en-US" dirty="0"/>
              <a:t> </a:t>
            </a:r>
            <a:r>
              <a:rPr lang="en-US" dirty="0" err="1"/>
              <a:t>arba</a:t>
            </a:r>
            <a:r>
              <a:rPr lang="en-US" dirty="0"/>
              <a:t> </a:t>
            </a:r>
            <a:r>
              <a:rPr lang="en-US" dirty="0" err="1"/>
              <a:t>teiginys</a:t>
            </a:r>
            <a:endParaRPr lang="en-US" dirty="0"/>
          </a:p>
        </p:txBody>
      </p:sp>
      <p:sp>
        <p:nvSpPr>
          <p:cNvPr id="14" name="Content Placeholder 3"/>
          <p:cNvSpPr>
            <a:spLocks noGrp="1"/>
          </p:cNvSpPr>
          <p:nvPr>
            <p:ph sz="half" idx="16" hasCustomPrompt="1"/>
          </p:nvPr>
        </p:nvSpPr>
        <p:spPr>
          <a:xfrm>
            <a:off x="1157465" y="4676493"/>
            <a:ext cx="10663060" cy="1072683"/>
          </a:xfrm>
        </p:spPr>
        <p:txBody>
          <a:bodyPr anchor="t"/>
          <a:lstStyle>
            <a:lvl1pPr marL="0" indent="0">
              <a:lnSpc>
                <a:spcPct val="100000"/>
              </a:lnSpc>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a:t>
            </a:r>
          </a:p>
        </p:txBody>
      </p:sp>
      <p:sp>
        <p:nvSpPr>
          <p:cNvPr id="10"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dirty="0" err="1"/>
              <a:t>Šaltinis</a:t>
            </a:r>
            <a:r>
              <a:rPr lang="en-US" dirty="0"/>
              <a:t> „Lorem ipsum dollar” 2018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o skaidrė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4"/>
            <a:ext cx="10549361" cy="1476866"/>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a:t>
            </a:r>
          </a:p>
        </p:txBody>
      </p:sp>
      <p:sp>
        <p:nvSpPr>
          <p:cNvPr id="7" name="Text Placeholder 2"/>
          <p:cNvSpPr>
            <a:spLocks noGrp="1"/>
          </p:cNvSpPr>
          <p:nvPr>
            <p:ph type="body" idx="1" hasCustomPrompt="1"/>
          </p:nvPr>
        </p:nvSpPr>
        <p:spPr>
          <a:xfrm>
            <a:off x="1157466" y="2746034"/>
            <a:ext cx="495037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a:t>
            </a:r>
            <a:r>
              <a:rPr lang="en-US" dirty="0" err="1"/>
              <a:t>Pavadinimas</a:t>
            </a:r>
            <a:r>
              <a:rPr lang="en-US" dirty="0"/>
              <a:t> </a:t>
            </a:r>
            <a:r>
              <a:rPr lang="en-US" dirty="0" err="1"/>
              <a:t>arba</a:t>
            </a:r>
            <a:r>
              <a:rPr lang="en-US" dirty="0"/>
              <a:t> </a:t>
            </a:r>
            <a:r>
              <a:rPr lang="en-US" dirty="0" err="1"/>
              <a:t>teiginys</a:t>
            </a:r>
            <a:endParaRPr lang="en-US" dirty="0"/>
          </a:p>
        </p:txBody>
      </p:sp>
      <p:sp>
        <p:nvSpPr>
          <p:cNvPr id="11" name="Content Placeholder 3"/>
          <p:cNvSpPr>
            <a:spLocks noGrp="1"/>
          </p:cNvSpPr>
          <p:nvPr>
            <p:ph sz="half" idx="14" hasCustomPrompt="1"/>
          </p:nvPr>
        </p:nvSpPr>
        <p:spPr>
          <a:xfrm>
            <a:off x="1157465" y="3333509"/>
            <a:ext cx="4950372" cy="2523281"/>
          </a:xfrm>
        </p:spPr>
        <p:txBody>
          <a:bodyPr anchor="t"/>
          <a:lstStyle>
            <a:lvl1pPr marL="0" indent="0">
              <a:lnSpc>
                <a:spcPct val="100000"/>
              </a:lnSpc>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a:t>
            </a:r>
          </a:p>
        </p:txBody>
      </p:sp>
      <p:sp>
        <p:nvSpPr>
          <p:cNvPr id="8" name="Text Placeholder 2"/>
          <p:cNvSpPr>
            <a:spLocks noGrp="1"/>
          </p:cNvSpPr>
          <p:nvPr>
            <p:ph type="body" idx="16" hasCustomPrompt="1"/>
          </p:nvPr>
        </p:nvSpPr>
        <p:spPr>
          <a:xfrm>
            <a:off x="6756453" y="2746034"/>
            <a:ext cx="5064071"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a:t>
            </a:r>
            <a:r>
              <a:rPr lang="en-US" dirty="0" err="1"/>
              <a:t>Pavadinimas</a:t>
            </a:r>
            <a:r>
              <a:rPr lang="en-US" dirty="0"/>
              <a:t> </a:t>
            </a:r>
            <a:r>
              <a:rPr lang="en-US" dirty="0" err="1"/>
              <a:t>arba</a:t>
            </a:r>
            <a:r>
              <a:rPr lang="en-US" dirty="0"/>
              <a:t> </a:t>
            </a:r>
            <a:r>
              <a:rPr lang="en-US" dirty="0" err="1"/>
              <a:t>teiginys</a:t>
            </a:r>
            <a:endParaRPr lang="en-US" dirty="0"/>
          </a:p>
        </p:txBody>
      </p:sp>
      <p:sp>
        <p:nvSpPr>
          <p:cNvPr id="13" name="Content Placeholder 3"/>
          <p:cNvSpPr>
            <a:spLocks noGrp="1"/>
          </p:cNvSpPr>
          <p:nvPr>
            <p:ph sz="half" idx="17" hasCustomPrompt="1"/>
          </p:nvPr>
        </p:nvSpPr>
        <p:spPr>
          <a:xfrm>
            <a:off x="6756452" y="3333509"/>
            <a:ext cx="5064071" cy="2523281"/>
          </a:xfrm>
        </p:spPr>
        <p:txBody>
          <a:bodyPr anchor="t"/>
          <a:lstStyle>
            <a:lvl1pPr marL="0" indent="0">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a:t>
            </a:r>
          </a:p>
        </p:txBody>
      </p:sp>
      <p:sp>
        <p:nvSpPr>
          <p:cNvPr id="17" name="Content Placeholder 3"/>
          <p:cNvSpPr>
            <a:spLocks noGrp="1"/>
          </p:cNvSpPr>
          <p:nvPr>
            <p:ph sz="half" idx="19" hasCustomPrompt="1"/>
          </p:nvPr>
        </p:nvSpPr>
        <p:spPr>
          <a:xfrm>
            <a:off x="7224112" y="6367512"/>
            <a:ext cx="4596413" cy="296382"/>
          </a:xfrm>
        </p:spPr>
        <p:txBody>
          <a:bodyPr anchor="t">
            <a:normAutofit/>
          </a:bodyPr>
          <a:lstStyle>
            <a:lvl1pPr marL="0" indent="0" algn="r">
              <a:buNone/>
              <a:defRPr sz="900"/>
            </a:lvl1pPr>
          </a:lstStyle>
          <a:p>
            <a:pPr lvl="0"/>
            <a:r>
              <a:rPr lang="en-US" dirty="0" err="1"/>
              <a:t>Šaltinis</a:t>
            </a:r>
            <a:r>
              <a:rPr lang="en-US" dirty="0"/>
              <a:t> „Lorem ipsum dollar” 2018 </a:t>
            </a:r>
          </a:p>
        </p:txBody>
      </p:sp>
    </p:spTree>
    <p:extLst>
      <p:ext uri="{BB962C8B-B14F-4D97-AF65-F5344CB8AC3E}">
        <p14:creationId xmlns:p14="http://schemas.microsoft.com/office/powerpoint/2010/main" val="170578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o skaidrė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3"/>
            <a:ext cx="4615806" cy="4930248"/>
          </a:xfrm>
        </p:spPr>
        <p:txBody>
          <a:bodyPr>
            <a:normAutofit/>
          </a:bodyPr>
          <a:lstStyle>
            <a:lvl1pPr>
              <a:defRPr sz="3000"/>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p>
        </p:txBody>
      </p:sp>
      <p:sp>
        <p:nvSpPr>
          <p:cNvPr id="8" name="Text Placeholder 2"/>
          <p:cNvSpPr>
            <a:spLocks noGrp="1"/>
          </p:cNvSpPr>
          <p:nvPr>
            <p:ph type="body" idx="1" hasCustomPrompt="1"/>
          </p:nvPr>
        </p:nvSpPr>
        <p:spPr>
          <a:xfrm>
            <a:off x="6225767" y="995423"/>
            <a:ext cx="5535928" cy="689942"/>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a:t>
            </a:r>
            <a:r>
              <a:rPr lang="en-US" dirty="0" err="1"/>
              <a:t>Pavadinimas</a:t>
            </a:r>
            <a:r>
              <a:rPr lang="en-US" dirty="0"/>
              <a:t> </a:t>
            </a:r>
            <a:r>
              <a:rPr lang="en-US" dirty="0" err="1"/>
              <a:t>arba</a:t>
            </a:r>
            <a:r>
              <a:rPr lang="en-US" dirty="0"/>
              <a:t> </a:t>
            </a:r>
            <a:r>
              <a:rPr lang="en-US" dirty="0" err="1"/>
              <a:t>teiginys</a:t>
            </a:r>
            <a:endParaRPr lang="en-US" dirty="0"/>
          </a:p>
        </p:txBody>
      </p:sp>
      <p:sp>
        <p:nvSpPr>
          <p:cNvPr id="12" name="Content Placeholder 3"/>
          <p:cNvSpPr>
            <a:spLocks noGrp="1"/>
          </p:cNvSpPr>
          <p:nvPr>
            <p:ph sz="half" idx="14" hasCustomPrompt="1"/>
          </p:nvPr>
        </p:nvSpPr>
        <p:spPr>
          <a:xfrm>
            <a:off x="6225766" y="1685365"/>
            <a:ext cx="5594759" cy="4240306"/>
          </a:xfrm>
        </p:spPr>
        <p:txBody>
          <a:bodyPr wrap="square" anchor="t"/>
          <a:lstStyle>
            <a:lvl1pPr marL="0" marR="0" indent="0" algn="l" defTabSz="914400" rtl="0" eaLnBrk="1" fontAlgn="auto" latinLnBrk="0" hangingPunct="1">
              <a:lnSpc>
                <a:spcPct val="100000"/>
              </a:lnSpc>
              <a:spcBef>
                <a:spcPts val="1000"/>
              </a:spcBef>
              <a:spcAft>
                <a:spcPts val="0"/>
              </a:spcAft>
              <a:buClrTx/>
              <a:buSzTx/>
              <a:buFont typeface="Arial"/>
              <a:buNone/>
              <a:tabLst/>
              <a:defRPr>
                <a:solidFill>
                  <a:srgbClr val="434244"/>
                </a:solidFill>
              </a:defRPr>
            </a:lvl1pPr>
            <a:lvl2pPr>
              <a:lnSpc>
                <a:spcPct val="100000"/>
              </a:lnSpc>
              <a:defRPr/>
            </a:lvl2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p>
          <a:p>
            <a:pPr lvl="0"/>
            <a:endParaRPr lang="en-US" dirty="0"/>
          </a:p>
        </p:txBody>
      </p:sp>
      <p:sp>
        <p:nvSpPr>
          <p:cNvPr id="11"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dirty="0" err="1"/>
              <a:t>Šaltinis</a:t>
            </a:r>
            <a:r>
              <a:rPr lang="en-US" dirty="0"/>
              <a:t> „Lorem ipsum dollar” 2018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rpinė skaidrė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6"/>
          <p:cNvSpPr>
            <a:spLocks noGrp="1"/>
          </p:cNvSpPr>
          <p:nvPr>
            <p:ph type="title" hasCustomPrompt="1"/>
          </p:nvPr>
        </p:nvSpPr>
        <p:spPr>
          <a:xfrm>
            <a:off x="1571927" y="1536540"/>
            <a:ext cx="8643491" cy="3996042"/>
          </a:xfrm>
        </p:spPr>
        <p:txBody>
          <a:bodyPr>
            <a:noAutofit/>
          </a:bodyPr>
          <a:lstStyle>
            <a:lvl1pPr>
              <a:defRPr sz="4400" b="0" i="0">
                <a:solidFill>
                  <a:srgbClr val="434244"/>
                </a:solidFill>
                <a:latin typeface="Gordita Light" charset="0"/>
                <a:ea typeface="Gordita Light" charset="0"/>
                <a:cs typeface="Gordita Light" charset="0"/>
              </a:defRPr>
            </a:lvl1pPr>
          </a:lstStyle>
          <a:p>
            <a:r>
              <a:rPr lang="en-US" dirty="0" err="1"/>
              <a:t>Mūsų</a:t>
            </a:r>
            <a:r>
              <a:rPr lang="en-US" dirty="0"/>
              <a:t> </a:t>
            </a:r>
            <a:r>
              <a:rPr lang="en-US" dirty="0" err="1"/>
              <a:t>prezentacijos</a:t>
            </a:r>
            <a:br>
              <a:rPr lang="en-US" dirty="0"/>
            </a:br>
            <a:r>
              <a:rPr lang="en-US" dirty="0" err="1"/>
              <a:t>pavadinimas,tema</a:t>
            </a:r>
            <a:r>
              <a:rPr lang="en-US" dirty="0"/>
              <a:t> </a:t>
            </a:r>
            <a:r>
              <a:rPr lang="en-US" dirty="0" err="1"/>
              <a:t>arba</a:t>
            </a:r>
            <a:r>
              <a:rPr lang="en-US" dirty="0"/>
              <a:t> </a:t>
            </a:r>
            <a:r>
              <a:rPr lang="en-US" dirty="0" err="1"/>
              <a:t>kryptis</a:t>
            </a:r>
            <a:r>
              <a:rPr lang="en-US" dirty="0"/>
              <a:t> lorem ipsum</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otraukos skaidrė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3638" y="1016000"/>
            <a:ext cx="4595010" cy="1600200"/>
          </a:xfrm>
        </p:spPr>
        <p:txBody>
          <a:bodyPr anchor="t"/>
          <a:lstStyle>
            <a:lvl1pPr>
              <a:defRPr sz="3200"/>
            </a:lvl1pPr>
          </a:lstStyle>
          <a:p>
            <a:r>
              <a:rPr lang="en-US" dirty="0"/>
              <a:t>Vertical text column layout page Lorem ipsum </a:t>
            </a:r>
            <a:r>
              <a:rPr lang="en-US" dirty="0" err="1"/>
              <a:t>dolar</a:t>
            </a:r>
            <a:r>
              <a:rPr lang="en-US" dirty="0"/>
              <a:t> sit </a:t>
            </a:r>
            <a:r>
              <a:rPr lang="en-US" dirty="0" err="1"/>
              <a:t>amet</a:t>
            </a:r>
            <a:endParaRPr lang="en-US" dirty="0"/>
          </a:p>
        </p:txBody>
      </p:sp>
      <p:sp>
        <p:nvSpPr>
          <p:cNvPr id="3" name="Picture Placeholder 2"/>
          <p:cNvSpPr>
            <a:spLocks noGrp="1"/>
          </p:cNvSpPr>
          <p:nvPr>
            <p:ph type="pic" idx="1"/>
          </p:nvPr>
        </p:nvSpPr>
        <p:spPr>
          <a:xfrm>
            <a:off x="6493396" y="0"/>
            <a:ext cx="569860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163638" y="2706979"/>
            <a:ext cx="4386665" cy="3231507"/>
          </a:xfrm>
        </p:spPr>
        <p:txBody>
          <a:bodyPr>
            <a:normAutofit/>
          </a:bodyPr>
          <a:lstStyle>
            <a:lvl1pPr marL="171450" indent="-171450">
              <a:lnSpc>
                <a:spcPct val="100000"/>
              </a:lnSpc>
              <a:buClr>
                <a:srgbClr val="434244"/>
              </a:buClr>
              <a:buFont typeface="AppleSymbols" charset="0"/>
              <a:buChar char="⏤"/>
              <a:defRPr sz="1100">
                <a:solidFill>
                  <a:srgbClr val="43424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endParaRPr lang="en-US" dirty="0"/>
          </a:p>
          <a:p>
            <a:pPr lvl="0"/>
            <a:r>
              <a:rPr lang="en-US" dirty="0" err="1"/>
              <a:t>Consectetur</a:t>
            </a:r>
            <a:r>
              <a:rPr lang="en-US" dirty="0"/>
              <a:t> </a:t>
            </a:r>
            <a:r>
              <a:rPr lang="en-US" dirty="0" err="1"/>
              <a:t>adipiscing</a:t>
            </a:r>
            <a:r>
              <a:rPr lang="en-US" dirty="0"/>
              <a:t> </a:t>
            </a:r>
            <a:r>
              <a:rPr lang="en-US" dirty="0" err="1"/>
              <a:t>elit</a:t>
            </a:r>
            <a:endParaRPr lang="en-US" dirty="0"/>
          </a:p>
          <a:p>
            <a:pPr lvl="0"/>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pPr lvl="0"/>
            <a:r>
              <a:rPr lang="en-US" dirty="0" err="1"/>
              <a:t>Dolore</a:t>
            </a:r>
            <a:r>
              <a:rPr lang="en-US" dirty="0"/>
              <a:t> magna </a:t>
            </a:r>
            <a:r>
              <a:rPr lang="en-US" dirty="0" err="1"/>
              <a:t>aliqua</a:t>
            </a:r>
            <a:r>
              <a:rPr lang="en-US" dirty="0"/>
              <a:t>.</a:t>
            </a:r>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Tree>
    <p:extLst>
      <p:ext uri="{BB962C8B-B14F-4D97-AF65-F5344CB8AC3E}">
        <p14:creationId xmlns:p14="http://schemas.microsoft.com/office/powerpoint/2010/main" val="1344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aidrė su ikonomis">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296984" y="1026705"/>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r>
              <a:rPr lang="en-US" dirty="0"/>
              <a:t> </a:t>
            </a:r>
            <a:r>
              <a:rPr lang="en-US" dirty="0" err="1"/>
              <a:t>arba</a:t>
            </a:r>
            <a:r>
              <a:rPr lang="en-US" dirty="0"/>
              <a:t> </a:t>
            </a:r>
            <a:r>
              <a:rPr lang="en-US" dirty="0" err="1"/>
              <a:t>teiginys</a:t>
            </a:r>
            <a:endParaRPr lang="en-US" dirty="0"/>
          </a:p>
        </p:txBody>
      </p:sp>
      <p:sp>
        <p:nvSpPr>
          <p:cNvPr id="11" name="Content Placeholder 3"/>
          <p:cNvSpPr>
            <a:spLocks noGrp="1"/>
          </p:cNvSpPr>
          <p:nvPr>
            <p:ph sz="half" idx="14" hasCustomPrompt="1"/>
          </p:nvPr>
        </p:nvSpPr>
        <p:spPr>
          <a:xfrm>
            <a:off x="3296984" y="1614181"/>
            <a:ext cx="2928782" cy="1637838"/>
          </a:xfrm>
        </p:spPr>
        <p:txBody>
          <a:bodyPr anchor="t">
            <a:normAutofit/>
          </a:bodyPr>
          <a:lstStyle>
            <a:lvl1pPr marL="0" indent="0">
              <a:buNone/>
              <a:defRPr sz="11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 name="Picture Placeholder 3"/>
          <p:cNvSpPr>
            <a:spLocks noGrp="1"/>
          </p:cNvSpPr>
          <p:nvPr>
            <p:ph type="pic" sz="quarter" idx="16"/>
          </p:nvPr>
        </p:nvSpPr>
        <p:spPr>
          <a:xfrm>
            <a:off x="1163638" y="1026182"/>
            <a:ext cx="1928142" cy="1928143"/>
          </a:xfrm>
        </p:spPr>
        <p:txBody>
          <a:bodyPr/>
          <a:lstStyle/>
          <a:p>
            <a:endParaRPr lang="en-US"/>
          </a:p>
        </p:txBody>
      </p:sp>
      <p:sp>
        <p:nvSpPr>
          <p:cNvPr id="20" name="Text Placeholder 2"/>
          <p:cNvSpPr>
            <a:spLocks noGrp="1"/>
          </p:cNvSpPr>
          <p:nvPr>
            <p:ph type="body" idx="17" hasCustomPrompt="1"/>
          </p:nvPr>
        </p:nvSpPr>
        <p:spPr>
          <a:xfrm>
            <a:off x="8827772" y="1026705"/>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r>
              <a:rPr lang="en-US" dirty="0"/>
              <a:t> </a:t>
            </a:r>
            <a:r>
              <a:rPr lang="en-US" dirty="0" err="1"/>
              <a:t>arba</a:t>
            </a:r>
            <a:r>
              <a:rPr lang="en-US" dirty="0"/>
              <a:t> </a:t>
            </a:r>
            <a:r>
              <a:rPr lang="en-US" dirty="0" err="1"/>
              <a:t>teiginys</a:t>
            </a:r>
            <a:endParaRPr lang="en-US" dirty="0"/>
          </a:p>
        </p:txBody>
      </p:sp>
      <p:sp>
        <p:nvSpPr>
          <p:cNvPr id="21" name="Content Placeholder 3"/>
          <p:cNvSpPr>
            <a:spLocks noGrp="1"/>
          </p:cNvSpPr>
          <p:nvPr>
            <p:ph sz="half" idx="18" hasCustomPrompt="1"/>
          </p:nvPr>
        </p:nvSpPr>
        <p:spPr>
          <a:xfrm>
            <a:off x="8827772" y="1614180"/>
            <a:ext cx="2928782" cy="1637839"/>
          </a:xfrm>
        </p:spPr>
        <p:txBody>
          <a:bodyPr anchor="t">
            <a:normAutofit/>
          </a:bodyPr>
          <a:lstStyle>
            <a:lvl1pPr marL="0" indent="0">
              <a:buNone/>
              <a:defRPr sz="11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Picture Placeholder 3"/>
          <p:cNvSpPr>
            <a:spLocks noGrp="1"/>
          </p:cNvSpPr>
          <p:nvPr>
            <p:ph type="pic" sz="quarter" idx="19"/>
          </p:nvPr>
        </p:nvSpPr>
        <p:spPr>
          <a:xfrm>
            <a:off x="6694426" y="1026182"/>
            <a:ext cx="1928142" cy="1928143"/>
          </a:xfrm>
        </p:spPr>
        <p:txBody>
          <a:bodyPr/>
          <a:lstStyle/>
          <a:p>
            <a:endParaRPr lang="en-US"/>
          </a:p>
        </p:txBody>
      </p:sp>
      <p:sp>
        <p:nvSpPr>
          <p:cNvPr id="23" name="Text Placeholder 2"/>
          <p:cNvSpPr>
            <a:spLocks noGrp="1"/>
          </p:cNvSpPr>
          <p:nvPr>
            <p:ph type="body" idx="20" hasCustomPrompt="1"/>
          </p:nvPr>
        </p:nvSpPr>
        <p:spPr>
          <a:xfrm>
            <a:off x="3296984" y="3542323"/>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r>
              <a:rPr lang="en-US" dirty="0"/>
              <a:t> </a:t>
            </a:r>
            <a:r>
              <a:rPr lang="en-US" dirty="0" err="1"/>
              <a:t>arba</a:t>
            </a:r>
            <a:r>
              <a:rPr lang="en-US" dirty="0"/>
              <a:t> </a:t>
            </a:r>
            <a:r>
              <a:rPr lang="en-US" dirty="0" err="1"/>
              <a:t>teiginys</a:t>
            </a:r>
            <a:endParaRPr lang="en-US" dirty="0"/>
          </a:p>
        </p:txBody>
      </p:sp>
      <p:sp>
        <p:nvSpPr>
          <p:cNvPr id="24" name="Content Placeholder 3"/>
          <p:cNvSpPr>
            <a:spLocks noGrp="1"/>
          </p:cNvSpPr>
          <p:nvPr>
            <p:ph sz="half" idx="21" hasCustomPrompt="1"/>
          </p:nvPr>
        </p:nvSpPr>
        <p:spPr>
          <a:xfrm>
            <a:off x="3296984" y="4129798"/>
            <a:ext cx="2928782" cy="1887544"/>
          </a:xfrm>
        </p:spPr>
        <p:txBody>
          <a:bodyPr anchor="t">
            <a:normAutofit/>
          </a:bodyPr>
          <a:lstStyle>
            <a:lvl1pPr marL="0" indent="0">
              <a:lnSpc>
                <a:spcPct val="100000"/>
              </a:lnSpc>
              <a:buNone/>
              <a:defRPr sz="11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Picture Placeholder 3"/>
          <p:cNvSpPr>
            <a:spLocks noGrp="1"/>
          </p:cNvSpPr>
          <p:nvPr>
            <p:ph type="pic" sz="quarter" idx="22"/>
          </p:nvPr>
        </p:nvSpPr>
        <p:spPr>
          <a:xfrm>
            <a:off x="1163638" y="3541800"/>
            <a:ext cx="1928142" cy="1928143"/>
          </a:xfrm>
        </p:spPr>
        <p:txBody>
          <a:bodyPr/>
          <a:lstStyle/>
          <a:p>
            <a:endParaRPr lang="en-US"/>
          </a:p>
        </p:txBody>
      </p:sp>
      <p:sp>
        <p:nvSpPr>
          <p:cNvPr id="26" name="Text Placeholder 2"/>
          <p:cNvSpPr>
            <a:spLocks noGrp="1"/>
          </p:cNvSpPr>
          <p:nvPr>
            <p:ph type="body" idx="23" hasCustomPrompt="1"/>
          </p:nvPr>
        </p:nvSpPr>
        <p:spPr>
          <a:xfrm>
            <a:off x="8827772" y="3542323"/>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r>
              <a:rPr lang="en-US" dirty="0"/>
              <a:t> </a:t>
            </a:r>
            <a:r>
              <a:rPr lang="en-US" dirty="0" err="1"/>
              <a:t>arba</a:t>
            </a:r>
            <a:r>
              <a:rPr lang="en-US" dirty="0"/>
              <a:t> </a:t>
            </a:r>
            <a:r>
              <a:rPr lang="en-US" dirty="0" err="1"/>
              <a:t>teiginys</a:t>
            </a:r>
            <a:endParaRPr lang="en-US" dirty="0"/>
          </a:p>
        </p:txBody>
      </p:sp>
      <p:sp>
        <p:nvSpPr>
          <p:cNvPr id="27" name="Content Placeholder 3"/>
          <p:cNvSpPr>
            <a:spLocks noGrp="1"/>
          </p:cNvSpPr>
          <p:nvPr>
            <p:ph sz="half" idx="24" hasCustomPrompt="1"/>
          </p:nvPr>
        </p:nvSpPr>
        <p:spPr>
          <a:xfrm>
            <a:off x="8827772" y="4129798"/>
            <a:ext cx="2928782" cy="1887544"/>
          </a:xfrm>
        </p:spPr>
        <p:txBody>
          <a:bodyPr anchor="t">
            <a:normAutofit/>
          </a:bodyPr>
          <a:lstStyle>
            <a:lvl1pPr marL="0" indent="0">
              <a:buNone/>
              <a:defRPr sz="11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Picture Placeholder 3"/>
          <p:cNvSpPr>
            <a:spLocks noGrp="1"/>
          </p:cNvSpPr>
          <p:nvPr>
            <p:ph type="pic" sz="quarter" idx="25"/>
          </p:nvPr>
        </p:nvSpPr>
        <p:spPr>
          <a:xfrm>
            <a:off x="6694426" y="3541800"/>
            <a:ext cx="1928142" cy="1928143"/>
          </a:xfr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rpinė skaidrė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6"/>
          <p:cNvSpPr>
            <a:spLocks noGrp="1"/>
          </p:cNvSpPr>
          <p:nvPr>
            <p:ph type="title" hasCustomPrompt="1"/>
          </p:nvPr>
        </p:nvSpPr>
        <p:spPr>
          <a:xfrm>
            <a:off x="1571927" y="1536540"/>
            <a:ext cx="8486473" cy="3186462"/>
          </a:xfrm>
        </p:spPr>
        <p:txBody>
          <a:bodyPr>
            <a:noAutofit/>
          </a:bodyPr>
          <a:lstStyle>
            <a:lvl1pPr>
              <a:defRPr sz="4400" b="0" i="0">
                <a:solidFill>
                  <a:srgbClr val="434244"/>
                </a:solidFill>
                <a:latin typeface="Gordita Light" charset="0"/>
                <a:ea typeface="Gordita Light" charset="0"/>
                <a:cs typeface="Gordita Light" charset="0"/>
              </a:defRPr>
            </a:lvl1pPr>
          </a:lstStyle>
          <a:p>
            <a:r>
              <a:rPr lang="en-US" dirty="0" err="1"/>
              <a:t>Mūsų</a:t>
            </a:r>
            <a:r>
              <a:rPr lang="en-US" dirty="0"/>
              <a:t> </a:t>
            </a:r>
            <a:r>
              <a:rPr lang="en-US" dirty="0" err="1"/>
              <a:t>prezentacijos</a:t>
            </a:r>
            <a:br>
              <a:rPr lang="en-US" dirty="0"/>
            </a:br>
            <a:r>
              <a:rPr lang="en-US" dirty="0" err="1"/>
              <a:t>pavadinimas,tema</a:t>
            </a:r>
            <a:r>
              <a:rPr lang="en-US" dirty="0"/>
              <a:t> </a:t>
            </a:r>
            <a:r>
              <a:rPr lang="en-US" dirty="0" err="1"/>
              <a:t>arba</a:t>
            </a:r>
            <a:r>
              <a:rPr lang="en-US" dirty="0"/>
              <a:t> </a:t>
            </a:r>
            <a:r>
              <a:rPr lang="en-US" dirty="0" err="1"/>
              <a:t>kryptis</a:t>
            </a:r>
            <a:r>
              <a:rPr lang="en-US" dirty="0"/>
              <a:t> lorem ipsum</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Nuotraukų skaidrė">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63639" y="1020931"/>
            <a:ext cx="4997464" cy="2157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p:cNvSpPr>
            <a:spLocks noGrp="1"/>
          </p:cNvSpPr>
          <p:nvPr>
            <p:ph type="pic" idx="16"/>
          </p:nvPr>
        </p:nvSpPr>
        <p:spPr>
          <a:xfrm>
            <a:off x="6783204" y="1020931"/>
            <a:ext cx="4997464" cy="2157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2"/>
          <p:cNvSpPr>
            <a:spLocks noGrp="1"/>
          </p:cNvSpPr>
          <p:nvPr>
            <p:ph type="body" idx="17" hasCustomPrompt="1"/>
          </p:nvPr>
        </p:nvSpPr>
        <p:spPr>
          <a:xfrm>
            <a:off x="1157466" y="3495033"/>
            <a:ext cx="5003638"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a:t>
            </a:r>
            <a:r>
              <a:rPr lang="en-US" dirty="0" err="1"/>
              <a:t>Pavadinimas</a:t>
            </a:r>
            <a:r>
              <a:rPr lang="en-US" dirty="0"/>
              <a:t> </a:t>
            </a:r>
            <a:r>
              <a:rPr lang="en-US" dirty="0" err="1"/>
              <a:t>arba</a:t>
            </a:r>
            <a:r>
              <a:rPr lang="en-US" dirty="0"/>
              <a:t> </a:t>
            </a:r>
            <a:r>
              <a:rPr lang="en-US" dirty="0" err="1"/>
              <a:t>teiginys</a:t>
            </a:r>
            <a:endParaRPr lang="en-US" dirty="0"/>
          </a:p>
        </p:txBody>
      </p:sp>
      <p:sp>
        <p:nvSpPr>
          <p:cNvPr id="10" name="Content Placeholder 3"/>
          <p:cNvSpPr>
            <a:spLocks noGrp="1"/>
          </p:cNvSpPr>
          <p:nvPr>
            <p:ph sz="half" idx="14" hasCustomPrompt="1"/>
          </p:nvPr>
        </p:nvSpPr>
        <p:spPr>
          <a:xfrm>
            <a:off x="1157466" y="4092013"/>
            <a:ext cx="5003638" cy="1882659"/>
          </a:xfrm>
        </p:spPr>
        <p:txBody>
          <a:bodyPr anchor="t"/>
          <a:lstStyle>
            <a:lvl1pPr marL="0" indent="0">
              <a:lnSpc>
                <a:spcPct val="100000"/>
              </a:lnSpc>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a:t>
            </a:r>
          </a:p>
        </p:txBody>
      </p:sp>
      <p:sp>
        <p:nvSpPr>
          <p:cNvPr id="11" name="Text Placeholder 2"/>
          <p:cNvSpPr>
            <a:spLocks noGrp="1"/>
          </p:cNvSpPr>
          <p:nvPr>
            <p:ph type="body" idx="18" hasCustomPrompt="1"/>
          </p:nvPr>
        </p:nvSpPr>
        <p:spPr>
          <a:xfrm>
            <a:off x="6777030" y="3495033"/>
            <a:ext cx="5003638"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  </a:t>
            </a:r>
            <a:r>
              <a:rPr lang="en-US" dirty="0" err="1"/>
              <a:t>Pavadinimas</a:t>
            </a:r>
            <a:r>
              <a:rPr lang="en-US" dirty="0"/>
              <a:t> </a:t>
            </a:r>
            <a:r>
              <a:rPr lang="en-US" dirty="0" err="1"/>
              <a:t>arba</a:t>
            </a:r>
            <a:r>
              <a:rPr lang="en-US" dirty="0"/>
              <a:t> </a:t>
            </a:r>
            <a:r>
              <a:rPr lang="en-US" dirty="0" err="1"/>
              <a:t>teiginys</a:t>
            </a:r>
            <a:endParaRPr lang="en-US" dirty="0"/>
          </a:p>
        </p:txBody>
      </p:sp>
      <p:sp>
        <p:nvSpPr>
          <p:cNvPr id="12" name="Content Placeholder 3"/>
          <p:cNvSpPr>
            <a:spLocks noGrp="1"/>
          </p:cNvSpPr>
          <p:nvPr>
            <p:ph sz="half" idx="19" hasCustomPrompt="1"/>
          </p:nvPr>
        </p:nvSpPr>
        <p:spPr>
          <a:xfrm>
            <a:off x="6777030" y="4092013"/>
            <a:ext cx="5003638" cy="1882659"/>
          </a:xfrm>
        </p:spPr>
        <p:txBody>
          <a:bodyPr anchor="t"/>
          <a:lstStyle>
            <a:lvl1pPr marL="0" indent="0">
              <a:lnSpc>
                <a:spcPct val="100000"/>
              </a:lnSpc>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7465" y="995424"/>
            <a:ext cx="10632081" cy="92675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157466" y="2326511"/>
            <a:ext cx="10632080" cy="38504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04149" y="379203"/>
            <a:ext cx="359779" cy="637789"/>
          </a:xfrm>
          <a:prstGeom prst="rect">
            <a:avLst/>
          </a:prstGeom>
        </p:spPr>
      </p:pic>
      <p:sp>
        <p:nvSpPr>
          <p:cNvPr id="9" name="Footer Placeholder 4"/>
          <p:cNvSpPr txBox="1">
            <a:spLocks/>
          </p:cNvSpPr>
          <p:nvPr userDrawn="1"/>
        </p:nvSpPr>
        <p:spPr>
          <a:xfrm>
            <a:off x="7765646" y="361078"/>
            <a:ext cx="4114800" cy="432182"/>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rgbClr val="434244"/>
                </a:solidFill>
                <a:latin typeface="Gordita" charset="0"/>
                <a:ea typeface="Gordita" charset="0"/>
                <a:cs typeface="Gordit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t>Užimtumo</a:t>
            </a:r>
            <a:r>
              <a:rPr lang="en-US" sz="900" dirty="0"/>
              <a:t> </a:t>
            </a:r>
            <a:r>
              <a:rPr lang="en-US" sz="900" dirty="0" err="1"/>
              <a:t>tarnyba</a:t>
            </a:r>
            <a:endParaRPr lang="en-US" sz="900" dirty="0"/>
          </a:p>
        </p:txBody>
      </p:sp>
    </p:spTree>
    <p:extLst>
      <p:ext uri="{BB962C8B-B14F-4D97-AF65-F5344CB8AC3E}">
        <p14:creationId xmlns:p14="http://schemas.microsoft.com/office/powerpoint/2010/main" val="4637050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62" r:id="rId4"/>
    <p:sldLayoutId id="2147483661" r:id="rId5"/>
    <p:sldLayoutId id="2147483657" r:id="rId6"/>
    <p:sldLayoutId id="2147483663" r:id="rId7"/>
    <p:sldLayoutId id="2147483658" r:id="rId8"/>
    <p:sldLayoutId id="2147483664" r:id="rId9"/>
    <p:sldLayoutId id="2147483666" r:id="rId10"/>
    <p:sldLayoutId id="2147483660" r:id="rId11"/>
    <p:sldLayoutId id="2147483655" r:id="rId12"/>
    <p:sldLayoutId id="2147483667" r:id="rId13"/>
    <p:sldLayoutId id="2147483668" r:id="rId14"/>
  </p:sldLayoutIdLst>
  <p:txStyles>
    <p:titleStyle>
      <a:lvl1pPr algn="l" defTabSz="914400" rtl="0" eaLnBrk="1" latinLnBrk="0" hangingPunct="1">
        <a:lnSpc>
          <a:spcPct val="90000"/>
        </a:lnSpc>
        <a:spcBef>
          <a:spcPct val="0"/>
        </a:spcBef>
        <a:buNone/>
        <a:defRPr sz="3200" b="0" i="0" kern="1200">
          <a:solidFill>
            <a:srgbClr val="09AB56"/>
          </a:solidFill>
          <a:latin typeface="Gordita" charset="0"/>
          <a:ea typeface="Gordita" charset="0"/>
          <a:cs typeface="Gordita" charset="0"/>
        </a:defRPr>
      </a:lvl1pPr>
    </p:titleStyle>
    <p:bodyStyle>
      <a:lvl1pPr marL="228600" indent="-228600" algn="l" defTabSz="914400" rtl="0" eaLnBrk="1" latinLnBrk="0" hangingPunct="1">
        <a:lnSpc>
          <a:spcPct val="100000"/>
        </a:lnSpc>
        <a:spcBef>
          <a:spcPts val="1000"/>
        </a:spcBef>
        <a:buFont typeface="AppleSymbols" charset="0"/>
        <a:buChar char="⏤"/>
        <a:defRPr sz="1100" kern="1200">
          <a:solidFill>
            <a:srgbClr val="434244"/>
          </a:solidFill>
          <a:latin typeface="Gordita" charset="0"/>
          <a:ea typeface="Gordita" charset="0"/>
          <a:cs typeface="Gordita" charset="0"/>
        </a:defRPr>
      </a:lvl1pPr>
      <a:lvl2pPr marL="6858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2pPr>
      <a:lvl3pPr marL="11430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3pPr>
      <a:lvl4pPr marL="16002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4pPr>
      <a:lvl5pPr marL="20574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74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indoor, person, computer&#10;&#10;Description automatically generated">
            <a:extLst>
              <a:ext uri="{FF2B5EF4-FFF2-40B4-BE49-F238E27FC236}">
                <a16:creationId xmlns:a16="http://schemas.microsoft.com/office/drawing/2014/main" id="{1A4773E8-E45B-B94F-B92D-153DD3D379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026" y="-1119"/>
            <a:ext cx="12296023" cy="8658450"/>
          </a:xfrm>
          <a:prstGeom prst="rect">
            <a:avLst/>
          </a:prstGeom>
        </p:spPr>
      </p:pic>
      <p:sp>
        <p:nvSpPr>
          <p:cNvPr id="4" name="Google Shape;127;p24">
            <a:extLst>
              <a:ext uri="{FF2B5EF4-FFF2-40B4-BE49-F238E27FC236}">
                <a16:creationId xmlns:a16="http://schemas.microsoft.com/office/drawing/2014/main" id="{A0214CFD-A1AF-E140-BB1E-10EBB1868D4C}"/>
              </a:ext>
            </a:extLst>
          </p:cNvPr>
          <p:cNvSpPr/>
          <p:nvPr/>
        </p:nvSpPr>
        <p:spPr>
          <a:xfrm>
            <a:off x="-107275" y="-60640"/>
            <a:ext cx="12299272" cy="6918640"/>
          </a:xfrm>
          <a:custGeom>
            <a:avLst/>
            <a:gdLst/>
            <a:ahLst/>
            <a:cxnLst/>
            <a:rect l="l" t="t" r="r" b="b"/>
            <a:pathLst>
              <a:path w="12470130" h="6184900" extrusionOk="0">
                <a:moveTo>
                  <a:pt x="0" y="6184900"/>
                </a:moveTo>
                <a:lnTo>
                  <a:pt x="12469774" y="6184900"/>
                </a:lnTo>
                <a:lnTo>
                  <a:pt x="12469774" y="0"/>
                </a:lnTo>
                <a:lnTo>
                  <a:pt x="0" y="0"/>
                </a:lnTo>
                <a:lnTo>
                  <a:pt x="0" y="6184900"/>
                </a:lnTo>
                <a:close/>
              </a:path>
            </a:pathLst>
          </a:custGeom>
          <a:solidFill>
            <a:srgbClr val="FFFFFF">
              <a:alpha val="5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dirty="0"/>
          </a:p>
        </p:txBody>
      </p:sp>
      <p:sp>
        <p:nvSpPr>
          <p:cNvPr id="5" name="Google Shape;128;p24">
            <a:extLst>
              <a:ext uri="{FF2B5EF4-FFF2-40B4-BE49-F238E27FC236}">
                <a16:creationId xmlns:a16="http://schemas.microsoft.com/office/drawing/2014/main" id="{21DE10E9-77B9-1149-A3A9-A16D56B19235}"/>
              </a:ext>
            </a:extLst>
          </p:cNvPr>
          <p:cNvSpPr/>
          <p:nvPr/>
        </p:nvSpPr>
        <p:spPr>
          <a:xfrm>
            <a:off x="2728926" y="-81105"/>
            <a:ext cx="6734149" cy="5893476"/>
          </a:xfrm>
          <a:prstGeom prst="rect">
            <a:avLst/>
          </a:prstGeom>
          <a:noFill/>
          <a:ln w="31750"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lvl="0" indent="0" algn="l" rtl="0">
              <a:spcBef>
                <a:spcPts val="0"/>
              </a:spcBef>
              <a:spcAft>
                <a:spcPts val="0"/>
              </a:spcAft>
              <a:buNone/>
            </a:pPr>
            <a:endParaRPr dirty="0"/>
          </a:p>
        </p:txBody>
      </p:sp>
      <p:sp>
        <p:nvSpPr>
          <p:cNvPr id="6" name="Google Shape;129;p24">
            <a:extLst>
              <a:ext uri="{FF2B5EF4-FFF2-40B4-BE49-F238E27FC236}">
                <a16:creationId xmlns:a16="http://schemas.microsoft.com/office/drawing/2014/main" id="{AA8DAF67-BF72-5840-99F3-A13ACC2F2C3A}"/>
              </a:ext>
            </a:extLst>
          </p:cNvPr>
          <p:cNvSpPr txBox="1">
            <a:spLocks/>
          </p:cNvSpPr>
          <p:nvPr/>
        </p:nvSpPr>
        <p:spPr>
          <a:xfrm>
            <a:off x="2889163" y="280220"/>
            <a:ext cx="6413673" cy="3148780"/>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lt-LT" sz="3200" dirty="0">
                <a:solidFill>
                  <a:srgbClr val="49484A"/>
                </a:solidFill>
                <a:latin typeface="Gordita Medium" pitchFamily="2" charset="77"/>
                <a:cs typeface="Gordita Medium" pitchFamily="2" charset="77"/>
              </a:rPr>
              <a:t>UŽIMTUMO SISTEMOS POKYČIAI:</a:t>
            </a:r>
          </a:p>
          <a:p>
            <a:pPr>
              <a:spcAft>
                <a:spcPts val="1200"/>
              </a:spcAft>
            </a:pPr>
            <a:r>
              <a:rPr lang="lt-LT" sz="3200" dirty="0">
                <a:solidFill>
                  <a:srgbClr val="49484A"/>
                </a:solidFill>
                <a:latin typeface="Gordita Medium" pitchFamily="2" charset="77"/>
                <a:cs typeface="Gordita Medium" pitchFamily="2" charset="77"/>
              </a:rPr>
              <a:t> Naujo klientų aptarnavimo modelio pristatymas pasikeitus Užimtumo įstatymui</a:t>
            </a:r>
            <a:endParaRPr lang="en-GB" sz="3200" dirty="0">
              <a:solidFill>
                <a:srgbClr val="49484A"/>
              </a:solidFill>
              <a:latin typeface="Gordita Medium" pitchFamily="2" charset="77"/>
              <a:cs typeface="Gordita Medium" pitchFamily="2" charset="77"/>
            </a:endParaRPr>
          </a:p>
        </p:txBody>
      </p:sp>
      <p:sp>
        <p:nvSpPr>
          <p:cNvPr id="7" name="Google Shape;130;p24">
            <a:extLst>
              <a:ext uri="{FF2B5EF4-FFF2-40B4-BE49-F238E27FC236}">
                <a16:creationId xmlns:a16="http://schemas.microsoft.com/office/drawing/2014/main" id="{6B74156E-534A-5F4D-AF41-4CC6B65DF249}"/>
              </a:ext>
            </a:extLst>
          </p:cNvPr>
          <p:cNvSpPr txBox="1">
            <a:spLocks noGrp="1"/>
          </p:cNvSpPr>
          <p:nvPr>
            <p:ph type="subTitle" idx="1"/>
          </p:nvPr>
        </p:nvSpPr>
        <p:spPr>
          <a:xfrm>
            <a:off x="3191838" y="4162104"/>
            <a:ext cx="6271236" cy="918232"/>
          </a:xfrm>
          <a:prstGeom prst="rect">
            <a:avLst/>
          </a:prstGeom>
        </p:spPr>
        <p:txBody>
          <a:bodyPr spcFirstLastPara="1" wrap="square" lIns="0" tIns="0" rIns="0" bIns="0" anchor="t" anchorCtr="0">
            <a:noAutofit/>
          </a:bodyPr>
          <a:lstStyle/>
          <a:p>
            <a:pPr marL="0" indent="0"/>
            <a:r>
              <a:rPr lang="en-US" sz="1600" dirty="0">
                <a:solidFill>
                  <a:srgbClr val="454545"/>
                </a:solidFill>
                <a:latin typeface="Gordita" pitchFamily="2" charset="77"/>
                <a:cs typeface="Gordita" pitchFamily="2" charset="77"/>
              </a:rPr>
              <a:t> </a:t>
            </a:r>
            <a:r>
              <a:rPr lang="lt-LT" sz="1600" dirty="0">
                <a:latin typeface="Gordita" pitchFamily="2" charset="77"/>
                <a:cs typeface="Gordita" pitchFamily="2" charset="77"/>
              </a:rPr>
              <a:t>Užimtumo tarnybos </a:t>
            </a:r>
          </a:p>
          <a:p>
            <a:pPr marL="0" indent="0">
              <a:spcBef>
                <a:spcPts val="0"/>
              </a:spcBef>
            </a:pPr>
            <a:r>
              <a:rPr lang="lt-LT" sz="1600" dirty="0">
                <a:latin typeface="Gordita" pitchFamily="2" charset="77"/>
                <a:cs typeface="Gordita" pitchFamily="2" charset="77"/>
              </a:rPr>
              <a:t>Priemonių įgyvendinimo organizavimo skyriaus vedėja </a:t>
            </a:r>
          </a:p>
          <a:p>
            <a:pPr marL="0" indent="0">
              <a:spcBef>
                <a:spcPts val="0"/>
              </a:spcBef>
            </a:pPr>
            <a:r>
              <a:rPr lang="lt-LT" sz="1600" dirty="0">
                <a:latin typeface="Gordita" pitchFamily="2" charset="77"/>
                <a:cs typeface="Gordita" pitchFamily="2" charset="77"/>
              </a:rPr>
              <a:t>Vaida Kamandulienė</a:t>
            </a:r>
          </a:p>
          <a:p>
            <a:pPr marL="0" indent="0"/>
            <a:r>
              <a:rPr lang="lt-LT" sz="1600" dirty="0">
                <a:latin typeface="Gordita" pitchFamily="2" charset="77"/>
                <a:cs typeface="Gordita" pitchFamily="2" charset="77"/>
              </a:rPr>
              <a:t>2021-06-21</a:t>
            </a:r>
            <a:endParaRPr lang="en-US" sz="1600" dirty="0">
              <a:latin typeface="Gordita" pitchFamily="2" charset="77"/>
              <a:cs typeface="Gordita" pitchFamily="2" charset="77"/>
            </a:endParaRPr>
          </a:p>
          <a:p>
            <a:pPr marL="0" lvl="0" indent="0" algn="ctr" rtl="0">
              <a:spcBef>
                <a:spcPts val="0"/>
              </a:spcBef>
              <a:spcAft>
                <a:spcPts val="0"/>
              </a:spcAft>
              <a:buNone/>
            </a:pPr>
            <a:endParaRPr dirty="0"/>
          </a:p>
        </p:txBody>
      </p:sp>
      <p:pic>
        <p:nvPicPr>
          <p:cNvPr id="8" name="Picture 7" descr="Logo&#10;&#10;Description automatically generated">
            <a:extLst>
              <a:ext uri="{FF2B5EF4-FFF2-40B4-BE49-F238E27FC236}">
                <a16:creationId xmlns:a16="http://schemas.microsoft.com/office/drawing/2014/main" id="{6D8FF1DE-FC2B-2F42-B2D9-8E025F7331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2653" y="321525"/>
            <a:ext cx="1787255" cy="699772"/>
          </a:xfrm>
          <a:prstGeom prst="rect">
            <a:avLst/>
          </a:prstGeom>
        </p:spPr>
      </p:pic>
    </p:spTree>
    <p:extLst>
      <p:ext uri="{BB962C8B-B14F-4D97-AF65-F5344CB8AC3E}">
        <p14:creationId xmlns:p14="http://schemas.microsoft.com/office/powerpoint/2010/main" val="210651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AD3443-7A03-40A4-85C2-FD39CD28ED11}"/>
              </a:ext>
            </a:extLst>
          </p:cNvPr>
          <p:cNvSpPr>
            <a:spLocks noGrp="1"/>
          </p:cNvSpPr>
          <p:nvPr>
            <p:ph type="title"/>
          </p:nvPr>
        </p:nvSpPr>
        <p:spPr>
          <a:xfrm>
            <a:off x="866748" y="625705"/>
            <a:ext cx="10458504" cy="684624"/>
          </a:xfrm>
        </p:spPr>
        <p:txBody>
          <a:bodyPr>
            <a:normAutofit/>
          </a:bodyPr>
          <a:lstStyle/>
          <a:p>
            <a:pPr>
              <a:spcAft>
                <a:spcPts val="1200"/>
              </a:spcAft>
            </a:pPr>
            <a:r>
              <a:rPr lang="lt-LT" sz="2400" dirty="0">
                <a:latin typeface="Gordita" pitchFamily="50" charset="-70"/>
                <a:cs typeface="Gordita" pitchFamily="50" charset="-70"/>
              </a:rPr>
              <a:t>Paramos mokymuisi priemonių pakeitimai</a:t>
            </a:r>
          </a:p>
        </p:txBody>
      </p:sp>
      <p:sp>
        <p:nvSpPr>
          <p:cNvPr id="16" name="TextBox 15">
            <a:extLst>
              <a:ext uri="{FF2B5EF4-FFF2-40B4-BE49-F238E27FC236}">
                <a16:creationId xmlns:a16="http://schemas.microsoft.com/office/drawing/2014/main" id="{9018C895-5731-4FB3-9A77-F2738C27ED7C}"/>
              </a:ext>
            </a:extLst>
          </p:cNvPr>
          <p:cNvSpPr txBox="1"/>
          <p:nvPr/>
        </p:nvSpPr>
        <p:spPr>
          <a:xfrm>
            <a:off x="325090" y="1298524"/>
            <a:ext cx="5569624" cy="338554"/>
          </a:xfrm>
          <a:prstGeom prst="rect">
            <a:avLst/>
          </a:prstGeom>
          <a:solidFill>
            <a:srgbClr val="0FB273"/>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SITUACIJA ŠIAI DIENAI</a:t>
            </a:r>
            <a:r>
              <a:rPr lang="lt-LT" sz="1600" dirty="0">
                <a:solidFill>
                  <a:schemeClr val="bg1"/>
                </a:solidFill>
                <a:latin typeface="Gordita" panose="020B0604020202020204" charset="-70"/>
                <a:cs typeface="Gordita" panose="020B0604020202020204" charset="-70"/>
              </a:rPr>
              <a:t>  </a:t>
            </a:r>
          </a:p>
        </p:txBody>
      </p:sp>
      <p:sp>
        <p:nvSpPr>
          <p:cNvPr id="17" name="TextBox 16">
            <a:extLst>
              <a:ext uri="{FF2B5EF4-FFF2-40B4-BE49-F238E27FC236}">
                <a16:creationId xmlns:a16="http://schemas.microsoft.com/office/drawing/2014/main" id="{401F2D12-451A-40A8-A1AC-0200E6C76D95}"/>
              </a:ext>
            </a:extLst>
          </p:cNvPr>
          <p:cNvSpPr txBox="1"/>
          <p:nvPr/>
        </p:nvSpPr>
        <p:spPr>
          <a:xfrm>
            <a:off x="6253977" y="2086478"/>
            <a:ext cx="5752184" cy="3431709"/>
          </a:xfrm>
          <a:prstGeom prst="rect">
            <a:avLst/>
          </a:prstGeom>
          <a:solidFill>
            <a:schemeClr val="accent5">
              <a:lumMod val="20000"/>
              <a:lumOff val="80000"/>
            </a:schemeClr>
          </a:solidFill>
        </p:spPr>
        <p:txBody>
          <a:bodyPr wrap="square">
            <a:spAutoFit/>
          </a:bodyPr>
          <a:lstStyle/>
          <a:p>
            <a:pPr marL="285750" indent="-285750" algn="just">
              <a:spcAft>
                <a:spcPts val="600"/>
              </a:spcAft>
              <a:buFont typeface="Wingdings" panose="05000000000000000000" pitchFamily="2" charset="2"/>
              <a:buChar char="§"/>
              <a:defRPr/>
            </a:pPr>
            <a:r>
              <a:rPr lang="lt-LT" sz="1600" dirty="0">
                <a:solidFill>
                  <a:schemeClr val="tx1"/>
                </a:solidFill>
                <a:latin typeface="Gordita" panose="020B0604020202020204" charset="-70"/>
                <a:cs typeface="Gordita" panose="020B0604020202020204" charset="-70"/>
              </a:rPr>
              <a:t>Išskiriamos paramos mokymuisi priemonės:</a:t>
            </a:r>
          </a:p>
          <a:p>
            <a:pPr marL="742950" lvl="1" indent="-285750" algn="just">
              <a:spcAft>
                <a:spcPts val="600"/>
              </a:spcAft>
              <a:buFont typeface="Wingdings" panose="05000000000000000000" pitchFamily="2" charset="2"/>
              <a:buChar char="§"/>
              <a:defRPr/>
            </a:pPr>
            <a:r>
              <a:rPr lang="lt-LT" sz="1600" u="sng" dirty="0">
                <a:latin typeface="Gordita" panose="020B0604020202020204" charset="-70"/>
                <a:cs typeface="Gordita" panose="020B0604020202020204" charset="-70"/>
              </a:rPr>
              <a:t>Neformalusis suaugusiųjų švietimas;</a:t>
            </a:r>
            <a:endParaRPr lang="lt-LT" sz="1600" dirty="0">
              <a:latin typeface="Gordita" panose="020B0604020202020204" charset="-70"/>
              <a:cs typeface="Gordita" panose="020B0604020202020204" charset="-70"/>
            </a:endParaRPr>
          </a:p>
          <a:p>
            <a:pPr marL="742950" lvl="1" indent="-285750" algn="just">
              <a:spcAft>
                <a:spcPts val="600"/>
              </a:spcAft>
              <a:buFont typeface="Wingdings" panose="05000000000000000000" pitchFamily="2" charset="2"/>
              <a:buChar char="§"/>
              <a:defRPr/>
            </a:pPr>
            <a:r>
              <a:rPr lang="lt-LT" sz="1600" u="sng" dirty="0">
                <a:latin typeface="Gordita" panose="020B0604020202020204" charset="-70"/>
                <a:cs typeface="Gordita" panose="020B0604020202020204" charset="-70"/>
              </a:rPr>
              <a:t>Aukštą pridėtinę vertę kuriančių kvalifikacijų ir kompetencijų įgijimas.</a:t>
            </a:r>
            <a:endParaRPr lang="lt-LT" sz="1600" dirty="0">
              <a:latin typeface="Gordita" panose="020B0604020202020204" charset="-70"/>
              <a:cs typeface="Gordita" panose="020B0604020202020204" charset="-70"/>
            </a:endParaRPr>
          </a:p>
          <a:p>
            <a:pPr marL="285750" indent="-285750" algn="just">
              <a:spcAft>
                <a:spcPts val="600"/>
              </a:spcAft>
              <a:buFont typeface="Wingdings" panose="05000000000000000000" pitchFamily="2" charset="2"/>
              <a:buChar char="§"/>
              <a:defRPr/>
            </a:pPr>
            <a:r>
              <a:rPr lang="lt-LT" sz="1600" dirty="0">
                <a:solidFill>
                  <a:schemeClr val="tx1"/>
                </a:solidFill>
                <a:latin typeface="Gordita" panose="020B0604020202020204" charset="-70"/>
                <a:cs typeface="Gordita" panose="020B0604020202020204" charset="-70"/>
              </a:rPr>
              <a:t>Tikslinami paramos mokymuisi priemonės paslaugų apmokėjimo įkainiai;</a:t>
            </a:r>
          </a:p>
          <a:p>
            <a:pPr marL="285750" indent="-285750" algn="just">
              <a:spcAft>
                <a:spcPts val="600"/>
              </a:spcAft>
              <a:buFont typeface="Wingdings" panose="05000000000000000000" pitchFamily="2" charset="2"/>
              <a:buChar char="§"/>
              <a:defRPr/>
            </a:pPr>
            <a:r>
              <a:rPr lang="lt-LT" sz="1600" dirty="0">
                <a:solidFill>
                  <a:schemeClr val="tx1"/>
                </a:solidFill>
                <a:latin typeface="Gordita" panose="020B0604020202020204" charset="-70"/>
                <a:cs typeface="Gordita" panose="020B0604020202020204" charset="-70"/>
              </a:rPr>
              <a:t>Numatoma galimybė kompensuoti kelionės, apgyvendinimo, privalomojo sveikatos patikrinimo išlaidas dalyvaujant neformaliojo švietimo ir savišvietos būdu įgytų kompetencijų pripažinimo priemonėje;</a:t>
            </a:r>
          </a:p>
          <a:p>
            <a:pPr marL="285750" indent="-285750" algn="just">
              <a:spcAft>
                <a:spcPts val="600"/>
              </a:spcAft>
              <a:buFont typeface="Wingdings" panose="05000000000000000000" pitchFamily="2" charset="2"/>
              <a:buChar char="§"/>
              <a:defRPr/>
            </a:pPr>
            <a:r>
              <a:rPr lang="lt-LT" sz="1600" dirty="0">
                <a:latin typeface="Gordita" panose="020B0604020202020204" charset="-70"/>
                <a:cs typeface="Gordita" panose="020B0604020202020204" charset="-70"/>
              </a:rPr>
              <a:t>Numatoma galimybė mokytis valstybinės kalbos užsieniečiams per neformalųjį suaugusiųjų švietimą.</a:t>
            </a:r>
          </a:p>
        </p:txBody>
      </p:sp>
      <p:sp>
        <p:nvSpPr>
          <p:cNvPr id="18" name="TextBox 17">
            <a:extLst>
              <a:ext uri="{FF2B5EF4-FFF2-40B4-BE49-F238E27FC236}">
                <a16:creationId xmlns:a16="http://schemas.microsoft.com/office/drawing/2014/main" id="{9EE2F14E-034C-4BFF-83DA-064BE72D5AEB}"/>
              </a:ext>
            </a:extLst>
          </p:cNvPr>
          <p:cNvSpPr txBox="1"/>
          <p:nvPr/>
        </p:nvSpPr>
        <p:spPr>
          <a:xfrm>
            <a:off x="6253976" y="1298524"/>
            <a:ext cx="5752183" cy="338554"/>
          </a:xfrm>
          <a:prstGeom prst="rect">
            <a:avLst/>
          </a:prstGeom>
          <a:solidFill>
            <a:srgbClr val="00B0F0"/>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KAS KEIČIASI NUO 2022-07-01</a:t>
            </a:r>
          </a:p>
        </p:txBody>
      </p:sp>
      <p:sp>
        <p:nvSpPr>
          <p:cNvPr id="19" name="TextBox 18">
            <a:extLst>
              <a:ext uri="{FF2B5EF4-FFF2-40B4-BE49-F238E27FC236}">
                <a16:creationId xmlns:a16="http://schemas.microsoft.com/office/drawing/2014/main" id="{16A23DE7-F33B-441A-BF1E-28C63008153F}"/>
              </a:ext>
            </a:extLst>
          </p:cNvPr>
          <p:cNvSpPr txBox="1"/>
          <p:nvPr/>
        </p:nvSpPr>
        <p:spPr>
          <a:xfrm>
            <a:off x="361931" y="2086478"/>
            <a:ext cx="5532783" cy="2277547"/>
          </a:xfrm>
          <a:prstGeom prst="rect">
            <a:avLst/>
          </a:prstGeom>
          <a:solidFill>
            <a:schemeClr val="accent6">
              <a:lumMod val="20000"/>
              <a:lumOff val="80000"/>
            </a:schemeClr>
          </a:solidFill>
        </p:spPr>
        <p:txBody>
          <a:bodyPr wrap="square" rtlCol="0">
            <a:spAutoFit/>
          </a:bodyPr>
          <a:lstStyle/>
          <a:p>
            <a:pPr marL="285750"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Paramos mokymuisi priemonės yra šios:</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Profesinis mokymas;</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Įdarbinimas pagal pameistrystės darbo sutartį;</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Stažuotė;</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Neformaliojo švietimo ir savišvietos būdu įgytų kompetencijų pripažinimas.</a:t>
            </a:r>
          </a:p>
          <a:p>
            <a:pPr marL="285750" indent="-285750" algn="just">
              <a:spcAft>
                <a:spcPts val="600"/>
              </a:spcAft>
              <a:buFont typeface="Wingdings" panose="05000000000000000000" pitchFamily="2" charset="2"/>
              <a:buChar char="§"/>
            </a:pPr>
            <a:endParaRPr lang="lt-LT" sz="1600" dirty="0">
              <a:latin typeface="Gordita" panose="020B0604020202020204" charset="-70"/>
              <a:cs typeface="Gordita" panose="020B0604020202020204" charset="-70"/>
            </a:endParaRPr>
          </a:p>
        </p:txBody>
      </p:sp>
    </p:spTree>
    <p:extLst>
      <p:ext uri="{BB962C8B-B14F-4D97-AF65-F5344CB8AC3E}">
        <p14:creationId xmlns:p14="http://schemas.microsoft.com/office/powerpoint/2010/main" val="332311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AD3443-7A03-40A4-85C2-FD39CD28ED11}"/>
              </a:ext>
            </a:extLst>
          </p:cNvPr>
          <p:cNvSpPr>
            <a:spLocks noGrp="1"/>
          </p:cNvSpPr>
          <p:nvPr>
            <p:ph type="title"/>
          </p:nvPr>
        </p:nvSpPr>
        <p:spPr>
          <a:xfrm>
            <a:off x="866748" y="625705"/>
            <a:ext cx="10458504" cy="684624"/>
          </a:xfrm>
        </p:spPr>
        <p:txBody>
          <a:bodyPr>
            <a:normAutofit/>
          </a:bodyPr>
          <a:lstStyle/>
          <a:p>
            <a:pPr>
              <a:spcAft>
                <a:spcPts val="1200"/>
              </a:spcAft>
            </a:pPr>
            <a:r>
              <a:rPr lang="lt-LT" sz="2400" dirty="0">
                <a:latin typeface="Gordita" pitchFamily="50" charset="-70"/>
                <a:cs typeface="Gordita" pitchFamily="50" charset="-70"/>
              </a:rPr>
              <a:t>Paramos judumui priemonės pakeitimai</a:t>
            </a:r>
          </a:p>
        </p:txBody>
      </p:sp>
      <p:sp>
        <p:nvSpPr>
          <p:cNvPr id="16" name="TextBox 15">
            <a:extLst>
              <a:ext uri="{FF2B5EF4-FFF2-40B4-BE49-F238E27FC236}">
                <a16:creationId xmlns:a16="http://schemas.microsoft.com/office/drawing/2014/main" id="{9018C895-5731-4FB3-9A77-F2738C27ED7C}"/>
              </a:ext>
            </a:extLst>
          </p:cNvPr>
          <p:cNvSpPr txBox="1"/>
          <p:nvPr/>
        </p:nvSpPr>
        <p:spPr>
          <a:xfrm>
            <a:off x="325090" y="1298524"/>
            <a:ext cx="5770910" cy="338554"/>
          </a:xfrm>
          <a:prstGeom prst="rect">
            <a:avLst/>
          </a:prstGeom>
          <a:solidFill>
            <a:srgbClr val="0FB273"/>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SITUACIJA ŠIAI DIENAI</a:t>
            </a:r>
            <a:r>
              <a:rPr lang="lt-LT" sz="1600" dirty="0">
                <a:solidFill>
                  <a:schemeClr val="bg1"/>
                </a:solidFill>
                <a:latin typeface="Gordita" panose="020B0604020202020204" charset="-70"/>
                <a:cs typeface="Gordita" panose="020B0604020202020204" charset="-70"/>
              </a:rPr>
              <a:t>  </a:t>
            </a:r>
          </a:p>
        </p:txBody>
      </p:sp>
      <p:sp>
        <p:nvSpPr>
          <p:cNvPr id="17" name="TextBox 16">
            <a:extLst>
              <a:ext uri="{FF2B5EF4-FFF2-40B4-BE49-F238E27FC236}">
                <a16:creationId xmlns:a16="http://schemas.microsoft.com/office/drawing/2014/main" id="{401F2D12-451A-40A8-A1AC-0200E6C76D95}"/>
              </a:ext>
            </a:extLst>
          </p:cNvPr>
          <p:cNvSpPr txBox="1"/>
          <p:nvPr/>
        </p:nvSpPr>
        <p:spPr>
          <a:xfrm>
            <a:off x="6392007" y="1743590"/>
            <a:ext cx="5614153" cy="4662815"/>
          </a:xfrm>
          <a:prstGeom prst="rect">
            <a:avLst/>
          </a:prstGeom>
          <a:solidFill>
            <a:schemeClr val="accent5">
              <a:lumMod val="20000"/>
              <a:lumOff val="80000"/>
            </a:schemeClr>
          </a:solidFill>
        </p:spPr>
        <p:txBody>
          <a:bodyPr wrap="square">
            <a:spAutoFit/>
          </a:bodyPr>
          <a:lstStyle/>
          <a:p>
            <a:pPr marL="285750" indent="-285750" algn="just">
              <a:spcAft>
                <a:spcPts val="600"/>
              </a:spcAft>
              <a:buFont typeface="Wingdings" panose="05000000000000000000" pitchFamily="2" charset="2"/>
              <a:buChar char="§"/>
              <a:defRPr/>
            </a:pPr>
            <a:r>
              <a:rPr lang="lt-LT" sz="1600" dirty="0">
                <a:solidFill>
                  <a:schemeClr val="tx1"/>
                </a:solidFill>
                <a:latin typeface="Gordita" panose="020B0604020202020204" charset="-70"/>
                <a:cs typeface="Gordita" panose="020B0604020202020204" charset="-70"/>
              </a:rPr>
              <a:t>Papildomai kompensuojamos kelionės išlaidos bedarbiui pagal Užimtumo tarnybos pateiktą tinkamo darbo pasiūlymą </a:t>
            </a:r>
            <a:r>
              <a:rPr lang="lt-LT" sz="1600" u="sng" dirty="0">
                <a:solidFill>
                  <a:schemeClr val="tx1"/>
                </a:solidFill>
                <a:latin typeface="Gordita" panose="020B0604020202020204" charset="-70"/>
                <a:cs typeface="Gordita" panose="020B0604020202020204" charset="-70"/>
              </a:rPr>
              <a:t>vykstant į darbo pokalbį su darbdaviu</a:t>
            </a:r>
            <a:r>
              <a:rPr lang="lt-LT" sz="1600" dirty="0">
                <a:solidFill>
                  <a:schemeClr val="tx1"/>
                </a:solidFill>
                <a:latin typeface="Gordita" panose="020B0604020202020204" charset="-70"/>
                <a:cs typeface="Gordita" panose="020B0604020202020204" charset="-70"/>
              </a:rPr>
              <a:t>. </a:t>
            </a:r>
          </a:p>
          <a:p>
            <a:pPr marL="285750" indent="-285750" algn="just">
              <a:spcAft>
                <a:spcPts val="600"/>
              </a:spcAft>
              <a:buFont typeface="Wingdings" panose="05000000000000000000" pitchFamily="2" charset="2"/>
              <a:buChar char="§"/>
              <a:defRPr/>
            </a:pPr>
            <a:r>
              <a:rPr lang="lt-LT" sz="1600" dirty="0">
                <a:solidFill>
                  <a:schemeClr val="tx1"/>
                </a:solidFill>
                <a:latin typeface="Gordita" panose="020B0604020202020204" charset="-70"/>
                <a:cs typeface="Gordita" panose="020B0604020202020204" charset="-70"/>
              </a:rPr>
              <a:t>Keičiamos kelionės išlaidų kompensavimo sąlygos:</a:t>
            </a:r>
          </a:p>
          <a:p>
            <a:pPr marL="742950" lvl="1" indent="-285750" algn="just">
              <a:spcAft>
                <a:spcPts val="600"/>
              </a:spcAft>
              <a:buFont typeface="Wingdings" panose="05000000000000000000" pitchFamily="2" charset="2"/>
              <a:buChar char="§"/>
              <a:defRPr/>
            </a:pPr>
            <a:r>
              <a:rPr lang="lt-LT" sz="1600" dirty="0">
                <a:solidFill>
                  <a:schemeClr val="tx1"/>
                </a:solidFill>
                <a:latin typeface="Gordita" panose="020B0604020202020204" charset="-70"/>
                <a:cs typeface="Gordita" panose="020B0604020202020204" charset="-70"/>
              </a:rPr>
              <a:t>Ilginama priemonės taikymo trukmė - ne ilgiau kaip 4 mėnesius nuo įsidarbinimo ar dalyvavimo pradžios (buvo ne ilgiau nei 3 mėn.);</a:t>
            </a:r>
          </a:p>
          <a:p>
            <a:pPr marL="742950" lvl="1" indent="-285750" algn="just">
              <a:spcAft>
                <a:spcPts val="600"/>
              </a:spcAft>
              <a:buFont typeface="Wingdings" panose="05000000000000000000" pitchFamily="2" charset="2"/>
              <a:buChar char="§"/>
              <a:defRPr/>
            </a:pPr>
            <a:r>
              <a:rPr lang="lt-LT" sz="1600" dirty="0">
                <a:solidFill>
                  <a:schemeClr val="tx1"/>
                </a:solidFill>
                <a:latin typeface="Gordita" panose="020B0604020202020204" charset="-70"/>
                <a:cs typeface="Gordita" panose="020B0604020202020204" charset="-70"/>
              </a:rPr>
              <a:t>Ilginamas laikas klientui pateikti prašymą paramai gauti – prašymas pateikiamas per 1 mėnesį nuo įsidarbinimo ar įdarbinimo, dalyvavimo stažuotėje ar po dalyvavimo konsultaciniuose užsiėmimuose, darbo pokalbyje (buvo per 3 darbo dienas).</a:t>
            </a:r>
          </a:p>
          <a:p>
            <a:pPr marL="285750" indent="-285750" algn="just">
              <a:spcAft>
                <a:spcPts val="600"/>
              </a:spcAft>
              <a:buFont typeface="Wingdings" panose="05000000000000000000" pitchFamily="2" charset="2"/>
              <a:buChar char="§"/>
              <a:defRPr/>
            </a:pPr>
            <a:r>
              <a:rPr lang="lt-LT" sz="1600" dirty="0">
                <a:solidFill>
                  <a:schemeClr val="tx1"/>
                </a:solidFill>
                <a:latin typeface="Gordita" panose="020B0604020202020204" charset="-70"/>
                <a:cs typeface="Gordita" panose="020B0604020202020204" charset="-70"/>
              </a:rPr>
              <a:t>Didinamas paramos dydis - ne daugiau kaip 30 proc. MMA (buvo </a:t>
            </a:r>
            <a:r>
              <a:rPr lang="lt-LT" sz="1600" dirty="0">
                <a:latin typeface="Gordita" panose="020B0604020202020204" charset="-70"/>
                <a:cs typeface="Gordita" panose="020B0604020202020204" charset="-70"/>
              </a:rPr>
              <a:t>26,6 proc. MMA arba 19,39 proc. MMA dydžio)</a:t>
            </a:r>
            <a:r>
              <a:rPr lang="lt-LT" sz="1600" dirty="0">
                <a:solidFill>
                  <a:schemeClr val="tx1"/>
                </a:solidFill>
                <a:latin typeface="Gordita" panose="020B0604020202020204" charset="-70"/>
                <a:cs typeface="Gordita" panose="020B0604020202020204" charset="-70"/>
              </a:rPr>
              <a:t>.</a:t>
            </a:r>
          </a:p>
          <a:p>
            <a:pPr marL="285750" indent="-285750" algn="just">
              <a:spcAft>
                <a:spcPts val="600"/>
              </a:spcAft>
              <a:buFont typeface="Wingdings" panose="05000000000000000000" pitchFamily="2" charset="2"/>
              <a:buChar char="§"/>
              <a:defRPr/>
            </a:pPr>
            <a:r>
              <a:rPr lang="lt-LT" sz="1600" dirty="0">
                <a:latin typeface="Gordita" panose="020B0604020202020204" charset="-70"/>
                <a:cs typeface="Gordita" panose="020B0604020202020204" charset="-70"/>
              </a:rPr>
              <a:t>Išlaidos kompensuojamos pagal 1 km įkainį.</a:t>
            </a:r>
            <a:endParaRPr lang="lt-LT" sz="1600" dirty="0">
              <a:solidFill>
                <a:schemeClr val="tx1"/>
              </a:solidFill>
              <a:latin typeface="Gordita" panose="020B0604020202020204" charset="-70"/>
              <a:cs typeface="Gordita" panose="020B0604020202020204" charset="-70"/>
            </a:endParaRPr>
          </a:p>
        </p:txBody>
      </p:sp>
      <p:sp>
        <p:nvSpPr>
          <p:cNvPr id="18" name="TextBox 17">
            <a:extLst>
              <a:ext uri="{FF2B5EF4-FFF2-40B4-BE49-F238E27FC236}">
                <a16:creationId xmlns:a16="http://schemas.microsoft.com/office/drawing/2014/main" id="{9EE2F14E-034C-4BFF-83DA-064BE72D5AEB}"/>
              </a:ext>
            </a:extLst>
          </p:cNvPr>
          <p:cNvSpPr txBox="1"/>
          <p:nvPr/>
        </p:nvSpPr>
        <p:spPr>
          <a:xfrm>
            <a:off x="6392007" y="1298524"/>
            <a:ext cx="5614152" cy="338554"/>
          </a:xfrm>
          <a:prstGeom prst="rect">
            <a:avLst/>
          </a:prstGeom>
          <a:solidFill>
            <a:srgbClr val="00B0F0"/>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KAS KEIČIASI NUO 2022-07-01</a:t>
            </a:r>
          </a:p>
        </p:txBody>
      </p:sp>
      <p:sp>
        <p:nvSpPr>
          <p:cNvPr id="19" name="TextBox 18">
            <a:extLst>
              <a:ext uri="{FF2B5EF4-FFF2-40B4-BE49-F238E27FC236}">
                <a16:creationId xmlns:a16="http://schemas.microsoft.com/office/drawing/2014/main" id="{16A23DE7-F33B-441A-BF1E-28C63008153F}"/>
              </a:ext>
            </a:extLst>
          </p:cNvPr>
          <p:cNvSpPr txBox="1"/>
          <p:nvPr/>
        </p:nvSpPr>
        <p:spPr>
          <a:xfrm>
            <a:off x="361931" y="1743590"/>
            <a:ext cx="5734069" cy="4816703"/>
          </a:xfrm>
          <a:prstGeom prst="rect">
            <a:avLst/>
          </a:prstGeom>
          <a:solidFill>
            <a:schemeClr val="accent6">
              <a:lumMod val="20000"/>
              <a:lumOff val="80000"/>
            </a:schemeClr>
          </a:solidFill>
        </p:spPr>
        <p:txBody>
          <a:bodyPr wrap="square" rtlCol="0">
            <a:spAutoFit/>
          </a:bodyPr>
          <a:lstStyle/>
          <a:p>
            <a:pPr marL="285750"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Parama judumui gali būti skiriama asmenims kompensuoti kelionės išlaidas:</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įsidarbinus pagal darbo sutartį ar darbo santykiams prilygintų teisinių santykių pagrindu;</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dalyvaujant remiamojo įdarbinimo priemonėse arba stažuotėje;</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dalyvaujant konsultavimo grupėms užsiėmimuose;</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darbdaviui, įdarbinusiam Užimtumo tarnybos siunčiamą bedarbį ir patiriančiam bedarbio, esant jo sutikimui, vežimo į darbo vietą ir atgal išlaidas.</a:t>
            </a:r>
          </a:p>
          <a:p>
            <a:pPr marL="285750"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Parama judumui dydis:</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įsidarbinus - 26,6 proc. MMA arba 19,39 proc. MMA dydžio;</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dalyvaujant stažuotėje, konsultavimo grupėms užsiėmimuose, darbdaviui, įdarbinusiam Užimtumo tarnybos siunčiamą bedarbį ir patiriančiam išlaidas – pagal 1 km įkainį 0,08 Eur.</a:t>
            </a:r>
          </a:p>
        </p:txBody>
      </p:sp>
    </p:spTree>
    <p:extLst>
      <p:ext uri="{BB962C8B-B14F-4D97-AF65-F5344CB8AC3E}">
        <p14:creationId xmlns:p14="http://schemas.microsoft.com/office/powerpoint/2010/main" val="99132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AD3443-7A03-40A4-85C2-FD39CD28ED11}"/>
              </a:ext>
            </a:extLst>
          </p:cNvPr>
          <p:cNvSpPr>
            <a:spLocks noGrp="1"/>
          </p:cNvSpPr>
          <p:nvPr>
            <p:ph type="title"/>
          </p:nvPr>
        </p:nvSpPr>
        <p:spPr>
          <a:xfrm>
            <a:off x="866748" y="625705"/>
            <a:ext cx="10458504" cy="684624"/>
          </a:xfrm>
        </p:spPr>
        <p:txBody>
          <a:bodyPr>
            <a:normAutofit/>
          </a:bodyPr>
          <a:lstStyle/>
          <a:p>
            <a:pPr>
              <a:spcAft>
                <a:spcPts val="1200"/>
              </a:spcAft>
            </a:pPr>
            <a:r>
              <a:rPr lang="lt-LT" sz="2400" dirty="0">
                <a:latin typeface="Gordita" pitchFamily="50" charset="-70"/>
                <a:cs typeface="Gordita" pitchFamily="50" charset="-70"/>
              </a:rPr>
              <a:t>Paramos darbo vietoms steigti priemonių pakeitimai</a:t>
            </a:r>
          </a:p>
        </p:txBody>
      </p:sp>
      <p:sp>
        <p:nvSpPr>
          <p:cNvPr id="16" name="TextBox 15">
            <a:extLst>
              <a:ext uri="{FF2B5EF4-FFF2-40B4-BE49-F238E27FC236}">
                <a16:creationId xmlns:a16="http://schemas.microsoft.com/office/drawing/2014/main" id="{9018C895-5731-4FB3-9A77-F2738C27ED7C}"/>
              </a:ext>
            </a:extLst>
          </p:cNvPr>
          <p:cNvSpPr txBox="1"/>
          <p:nvPr/>
        </p:nvSpPr>
        <p:spPr>
          <a:xfrm>
            <a:off x="325090" y="1298524"/>
            <a:ext cx="5569624" cy="338554"/>
          </a:xfrm>
          <a:prstGeom prst="rect">
            <a:avLst/>
          </a:prstGeom>
          <a:solidFill>
            <a:srgbClr val="0FB273"/>
          </a:solidFill>
        </p:spPr>
        <p:txBody>
          <a:bodyPr wrap="square" rtlCol="0">
            <a:spAutoFit/>
          </a:bodyPr>
          <a:lstStyle/>
          <a:p>
            <a:r>
              <a:rPr lang="lt-LT" sz="1600" b="1" dirty="0">
                <a:solidFill>
                  <a:schemeClr val="bg1"/>
                </a:solidFill>
                <a:latin typeface="Arial" panose="020B0604020202020204" pitchFamily="34" charset="0"/>
                <a:cs typeface="Arial" panose="020B0604020202020204" pitchFamily="34" charset="0"/>
              </a:rPr>
              <a:t>SITUACIJA ŠIAI DIENAI</a:t>
            </a:r>
            <a:r>
              <a:rPr lang="lt-LT" sz="1600" dirty="0">
                <a:solidFill>
                  <a:schemeClr val="bg1"/>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401F2D12-451A-40A8-A1AC-0200E6C76D95}"/>
              </a:ext>
            </a:extLst>
          </p:cNvPr>
          <p:cNvSpPr txBox="1"/>
          <p:nvPr/>
        </p:nvSpPr>
        <p:spPr>
          <a:xfrm>
            <a:off x="6253977" y="2086478"/>
            <a:ext cx="5752184" cy="3677930"/>
          </a:xfrm>
          <a:prstGeom prst="rect">
            <a:avLst/>
          </a:prstGeom>
          <a:solidFill>
            <a:schemeClr val="accent5">
              <a:lumMod val="20000"/>
              <a:lumOff val="80000"/>
            </a:schemeClr>
          </a:solidFill>
        </p:spPr>
        <p:txBody>
          <a:bodyPr wrap="square">
            <a:spAutoFit/>
          </a:bodyPr>
          <a:lstStyle/>
          <a:p>
            <a:pPr marL="285750" indent="-285750" algn="just">
              <a:spcAft>
                <a:spcPts val="600"/>
              </a:spcAft>
              <a:buFont typeface="Wingdings" panose="05000000000000000000" pitchFamily="2" charset="2"/>
              <a:buChar char="§"/>
              <a:defRPr/>
            </a:pPr>
            <a:r>
              <a:rPr lang="lt-LT" sz="1600" dirty="0">
                <a:latin typeface="Arial" panose="020B0604020202020204" pitchFamily="34" charset="0"/>
                <a:cs typeface="Arial" panose="020B0604020202020204" pitchFamily="34" charset="0"/>
              </a:rPr>
              <a:t>Didinamas subsidijos dydis 1 darbo vietai – 31 MMA.</a:t>
            </a:r>
          </a:p>
          <a:p>
            <a:pPr marL="285750" indent="-285750" algn="just">
              <a:spcAft>
                <a:spcPts val="600"/>
              </a:spcAft>
              <a:buFont typeface="Wingdings" panose="05000000000000000000" pitchFamily="2" charset="2"/>
              <a:buChar char="§"/>
              <a:defRPr/>
            </a:pPr>
            <a:r>
              <a:rPr lang="lt-LT" sz="1600" dirty="0">
                <a:latin typeface="Arial" panose="020B0604020202020204" pitchFamily="34" charset="0"/>
                <a:cs typeface="Arial" panose="020B0604020202020204" pitchFamily="34" charset="0"/>
              </a:rPr>
              <a:t>Vietinių užimtumo iniciatyvų tikslines teritorijas tvirtina Užimtumo tarnyba. Tikslinės teritorijos - bedarbių dalis, skaičiuojant nuo darbingo amžiaus gyventojų, yra ne mažesnė nei 1,5 šalies vidutinio registruoto nedarbo (derinama su vietos savivaldybių institucijomis ir įstaigomis);</a:t>
            </a:r>
          </a:p>
          <a:p>
            <a:pPr marL="285750" indent="-285750" algn="just">
              <a:spcAft>
                <a:spcPts val="600"/>
              </a:spcAft>
              <a:buFont typeface="Wingdings" panose="05000000000000000000" pitchFamily="2" charset="2"/>
              <a:buChar char="§"/>
              <a:defRPr/>
            </a:pPr>
            <a:r>
              <a:rPr lang="lt-LT" sz="1600" dirty="0">
                <a:latin typeface="Arial" panose="020B0604020202020204" pitchFamily="34" charset="0"/>
                <a:cs typeface="Arial" panose="020B0604020202020204" pitchFamily="34" charset="0"/>
              </a:rPr>
              <a:t>Savarankiško užimtumo rėmimo priemonę keičia parama verslui kurti</a:t>
            </a:r>
            <a:r>
              <a:rPr lang="lt-LT" sz="1600" dirty="0">
                <a:solidFill>
                  <a:schemeClr val="tx1"/>
                </a:solidFill>
                <a:latin typeface="Arial" panose="020B0604020202020204" pitchFamily="34" charset="0"/>
                <a:cs typeface="Arial" panose="020B0604020202020204" pitchFamily="34" charset="0"/>
              </a:rPr>
              <a:t>:</a:t>
            </a:r>
          </a:p>
          <a:p>
            <a:pPr marL="742950" lvl="1" indent="-285750" algn="just">
              <a:spcAft>
                <a:spcPts val="600"/>
              </a:spcAft>
              <a:buFont typeface="Wingdings" panose="05000000000000000000" pitchFamily="2" charset="2"/>
              <a:buChar char="§"/>
              <a:defRPr/>
            </a:pPr>
            <a:r>
              <a:rPr lang="lt-LT" sz="1600" dirty="0">
                <a:solidFill>
                  <a:schemeClr val="tx1"/>
                </a:solidFill>
                <a:latin typeface="Arial" panose="020B0604020202020204" pitchFamily="34" charset="0"/>
                <a:cs typeface="Arial" panose="020B0604020202020204" pitchFamily="34" charset="0"/>
              </a:rPr>
              <a:t>steigiama darbo vieta sau arba sau ir kitam bedarbiui;</a:t>
            </a:r>
          </a:p>
          <a:p>
            <a:pPr marL="742950" lvl="1" indent="-285750" algn="just">
              <a:spcAft>
                <a:spcPts val="600"/>
              </a:spcAft>
              <a:buFont typeface="Wingdings" panose="05000000000000000000" pitchFamily="2" charset="2"/>
              <a:buChar char="§"/>
              <a:defRPr/>
            </a:pPr>
            <a:r>
              <a:rPr lang="lt-LT" sz="1600" dirty="0">
                <a:latin typeface="Arial" panose="020B0604020202020204" pitchFamily="34" charset="0"/>
                <a:cs typeface="Arial" panose="020B0604020202020204" pitchFamily="34" charset="0"/>
              </a:rPr>
              <a:t>keičiamos tikslinės grupės;</a:t>
            </a:r>
            <a:endParaRPr lang="lt-LT" sz="1600" dirty="0">
              <a:solidFill>
                <a:schemeClr val="tx1"/>
              </a:solidFill>
              <a:latin typeface="Arial" panose="020B0604020202020204" pitchFamily="34" charset="0"/>
              <a:cs typeface="Arial" panose="020B0604020202020204" pitchFamily="34" charset="0"/>
            </a:endParaRPr>
          </a:p>
          <a:p>
            <a:pPr marL="742950" lvl="1" indent="-285750" algn="just">
              <a:spcAft>
                <a:spcPts val="600"/>
              </a:spcAft>
              <a:buFont typeface="Wingdings" panose="05000000000000000000" pitchFamily="2" charset="2"/>
              <a:buChar char="§"/>
              <a:defRPr/>
            </a:pPr>
            <a:r>
              <a:rPr lang="lt-LT" sz="1600" dirty="0">
                <a:solidFill>
                  <a:schemeClr val="tx1"/>
                </a:solidFill>
                <a:latin typeface="Arial" panose="020B0604020202020204" pitchFamily="34" charset="0"/>
                <a:cs typeface="Arial" panose="020B0604020202020204" pitchFamily="34" charset="0"/>
              </a:rPr>
              <a:t>priemonė taikoma naudojant Ekonomikos gaivinimo ir atsparumo didinimo lėšas.</a:t>
            </a:r>
          </a:p>
        </p:txBody>
      </p:sp>
      <p:sp>
        <p:nvSpPr>
          <p:cNvPr id="18" name="TextBox 17">
            <a:extLst>
              <a:ext uri="{FF2B5EF4-FFF2-40B4-BE49-F238E27FC236}">
                <a16:creationId xmlns:a16="http://schemas.microsoft.com/office/drawing/2014/main" id="{9EE2F14E-034C-4BFF-83DA-064BE72D5AEB}"/>
              </a:ext>
            </a:extLst>
          </p:cNvPr>
          <p:cNvSpPr txBox="1"/>
          <p:nvPr/>
        </p:nvSpPr>
        <p:spPr>
          <a:xfrm>
            <a:off x="6253976" y="1298524"/>
            <a:ext cx="5752183" cy="338554"/>
          </a:xfrm>
          <a:prstGeom prst="rect">
            <a:avLst/>
          </a:prstGeom>
          <a:solidFill>
            <a:srgbClr val="00B0F0"/>
          </a:solidFill>
        </p:spPr>
        <p:txBody>
          <a:bodyPr wrap="square" rtlCol="0">
            <a:spAutoFit/>
          </a:bodyPr>
          <a:lstStyle/>
          <a:p>
            <a:r>
              <a:rPr lang="lt-LT" sz="1600" b="1" dirty="0">
                <a:solidFill>
                  <a:schemeClr val="bg1"/>
                </a:solidFill>
                <a:latin typeface="Arial" panose="020B0604020202020204" pitchFamily="34" charset="0"/>
                <a:cs typeface="Arial" panose="020B0604020202020204" pitchFamily="34" charset="0"/>
              </a:rPr>
              <a:t>KAS KEIČIASI NUO 2022-07-01</a:t>
            </a:r>
          </a:p>
        </p:txBody>
      </p:sp>
      <p:sp>
        <p:nvSpPr>
          <p:cNvPr id="19" name="TextBox 18">
            <a:extLst>
              <a:ext uri="{FF2B5EF4-FFF2-40B4-BE49-F238E27FC236}">
                <a16:creationId xmlns:a16="http://schemas.microsoft.com/office/drawing/2014/main" id="{16A23DE7-F33B-441A-BF1E-28C63008153F}"/>
              </a:ext>
            </a:extLst>
          </p:cNvPr>
          <p:cNvSpPr txBox="1"/>
          <p:nvPr/>
        </p:nvSpPr>
        <p:spPr>
          <a:xfrm>
            <a:off x="361931" y="2086478"/>
            <a:ext cx="5532783" cy="1554272"/>
          </a:xfrm>
          <a:prstGeom prst="rect">
            <a:avLst/>
          </a:prstGeom>
          <a:solidFill>
            <a:schemeClr val="accent6">
              <a:lumMod val="20000"/>
              <a:lumOff val="80000"/>
            </a:schemeClr>
          </a:solidFill>
        </p:spPr>
        <p:txBody>
          <a:bodyPr wrap="square" rtlCol="0">
            <a:spAutoFit/>
          </a:bodyPr>
          <a:lstStyle/>
          <a:p>
            <a:pPr marL="285750" indent="-285750" algn="just">
              <a:spcAft>
                <a:spcPts val="600"/>
              </a:spcAft>
              <a:buFont typeface="Wingdings" panose="05000000000000000000" pitchFamily="2" charset="2"/>
              <a:buChar char="§"/>
            </a:pPr>
            <a:r>
              <a:rPr lang="lt-LT" sz="1600" dirty="0">
                <a:latin typeface="Arial" panose="020B0604020202020204" pitchFamily="34" charset="0"/>
                <a:cs typeface="Arial" panose="020B0604020202020204" pitchFamily="34" charset="0"/>
              </a:rPr>
              <a:t>Darbo vietoms steigti yra teikiama ši parama:</a:t>
            </a:r>
          </a:p>
          <a:p>
            <a:pPr marL="742950" lvl="1" indent="-285750" algn="just">
              <a:spcAft>
                <a:spcPts val="600"/>
              </a:spcAft>
              <a:buFont typeface="Wingdings" panose="05000000000000000000" pitchFamily="2" charset="2"/>
              <a:buChar char="§"/>
            </a:pPr>
            <a:r>
              <a:rPr lang="lt-LT" sz="1600" dirty="0">
                <a:latin typeface="Arial" panose="020B0604020202020204" pitchFamily="34" charset="0"/>
                <a:cs typeface="Arial" panose="020B0604020202020204" pitchFamily="34" charset="0"/>
              </a:rPr>
              <a:t>darbo vietų steigimo (pritaikymo) subsidijavimas;</a:t>
            </a:r>
          </a:p>
          <a:p>
            <a:pPr marL="742950" lvl="1" indent="-285750" algn="just">
              <a:spcAft>
                <a:spcPts val="600"/>
              </a:spcAft>
              <a:buFont typeface="Wingdings" panose="05000000000000000000" pitchFamily="2" charset="2"/>
              <a:buChar char="§"/>
            </a:pPr>
            <a:r>
              <a:rPr lang="lt-LT" sz="1600" dirty="0">
                <a:latin typeface="Arial" panose="020B0604020202020204" pitchFamily="34" charset="0"/>
                <a:cs typeface="Arial" panose="020B0604020202020204" pitchFamily="34" charset="0"/>
              </a:rPr>
              <a:t>vietinių užimtumo iniciatyvų projektų įgyvendinimas;</a:t>
            </a:r>
          </a:p>
          <a:p>
            <a:pPr marL="742950" lvl="1" indent="-285750" algn="just">
              <a:spcAft>
                <a:spcPts val="600"/>
              </a:spcAft>
              <a:buFont typeface="Wingdings" panose="05000000000000000000" pitchFamily="2" charset="2"/>
              <a:buChar char="§"/>
            </a:pPr>
            <a:r>
              <a:rPr lang="lt-LT" sz="1600" dirty="0">
                <a:latin typeface="Arial" panose="020B0604020202020204" pitchFamily="34" charset="0"/>
                <a:cs typeface="Arial" panose="020B0604020202020204" pitchFamily="34" charset="0"/>
              </a:rPr>
              <a:t>savarankiško užimtumo rėmimas.</a:t>
            </a:r>
          </a:p>
        </p:txBody>
      </p:sp>
    </p:spTree>
    <p:extLst>
      <p:ext uri="{BB962C8B-B14F-4D97-AF65-F5344CB8AC3E}">
        <p14:creationId xmlns:p14="http://schemas.microsoft.com/office/powerpoint/2010/main" val="680189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oom with a table and chairs&#10;&#10;Description automatically generated with low confidence">
            <a:extLst>
              <a:ext uri="{FF2B5EF4-FFF2-40B4-BE49-F238E27FC236}">
                <a16:creationId xmlns:a16="http://schemas.microsoft.com/office/drawing/2014/main" id="{0A800B67-87C1-AD46-9910-48C6D51119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250" y="0"/>
            <a:ext cx="12287250" cy="8652272"/>
          </a:xfrm>
          <a:prstGeom prst="rect">
            <a:avLst/>
          </a:prstGeom>
        </p:spPr>
      </p:pic>
      <p:sp>
        <p:nvSpPr>
          <p:cNvPr id="9" name="Rectangle 8">
            <a:extLst>
              <a:ext uri="{FF2B5EF4-FFF2-40B4-BE49-F238E27FC236}">
                <a16:creationId xmlns:a16="http://schemas.microsoft.com/office/drawing/2014/main" id="{392AAAC9-77AB-BA49-91FC-8E8D71AA2401}"/>
              </a:ext>
            </a:extLst>
          </p:cNvPr>
          <p:cNvSpPr/>
          <p:nvPr/>
        </p:nvSpPr>
        <p:spPr>
          <a:xfrm>
            <a:off x="-95250" y="0"/>
            <a:ext cx="12287250" cy="6858000"/>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4" name="Google Shape;128;p24">
            <a:extLst>
              <a:ext uri="{FF2B5EF4-FFF2-40B4-BE49-F238E27FC236}">
                <a16:creationId xmlns:a16="http://schemas.microsoft.com/office/drawing/2014/main" id="{08981EAF-51E4-B84B-902F-4D899F897225}"/>
              </a:ext>
            </a:extLst>
          </p:cNvPr>
          <p:cNvSpPr/>
          <p:nvPr/>
        </p:nvSpPr>
        <p:spPr>
          <a:xfrm>
            <a:off x="3833598" y="3029586"/>
            <a:ext cx="8585419" cy="1175574"/>
          </a:xfrm>
          <a:prstGeom prst="rect">
            <a:avLst/>
          </a:prstGeom>
          <a:solidFill>
            <a:schemeClr val="lt1"/>
          </a:solidFill>
          <a:ln w="38100"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 name="Google Shape;157;p28">
            <a:extLst>
              <a:ext uri="{FF2B5EF4-FFF2-40B4-BE49-F238E27FC236}">
                <a16:creationId xmlns:a16="http://schemas.microsoft.com/office/drawing/2014/main" id="{FA7831EA-3352-E84C-B083-615159BFCC47}"/>
              </a:ext>
            </a:extLst>
          </p:cNvPr>
          <p:cNvSpPr txBox="1">
            <a:spLocks noGrp="1"/>
          </p:cNvSpPr>
          <p:nvPr>
            <p:ph type="title"/>
          </p:nvPr>
        </p:nvSpPr>
        <p:spPr>
          <a:xfrm>
            <a:off x="4291584" y="3218688"/>
            <a:ext cx="11175716" cy="799423"/>
          </a:xfrm>
          <a:prstGeom prst="rect">
            <a:avLst/>
          </a:prstGeom>
        </p:spPr>
        <p:txBody>
          <a:bodyPr spcFirstLastPara="1" wrap="square" lIns="0" tIns="0" rIns="0" bIns="0" anchor="b" anchorCtr="0">
            <a:noAutofit/>
          </a:bodyPr>
          <a:lstStyle/>
          <a:p>
            <a:pPr lvl="0">
              <a:spcAft>
                <a:spcPts val="600"/>
              </a:spcAft>
            </a:pPr>
            <a:r>
              <a:rPr lang="lt-LT" dirty="0">
                <a:solidFill>
                  <a:srgbClr val="49484A"/>
                </a:solidFill>
                <a:latin typeface="Gordita Medium" pitchFamily="2" charset="77"/>
                <a:cs typeface="Gordita Medium" pitchFamily="2" charset="77"/>
              </a:rPr>
              <a:t>DISKUSIJA</a:t>
            </a:r>
            <a:endParaRPr dirty="0">
              <a:solidFill>
                <a:srgbClr val="49484A"/>
              </a:solidFill>
              <a:latin typeface="Gordita Medium" pitchFamily="2" charset="77"/>
              <a:cs typeface="Gordita Medium" pitchFamily="2" charset="77"/>
            </a:endParaRPr>
          </a:p>
        </p:txBody>
      </p:sp>
    </p:spTree>
    <p:extLst>
      <p:ext uri="{BB962C8B-B14F-4D97-AF65-F5344CB8AC3E}">
        <p14:creationId xmlns:p14="http://schemas.microsoft.com/office/powerpoint/2010/main" val="78126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floor, table&#10;&#10;Description automatically generated">
            <a:extLst>
              <a:ext uri="{FF2B5EF4-FFF2-40B4-BE49-F238E27FC236}">
                <a16:creationId xmlns:a16="http://schemas.microsoft.com/office/drawing/2014/main" id="{7EF8E18E-5CE4-B34B-8B80-747109CFE0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69654" y="0"/>
            <a:ext cx="9739172" cy="6858000"/>
          </a:xfrm>
          <a:prstGeom prst="rect">
            <a:avLst/>
          </a:prstGeom>
        </p:spPr>
      </p:pic>
      <p:sp>
        <p:nvSpPr>
          <p:cNvPr id="8" name="Google Shape;127;p24">
            <a:extLst>
              <a:ext uri="{FF2B5EF4-FFF2-40B4-BE49-F238E27FC236}">
                <a16:creationId xmlns:a16="http://schemas.microsoft.com/office/drawing/2014/main" id="{A1A3A2DE-CD7D-D843-BA7D-DAFDB8F89979}"/>
              </a:ext>
            </a:extLst>
          </p:cNvPr>
          <p:cNvSpPr/>
          <p:nvPr/>
        </p:nvSpPr>
        <p:spPr>
          <a:xfrm>
            <a:off x="3794079" y="0"/>
            <a:ext cx="5873662" cy="6858000"/>
          </a:xfrm>
          <a:custGeom>
            <a:avLst/>
            <a:gdLst/>
            <a:ahLst/>
            <a:cxnLst/>
            <a:rect l="l" t="t" r="r" b="b"/>
            <a:pathLst>
              <a:path w="12470130" h="6184900" extrusionOk="0">
                <a:moveTo>
                  <a:pt x="0" y="6184900"/>
                </a:moveTo>
                <a:lnTo>
                  <a:pt x="12469774" y="6184900"/>
                </a:lnTo>
                <a:lnTo>
                  <a:pt x="12469774" y="0"/>
                </a:lnTo>
                <a:lnTo>
                  <a:pt x="0" y="0"/>
                </a:lnTo>
                <a:lnTo>
                  <a:pt x="0" y="6184900"/>
                </a:lnTo>
                <a:close/>
              </a:path>
            </a:pathLst>
          </a:custGeom>
          <a:solidFill>
            <a:srgbClr val="FFFFFF">
              <a:alpha val="5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dirty="0"/>
          </a:p>
        </p:txBody>
      </p:sp>
      <p:sp>
        <p:nvSpPr>
          <p:cNvPr id="9" name="Rectangle 8">
            <a:extLst>
              <a:ext uri="{FF2B5EF4-FFF2-40B4-BE49-F238E27FC236}">
                <a16:creationId xmlns:a16="http://schemas.microsoft.com/office/drawing/2014/main" id="{774D8AFC-7DDA-0348-B2A6-7A0A8B2BCBEB}"/>
              </a:ext>
            </a:extLst>
          </p:cNvPr>
          <p:cNvSpPr/>
          <p:nvPr/>
        </p:nvSpPr>
        <p:spPr>
          <a:xfrm>
            <a:off x="463343" y="1133986"/>
            <a:ext cx="6096000" cy="1077218"/>
          </a:xfrm>
          <a:prstGeom prst="rect">
            <a:avLst/>
          </a:prstGeom>
        </p:spPr>
        <p:txBody>
          <a:bodyPr>
            <a:spAutoFit/>
          </a:bodyPr>
          <a:lstStyle/>
          <a:p>
            <a:r>
              <a:rPr lang="lt-LT" sz="3200" dirty="0">
                <a:solidFill>
                  <a:srgbClr val="49484A"/>
                </a:solidFill>
                <a:latin typeface="Gordita Medium" pitchFamily="2" charset="77"/>
                <a:cs typeface="Gordita Medium" pitchFamily="2" charset="77"/>
              </a:rPr>
              <a:t>Esminiai pokyčiai Užimtumo įstatyme nuo 2022-07-01</a:t>
            </a:r>
            <a:endParaRPr lang="en-LT" sz="3200" dirty="0"/>
          </a:p>
        </p:txBody>
      </p:sp>
      <p:sp>
        <p:nvSpPr>
          <p:cNvPr id="10" name="Rectangle 9">
            <a:extLst>
              <a:ext uri="{FF2B5EF4-FFF2-40B4-BE49-F238E27FC236}">
                <a16:creationId xmlns:a16="http://schemas.microsoft.com/office/drawing/2014/main" id="{F3DB1410-01DF-B640-800B-F43D27670BEC}"/>
              </a:ext>
            </a:extLst>
          </p:cNvPr>
          <p:cNvSpPr/>
          <p:nvPr/>
        </p:nvSpPr>
        <p:spPr>
          <a:xfrm>
            <a:off x="463343" y="2333999"/>
            <a:ext cx="5308420" cy="4401205"/>
          </a:xfrm>
          <a:prstGeom prst="rect">
            <a:avLst/>
          </a:prstGeom>
        </p:spPr>
        <p:txBody>
          <a:bodyPr wrap="square">
            <a:spAutoFit/>
          </a:bodyPr>
          <a:lstStyle/>
          <a:p>
            <a:pPr marL="342900" indent="-342900">
              <a:spcAft>
                <a:spcPts val="1200"/>
              </a:spcAft>
              <a:buFont typeface="Arial" panose="020B0604020202020204" pitchFamily="34" charset="0"/>
              <a:buChar char="•"/>
            </a:pPr>
            <a:r>
              <a:rPr lang="lt-LT" sz="2000" dirty="0">
                <a:latin typeface="Gordita" pitchFamily="50" charset="-70"/>
                <a:cs typeface="Gordita" pitchFamily="50" charset="-70"/>
              </a:rPr>
              <a:t>Naujas statusas darbo ieškantiems asmenims</a:t>
            </a:r>
          </a:p>
          <a:p>
            <a:pPr marL="342900" indent="-342900">
              <a:spcAft>
                <a:spcPts val="1200"/>
              </a:spcAft>
              <a:buFont typeface="Arial" panose="020B0604020202020204" pitchFamily="34" charset="0"/>
              <a:buChar char="•"/>
            </a:pPr>
            <a:r>
              <a:rPr lang="lt-LT" sz="2000" dirty="0">
                <a:latin typeface="Gordita" pitchFamily="50" charset="-70"/>
                <a:cs typeface="Gordita" pitchFamily="50" charset="-70"/>
              </a:rPr>
              <a:t>Darbo rinkos paslaugų spektro plėtimas</a:t>
            </a:r>
          </a:p>
          <a:p>
            <a:pPr marL="342900" indent="-342900">
              <a:spcAft>
                <a:spcPts val="1200"/>
              </a:spcAft>
              <a:buFont typeface="Arial" panose="020B0604020202020204" pitchFamily="34" charset="0"/>
              <a:buChar char="•"/>
            </a:pPr>
            <a:r>
              <a:rPr lang="lt-LT" sz="2000" dirty="0">
                <a:latin typeface="Gordita" pitchFamily="50" charset="-70"/>
                <a:cs typeface="Gordita" pitchFamily="50" charset="-70"/>
              </a:rPr>
              <a:t>Tinkamo darbo apibrėžimo pasikeitimai</a:t>
            </a:r>
          </a:p>
          <a:p>
            <a:pPr marL="342900" indent="-342900">
              <a:spcAft>
                <a:spcPts val="1200"/>
              </a:spcAft>
              <a:buFont typeface="Arial" panose="020B0604020202020204" pitchFamily="34" charset="0"/>
              <a:buChar char="•"/>
            </a:pPr>
            <a:r>
              <a:rPr lang="lt-LT" sz="2000" dirty="0">
                <a:latin typeface="Gordita" pitchFamily="50" charset="-70"/>
                <a:cs typeface="Gordita" pitchFamily="50" charset="-70"/>
              </a:rPr>
              <a:t>Naujos užimtumo rėmimo priemonės pritraukiant darbo jėgą iš užsienio </a:t>
            </a:r>
          </a:p>
          <a:p>
            <a:pPr marL="342900" indent="-342900">
              <a:spcAft>
                <a:spcPts val="1200"/>
              </a:spcAft>
              <a:buFont typeface="Arial" panose="020B0604020202020204" pitchFamily="34" charset="0"/>
              <a:buChar char="•"/>
            </a:pPr>
            <a:r>
              <a:rPr lang="lt-LT" sz="2000" dirty="0">
                <a:latin typeface="Gordita" pitchFamily="50" charset="-70"/>
                <a:cs typeface="Gordita" pitchFamily="50" charset="-70"/>
              </a:rPr>
              <a:t>Paramos mokymuisi priemonių pakeitimai</a:t>
            </a:r>
          </a:p>
          <a:p>
            <a:pPr marL="342900" indent="-342900">
              <a:spcAft>
                <a:spcPts val="1200"/>
              </a:spcAft>
              <a:buFont typeface="Arial" panose="020B0604020202020204" pitchFamily="34" charset="0"/>
              <a:buChar char="•"/>
            </a:pPr>
            <a:r>
              <a:rPr lang="lt-LT" sz="2000" dirty="0">
                <a:latin typeface="Gordita" pitchFamily="50" charset="-70"/>
                <a:cs typeface="Gordita" pitchFamily="50" charset="-70"/>
              </a:rPr>
              <a:t>Paramos judumui priemonės pakeitimai</a:t>
            </a:r>
          </a:p>
          <a:p>
            <a:pPr marL="342900" indent="-342900">
              <a:spcAft>
                <a:spcPts val="1200"/>
              </a:spcAft>
              <a:buFont typeface="Arial" panose="020B0604020202020204" pitchFamily="34" charset="0"/>
              <a:buChar char="•"/>
            </a:pPr>
            <a:r>
              <a:rPr lang="lt-LT" sz="2000" dirty="0">
                <a:latin typeface="Gordita" pitchFamily="50" charset="-70"/>
                <a:cs typeface="Gordita" pitchFamily="50" charset="-70"/>
              </a:rPr>
              <a:t>Paramos darbo vietoms steigti priemonių pakeitimai</a:t>
            </a:r>
          </a:p>
        </p:txBody>
      </p:sp>
    </p:spTree>
    <p:extLst>
      <p:ext uri="{BB962C8B-B14F-4D97-AF65-F5344CB8AC3E}">
        <p14:creationId xmlns:p14="http://schemas.microsoft.com/office/powerpoint/2010/main" val="264121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AD3443-7A03-40A4-85C2-FD39CD28ED11}"/>
              </a:ext>
            </a:extLst>
          </p:cNvPr>
          <p:cNvSpPr>
            <a:spLocks noGrp="1"/>
          </p:cNvSpPr>
          <p:nvPr>
            <p:ph type="title"/>
          </p:nvPr>
        </p:nvSpPr>
        <p:spPr>
          <a:xfrm>
            <a:off x="866748" y="625705"/>
            <a:ext cx="10458504" cy="684624"/>
          </a:xfrm>
        </p:spPr>
        <p:txBody>
          <a:bodyPr>
            <a:normAutofit/>
          </a:bodyPr>
          <a:lstStyle/>
          <a:p>
            <a:r>
              <a:rPr lang="lt-LT" sz="2400" dirty="0">
                <a:latin typeface="Gordita" pitchFamily="50" charset="-70"/>
                <a:cs typeface="Gordita" pitchFamily="50" charset="-70"/>
              </a:rPr>
              <a:t>Naujas statusas darbo ieškantiems asmenims (1)</a:t>
            </a:r>
          </a:p>
        </p:txBody>
      </p:sp>
      <p:sp>
        <p:nvSpPr>
          <p:cNvPr id="16" name="TextBox 15">
            <a:extLst>
              <a:ext uri="{FF2B5EF4-FFF2-40B4-BE49-F238E27FC236}">
                <a16:creationId xmlns:a16="http://schemas.microsoft.com/office/drawing/2014/main" id="{9018C895-5731-4FB3-9A77-F2738C27ED7C}"/>
              </a:ext>
            </a:extLst>
          </p:cNvPr>
          <p:cNvSpPr txBox="1"/>
          <p:nvPr/>
        </p:nvSpPr>
        <p:spPr>
          <a:xfrm>
            <a:off x="325090" y="1298524"/>
            <a:ext cx="5569624" cy="338554"/>
          </a:xfrm>
          <a:prstGeom prst="rect">
            <a:avLst/>
          </a:prstGeom>
          <a:solidFill>
            <a:srgbClr val="0FB273"/>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SITUACIJA ŠIAI DIENAI</a:t>
            </a:r>
            <a:r>
              <a:rPr lang="lt-LT" sz="1600" dirty="0">
                <a:solidFill>
                  <a:schemeClr val="bg1"/>
                </a:solidFill>
                <a:latin typeface="Gordita" panose="020B0604020202020204" charset="-70"/>
                <a:cs typeface="Gordita" panose="020B0604020202020204" charset="-70"/>
              </a:rPr>
              <a:t>  </a:t>
            </a:r>
          </a:p>
        </p:txBody>
      </p:sp>
      <p:sp>
        <p:nvSpPr>
          <p:cNvPr id="17" name="TextBox 16">
            <a:extLst>
              <a:ext uri="{FF2B5EF4-FFF2-40B4-BE49-F238E27FC236}">
                <a16:creationId xmlns:a16="http://schemas.microsoft.com/office/drawing/2014/main" id="{401F2D12-451A-40A8-A1AC-0200E6C76D95}"/>
              </a:ext>
            </a:extLst>
          </p:cNvPr>
          <p:cNvSpPr txBox="1"/>
          <p:nvPr/>
        </p:nvSpPr>
        <p:spPr>
          <a:xfrm>
            <a:off x="6253977" y="1752367"/>
            <a:ext cx="5752184" cy="4985980"/>
          </a:xfrm>
          <a:prstGeom prst="rect">
            <a:avLst/>
          </a:prstGeom>
          <a:solidFill>
            <a:schemeClr val="accent5">
              <a:lumMod val="20000"/>
              <a:lumOff val="80000"/>
            </a:schemeClr>
          </a:solidFill>
        </p:spPr>
        <p:txBody>
          <a:bodyPr wrap="square">
            <a:spAutoFit/>
          </a:bodyPr>
          <a:lstStyle/>
          <a:p>
            <a:pPr marL="285750" indent="-285750" algn="just">
              <a:spcAft>
                <a:spcPts val="600"/>
              </a:spcAft>
              <a:buFont typeface="Wingdings" panose="05000000000000000000" pitchFamily="2" charset="2"/>
              <a:buChar char="§"/>
              <a:defRPr/>
            </a:pPr>
            <a:r>
              <a:rPr lang="lt-LT" sz="1600" dirty="0">
                <a:solidFill>
                  <a:schemeClr val="tx1"/>
                </a:solidFill>
                <a:latin typeface="Gordita" panose="020B0604020202020204" charset="-70"/>
                <a:cs typeface="Gordita" panose="020B0604020202020204" charset="-70"/>
              </a:rPr>
              <a:t>Papildomas statusas darbo ieškantiems asmenims:</a:t>
            </a:r>
          </a:p>
          <a:p>
            <a:pPr marL="742950" lvl="1" indent="-285750" algn="just">
              <a:spcAft>
                <a:spcPts val="600"/>
              </a:spcAft>
              <a:buFont typeface="Wingdings" panose="05000000000000000000" pitchFamily="2" charset="2"/>
              <a:buChar char="§"/>
              <a:defRPr/>
            </a:pPr>
            <a:r>
              <a:rPr lang="lt-LT" sz="1600" u="sng" dirty="0">
                <a:latin typeface="Gordita" panose="020B0604020202020204" charset="-70"/>
                <a:cs typeface="Gordita" panose="020B0604020202020204" charset="-70"/>
              </a:rPr>
              <a:t>darbo rinkai besirengiančio asmens </a:t>
            </a:r>
            <a:r>
              <a:rPr lang="lt-LT" sz="1600" dirty="0">
                <a:latin typeface="Gordita" panose="020B0604020202020204" charset="-70"/>
                <a:cs typeface="Gordita" panose="020B0604020202020204" charset="-70"/>
              </a:rPr>
              <a:t>– suteikiamas jei įsidarbinimą riboja bent viena iš šių aplinkybių:</a:t>
            </a:r>
          </a:p>
          <a:p>
            <a:pPr lvl="1" algn="just">
              <a:spcAft>
                <a:spcPts val="600"/>
              </a:spcAft>
              <a:defRPr/>
            </a:pPr>
            <a:r>
              <a:rPr lang="lt-LT" sz="1600" dirty="0">
                <a:solidFill>
                  <a:schemeClr val="tx1"/>
                </a:solidFill>
                <a:latin typeface="Gordita" panose="020B0604020202020204" charset="-70"/>
                <a:cs typeface="Gordita" panose="020B0604020202020204" charset="-70"/>
              </a:rPr>
              <a:t>	- stokoja socialinių įgūdžių ir (ar) motyvacijos 	dirbti;</a:t>
            </a:r>
          </a:p>
          <a:p>
            <a:pPr lvl="1" algn="just">
              <a:spcAft>
                <a:spcPts val="600"/>
              </a:spcAft>
              <a:defRPr/>
            </a:pPr>
            <a:r>
              <a:rPr lang="lt-LT" sz="1600" dirty="0">
                <a:latin typeface="Gordita" panose="020B0604020202020204" charset="-70"/>
                <a:cs typeface="Gordita" panose="020B0604020202020204" charset="-70"/>
              </a:rPr>
              <a:t>	- turi prižiūrėti ir (ar) slaugyti šeimos narį ar kartu 	gyvenantį asmenį;</a:t>
            </a:r>
          </a:p>
          <a:p>
            <a:pPr lvl="1" algn="just">
              <a:spcAft>
                <a:spcPts val="600"/>
              </a:spcAft>
              <a:defRPr/>
            </a:pPr>
            <a:r>
              <a:rPr lang="lt-LT" sz="1600" dirty="0">
                <a:latin typeface="Gordita" panose="020B0604020202020204" charset="-70"/>
                <a:cs typeface="Gordita" panose="020B0604020202020204" charset="-70"/>
              </a:rPr>
              <a:t>	- apribotas disponavimas piniginėmis lėšomis, 	esančiomis kredito įstaigos (įstaigų), mokėjimo ir 	(ar) elektroninių pinigų įstaigos sąskaitoje 	(sąskaitose), ir (ar) antstolio, kitų institucijų ar 	pareigūnų nurodymu priverstinai nurašomos 	piniginės lėšos skolai apmokėti;</a:t>
            </a:r>
          </a:p>
          <a:p>
            <a:pPr lvl="1" algn="just">
              <a:spcAft>
                <a:spcPts val="600"/>
              </a:spcAft>
              <a:defRPr/>
            </a:pPr>
            <a:r>
              <a:rPr lang="lt-LT" sz="1600" dirty="0">
                <a:latin typeface="Gordita" panose="020B0604020202020204" charset="-70"/>
                <a:cs typeface="Gordita" panose="020B0604020202020204" charset="-70"/>
              </a:rPr>
              <a:t>	- neturi galimybių atvykti iš nuolatinės 	gyvenamosios vietos į darbo vietą;</a:t>
            </a:r>
          </a:p>
          <a:p>
            <a:pPr lvl="1" algn="just">
              <a:spcAft>
                <a:spcPts val="600"/>
              </a:spcAft>
              <a:defRPr/>
            </a:pPr>
            <a:r>
              <a:rPr lang="lt-LT" sz="1600" dirty="0">
                <a:latin typeface="Gordita" panose="020B0604020202020204" charset="-70"/>
                <a:cs typeface="Gordita" panose="020B0604020202020204" charset="-70"/>
              </a:rPr>
              <a:t>	- turi priklausomybę nuo alkoholio, narkotinių, 	psichotropinių ir kitų psichiką veikiančių 	medžiagų, azartinių žaidimų.</a:t>
            </a:r>
          </a:p>
        </p:txBody>
      </p:sp>
      <p:sp>
        <p:nvSpPr>
          <p:cNvPr id="18" name="TextBox 17">
            <a:extLst>
              <a:ext uri="{FF2B5EF4-FFF2-40B4-BE49-F238E27FC236}">
                <a16:creationId xmlns:a16="http://schemas.microsoft.com/office/drawing/2014/main" id="{9EE2F14E-034C-4BFF-83DA-064BE72D5AEB}"/>
              </a:ext>
            </a:extLst>
          </p:cNvPr>
          <p:cNvSpPr txBox="1"/>
          <p:nvPr/>
        </p:nvSpPr>
        <p:spPr>
          <a:xfrm>
            <a:off x="6253976" y="1298524"/>
            <a:ext cx="5752183" cy="338554"/>
          </a:xfrm>
          <a:prstGeom prst="rect">
            <a:avLst/>
          </a:prstGeom>
          <a:solidFill>
            <a:srgbClr val="00B0F0"/>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KAS KEIČIASI NUO 2022-07-01</a:t>
            </a:r>
          </a:p>
        </p:txBody>
      </p:sp>
      <p:sp>
        <p:nvSpPr>
          <p:cNvPr id="19" name="TextBox 18">
            <a:extLst>
              <a:ext uri="{FF2B5EF4-FFF2-40B4-BE49-F238E27FC236}">
                <a16:creationId xmlns:a16="http://schemas.microsoft.com/office/drawing/2014/main" id="{16A23DE7-F33B-441A-BF1E-28C63008153F}"/>
              </a:ext>
            </a:extLst>
          </p:cNvPr>
          <p:cNvSpPr txBox="1"/>
          <p:nvPr/>
        </p:nvSpPr>
        <p:spPr>
          <a:xfrm>
            <a:off x="361931" y="1752367"/>
            <a:ext cx="5532783" cy="2277547"/>
          </a:xfrm>
          <a:prstGeom prst="rect">
            <a:avLst/>
          </a:prstGeom>
          <a:solidFill>
            <a:schemeClr val="accent6">
              <a:lumMod val="20000"/>
              <a:lumOff val="80000"/>
            </a:schemeClr>
          </a:solidFill>
        </p:spPr>
        <p:txBody>
          <a:bodyPr wrap="square" rtlCol="0">
            <a:spAutoFit/>
          </a:bodyPr>
          <a:lstStyle/>
          <a:p>
            <a:pPr marL="285750"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Darbo ieškantys asmenys registruojami šiais statusais:</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Bedarbio;</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Užimto asmens;</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Pensinio amžiaus asmens;</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Besimokančio asmens;</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Asmens, praradusio bedarbio statusą.</a:t>
            </a:r>
          </a:p>
          <a:p>
            <a:pPr marL="285750" indent="-285750" algn="just">
              <a:spcAft>
                <a:spcPts val="600"/>
              </a:spcAft>
              <a:buFont typeface="Wingdings" panose="05000000000000000000" pitchFamily="2" charset="2"/>
              <a:buChar char="§"/>
            </a:pPr>
            <a:endParaRPr lang="lt-L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1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ė 13">
            <a:extLst>
              <a:ext uri="{FF2B5EF4-FFF2-40B4-BE49-F238E27FC236}">
                <a16:creationId xmlns:a16="http://schemas.microsoft.com/office/drawing/2014/main" id="{EED17EDB-678C-4757-9088-A10D5095AFE7}"/>
              </a:ext>
            </a:extLst>
          </p:cNvPr>
          <p:cNvGrpSpPr/>
          <p:nvPr/>
        </p:nvGrpSpPr>
        <p:grpSpPr>
          <a:xfrm>
            <a:off x="2105527" y="1142999"/>
            <a:ext cx="7702443" cy="5580530"/>
            <a:chOff x="1697050" y="336689"/>
            <a:chExt cx="8467967" cy="6184622"/>
          </a:xfrm>
        </p:grpSpPr>
        <p:pic>
          <p:nvPicPr>
            <p:cNvPr id="9" name="Paveikslėlis 8">
              <a:extLst>
                <a:ext uri="{FF2B5EF4-FFF2-40B4-BE49-F238E27FC236}">
                  <a16:creationId xmlns:a16="http://schemas.microsoft.com/office/drawing/2014/main" id="{018099B3-BE95-4BF4-A967-EF4572A512AC}"/>
                </a:ext>
              </a:extLst>
            </p:cNvPr>
            <p:cNvPicPr>
              <a:picLocks noChangeAspect="1"/>
            </p:cNvPicPr>
            <p:nvPr/>
          </p:nvPicPr>
          <p:blipFill>
            <a:blip r:embed="rId2"/>
            <a:stretch>
              <a:fillRect/>
            </a:stretch>
          </p:blipFill>
          <p:spPr>
            <a:xfrm>
              <a:off x="1697050" y="336689"/>
              <a:ext cx="8467967" cy="6184622"/>
            </a:xfrm>
            <a:prstGeom prst="rect">
              <a:avLst/>
            </a:prstGeom>
          </p:spPr>
        </p:pic>
        <p:cxnSp>
          <p:nvCxnSpPr>
            <p:cNvPr id="11" name="Jungtis: alkūninė 10">
              <a:extLst>
                <a:ext uri="{FF2B5EF4-FFF2-40B4-BE49-F238E27FC236}">
                  <a16:creationId xmlns:a16="http://schemas.microsoft.com/office/drawing/2014/main" id="{EDB292BB-203D-499E-9A1F-BEC3AED8744F}"/>
                </a:ext>
              </a:extLst>
            </p:cNvPr>
            <p:cNvCxnSpPr/>
            <p:nvPr/>
          </p:nvCxnSpPr>
          <p:spPr>
            <a:xfrm>
              <a:off x="5295626" y="493381"/>
              <a:ext cx="4795666" cy="3532610"/>
            </a:xfrm>
            <a:prstGeom prst="bentConnector3">
              <a:avLst>
                <a:gd name="adj1" fmla="val 11087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Pavadinimas 1">
            <a:extLst>
              <a:ext uri="{FF2B5EF4-FFF2-40B4-BE49-F238E27FC236}">
                <a16:creationId xmlns:a16="http://schemas.microsoft.com/office/drawing/2014/main" id="{B0AB68DD-F34C-499D-A9F0-CB0E75C32F08}"/>
              </a:ext>
            </a:extLst>
          </p:cNvPr>
          <p:cNvSpPr>
            <a:spLocks noGrp="1"/>
          </p:cNvSpPr>
          <p:nvPr>
            <p:ph type="title"/>
          </p:nvPr>
        </p:nvSpPr>
        <p:spPr>
          <a:xfrm>
            <a:off x="866748" y="625705"/>
            <a:ext cx="10458504" cy="684624"/>
          </a:xfrm>
        </p:spPr>
        <p:txBody>
          <a:bodyPr>
            <a:normAutofit/>
          </a:bodyPr>
          <a:lstStyle/>
          <a:p>
            <a:r>
              <a:rPr lang="lt-LT" sz="2400" dirty="0">
                <a:latin typeface="Gordita" pitchFamily="50" charset="-70"/>
                <a:cs typeface="Gordita" pitchFamily="50" charset="-70"/>
              </a:rPr>
              <a:t>Naujas statusas darbo ieškantiems asmenims (2)</a:t>
            </a:r>
          </a:p>
        </p:txBody>
      </p:sp>
    </p:spTree>
    <p:extLst>
      <p:ext uri="{BB962C8B-B14F-4D97-AF65-F5344CB8AC3E}">
        <p14:creationId xmlns:p14="http://schemas.microsoft.com/office/powerpoint/2010/main" val="1519656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AD3443-7A03-40A4-85C2-FD39CD28ED11}"/>
              </a:ext>
            </a:extLst>
          </p:cNvPr>
          <p:cNvSpPr>
            <a:spLocks noGrp="1"/>
          </p:cNvSpPr>
          <p:nvPr>
            <p:ph type="title"/>
          </p:nvPr>
        </p:nvSpPr>
        <p:spPr>
          <a:xfrm>
            <a:off x="866748" y="625705"/>
            <a:ext cx="10458504" cy="684624"/>
          </a:xfrm>
        </p:spPr>
        <p:txBody>
          <a:bodyPr>
            <a:normAutofit/>
          </a:bodyPr>
          <a:lstStyle/>
          <a:p>
            <a:r>
              <a:rPr lang="lt-LT" sz="2400" dirty="0">
                <a:latin typeface="Gordita" pitchFamily="50" charset="-70"/>
                <a:cs typeface="Gordita" pitchFamily="50" charset="-70"/>
              </a:rPr>
              <a:t>Darbo rinkos paslaugų spektro plėtimas</a:t>
            </a:r>
            <a:endParaRPr lang="lt-LT" sz="2400" dirty="0">
              <a:solidFill>
                <a:srgbClr val="0FB273"/>
              </a:solidFill>
            </a:endParaRPr>
          </a:p>
        </p:txBody>
      </p:sp>
      <p:sp>
        <p:nvSpPr>
          <p:cNvPr id="17" name="TextBox 16">
            <a:extLst>
              <a:ext uri="{FF2B5EF4-FFF2-40B4-BE49-F238E27FC236}">
                <a16:creationId xmlns:a16="http://schemas.microsoft.com/office/drawing/2014/main" id="{401F2D12-451A-40A8-A1AC-0200E6C76D95}"/>
              </a:ext>
            </a:extLst>
          </p:cNvPr>
          <p:cNvSpPr txBox="1"/>
          <p:nvPr/>
        </p:nvSpPr>
        <p:spPr>
          <a:xfrm>
            <a:off x="6253977" y="2086478"/>
            <a:ext cx="5752184" cy="4508927"/>
          </a:xfrm>
          <a:prstGeom prst="rect">
            <a:avLst/>
          </a:prstGeom>
          <a:solidFill>
            <a:schemeClr val="accent5">
              <a:lumMod val="20000"/>
              <a:lumOff val="80000"/>
            </a:schemeClr>
          </a:solidFill>
        </p:spPr>
        <p:txBody>
          <a:bodyPr wrap="square">
            <a:spAutoFit/>
          </a:bodyPr>
          <a:lstStyle/>
          <a:p>
            <a:pPr marL="285750" indent="-285750" algn="just">
              <a:spcAft>
                <a:spcPts val="600"/>
              </a:spcAft>
              <a:buFont typeface="Wingdings" panose="05000000000000000000" pitchFamily="2" charset="2"/>
              <a:buChar char="§"/>
              <a:defRPr/>
            </a:pPr>
            <a:r>
              <a:rPr lang="lt-LT" sz="1600" dirty="0">
                <a:solidFill>
                  <a:schemeClr val="tx1"/>
                </a:solidFill>
                <a:latin typeface="Gordita" panose="020B0604020202020204" charset="-70"/>
                <a:cs typeface="Gordita" panose="020B0604020202020204" charset="-70"/>
              </a:rPr>
              <a:t>Konsultavimo paslaugos papildomos:</a:t>
            </a:r>
          </a:p>
          <a:p>
            <a:pPr marL="742950" lvl="1" indent="-285750" algn="just">
              <a:spcAft>
                <a:spcPts val="600"/>
              </a:spcAft>
              <a:buFont typeface="Wingdings" panose="05000000000000000000" pitchFamily="2" charset="2"/>
              <a:buChar char="§"/>
              <a:defRPr/>
            </a:pPr>
            <a:r>
              <a:rPr lang="lt-LT" sz="1600" u="sng" dirty="0">
                <a:solidFill>
                  <a:schemeClr val="tx1"/>
                </a:solidFill>
                <a:latin typeface="Gordita" panose="020B0604020202020204" charset="-70"/>
                <a:cs typeface="Gordita" panose="020B0604020202020204" charset="-70"/>
              </a:rPr>
              <a:t>konsultavimas dėl pasirengimo dirbti </a:t>
            </a:r>
            <a:r>
              <a:rPr lang="lt-LT" sz="1600" dirty="0">
                <a:solidFill>
                  <a:schemeClr val="tx1"/>
                </a:solidFill>
                <a:latin typeface="Gordita" panose="020B0604020202020204" charset="-70"/>
                <a:cs typeface="Gordita" panose="020B0604020202020204" charset="-70"/>
              </a:rPr>
              <a:t>- asmenims suteikiama žinių ir praktinių įgūdžių, padedančių priimti informacija pagrįstus sprendimus ir (ar) atlikti veiksmus, būtinus įsidarbinimą ribojančioms aplinkybėms pašalinti, atkurti darbo įpročius ir (ar) įgyti darbo paieškos įgūdžių, ugdomas asmenų pasirengimas darbo rinkai;</a:t>
            </a:r>
          </a:p>
          <a:p>
            <a:pPr marL="742950" lvl="1" indent="-285750" algn="just">
              <a:spcAft>
                <a:spcPts val="600"/>
              </a:spcAft>
              <a:buFont typeface="Wingdings" panose="05000000000000000000" pitchFamily="2" charset="2"/>
              <a:buChar char="§"/>
              <a:defRPr/>
            </a:pPr>
            <a:r>
              <a:rPr lang="lt-LT" sz="1600" u="sng" dirty="0">
                <a:latin typeface="Gordita" panose="020B0604020202020204" charset="-70"/>
                <a:cs typeface="Gordita" panose="020B0604020202020204" charset="-70"/>
              </a:rPr>
              <a:t>konsultavimas dėl verslo kūrimo </a:t>
            </a:r>
            <a:r>
              <a:rPr lang="lt-LT" sz="1600" dirty="0">
                <a:latin typeface="Gordita" panose="020B0604020202020204" charset="-70"/>
                <a:cs typeface="Gordita" panose="020B0604020202020204" charset="-70"/>
              </a:rPr>
              <a:t>- padedama asmenims apsispręsti dėl galimybės pradėti kurti savo verslą, suteikiama žinių, padedančių priimti pagrįstą sprendimą dėl verslo kūrimo, dalyvaujant paramos darbo vietoms steigti priemonėje, suteikiama verslo plano rengimo, verslo administravimo, išlaikymo bei plėtros žinių.</a:t>
            </a:r>
          </a:p>
          <a:p>
            <a:pPr marL="285750"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Tikimasi teikiant konsultavimo paslaugas pasitelkti trečiuosius asmenis – socialinius partnerius, NVO ir pan.</a:t>
            </a:r>
          </a:p>
        </p:txBody>
      </p:sp>
      <p:sp>
        <p:nvSpPr>
          <p:cNvPr id="19" name="TextBox 18">
            <a:extLst>
              <a:ext uri="{FF2B5EF4-FFF2-40B4-BE49-F238E27FC236}">
                <a16:creationId xmlns:a16="http://schemas.microsoft.com/office/drawing/2014/main" id="{16A23DE7-F33B-441A-BF1E-28C63008153F}"/>
              </a:ext>
            </a:extLst>
          </p:cNvPr>
          <p:cNvSpPr txBox="1"/>
          <p:nvPr/>
        </p:nvSpPr>
        <p:spPr>
          <a:xfrm>
            <a:off x="361931" y="2086478"/>
            <a:ext cx="5532783" cy="1877437"/>
          </a:xfrm>
          <a:prstGeom prst="rect">
            <a:avLst/>
          </a:prstGeom>
          <a:solidFill>
            <a:schemeClr val="accent6">
              <a:lumMod val="20000"/>
              <a:lumOff val="80000"/>
            </a:schemeClr>
          </a:solidFill>
        </p:spPr>
        <p:txBody>
          <a:bodyPr wrap="square" rtlCol="0">
            <a:spAutoFit/>
          </a:bodyPr>
          <a:lstStyle/>
          <a:p>
            <a:pPr marL="285750"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Konsultavimo paslaugos apima:</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Profesinis konsultavimas;</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Profesinės karjeros planavimas;</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Psichologinis konsultavimas.</a:t>
            </a:r>
          </a:p>
          <a:p>
            <a:pPr marL="285750"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Daugiausiai teikiama Užimtumo tarnybos karjeros konsultantų pastangomis.</a:t>
            </a:r>
          </a:p>
        </p:txBody>
      </p:sp>
      <p:sp>
        <p:nvSpPr>
          <p:cNvPr id="7" name="TextBox 6">
            <a:extLst>
              <a:ext uri="{FF2B5EF4-FFF2-40B4-BE49-F238E27FC236}">
                <a16:creationId xmlns:a16="http://schemas.microsoft.com/office/drawing/2014/main" id="{8B073A4A-D778-4EF0-8FF9-6D556A6BA30D}"/>
              </a:ext>
            </a:extLst>
          </p:cNvPr>
          <p:cNvSpPr txBox="1"/>
          <p:nvPr/>
        </p:nvSpPr>
        <p:spPr>
          <a:xfrm>
            <a:off x="325090" y="1298524"/>
            <a:ext cx="5569624" cy="338554"/>
          </a:xfrm>
          <a:prstGeom prst="rect">
            <a:avLst/>
          </a:prstGeom>
          <a:solidFill>
            <a:srgbClr val="0FB273"/>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SITUACIJA ŠIAI DIENAI</a:t>
            </a:r>
            <a:r>
              <a:rPr lang="lt-LT" sz="1600" dirty="0">
                <a:solidFill>
                  <a:schemeClr val="bg1"/>
                </a:solidFill>
                <a:latin typeface="Gordita" panose="020B0604020202020204" charset="-70"/>
                <a:cs typeface="Gordita" panose="020B0604020202020204" charset="-70"/>
              </a:rPr>
              <a:t>  </a:t>
            </a:r>
          </a:p>
        </p:txBody>
      </p:sp>
      <p:sp>
        <p:nvSpPr>
          <p:cNvPr id="8" name="TextBox 7">
            <a:extLst>
              <a:ext uri="{FF2B5EF4-FFF2-40B4-BE49-F238E27FC236}">
                <a16:creationId xmlns:a16="http://schemas.microsoft.com/office/drawing/2014/main" id="{08DEAC0C-4799-41AF-AF66-CC942FA1FC40}"/>
              </a:ext>
            </a:extLst>
          </p:cNvPr>
          <p:cNvSpPr txBox="1"/>
          <p:nvPr/>
        </p:nvSpPr>
        <p:spPr>
          <a:xfrm>
            <a:off x="6253976" y="1298524"/>
            <a:ext cx="5752183" cy="338554"/>
          </a:xfrm>
          <a:prstGeom prst="rect">
            <a:avLst/>
          </a:prstGeom>
          <a:solidFill>
            <a:srgbClr val="00B0F0"/>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KAS KEIČIASI NUO 2022-07-01</a:t>
            </a:r>
          </a:p>
        </p:txBody>
      </p:sp>
    </p:spTree>
    <p:extLst>
      <p:ext uri="{BB962C8B-B14F-4D97-AF65-F5344CB8AC3E}">
        <p14:creationId xmlns:p14="http://schemas.microsoft.com/office/powerpoint/2010/main" val="349470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AD3443-7A03-40A4-85C2-FD39CD28ED11}"/>
              </a:ext>
            </a:extLst>
          </p:cNvPr>
          <p:cNvSpPr>
            <a:spLocks noGrp="1"/>
          </p:cNvSpPr>
          <p:nvPr>
            <p:ph type="title"/>
          </p:nvPr>
        </p:nvSpPr>
        <p:spPr>
          <a:xfrm>
            <a:off x="866748" y="625705"/>
            <a:ext cx="10458504" cy="684624"/>
          </a:xfrm>
        </p:spPr>
        <p:txBody>
          <a:bodyPr>
            <a:normAutofit/>
          </a:bodyPr>
          <a:lstStyle/>
          <a:p>
            <a:r>
              <a:rPr lang="lt-LT" sz="2400" dirty="0">
                <a:latin typeface="Gordita" pitchFamily="50" charset="-70"/>
                <a:cs typeface="Gordita" pitchFamily="50" charset="-70"/>
              </a:rPr>
              <a:t>Tinkamo darbo apibrėžimo pasikeitimai</a:t>
            </a:r>
          </a:p>
        </p:txBody>
      </p:sp>
      <p:sp>
        <p:nvSpPr>
          <p:cNvPr id="16" name="TextBox 15">
            <a:extLst>
              <a:ext uri="{FF2B5EF4-FFF2-40B4-BE49-F238E27FC236}">
                <a16:creationId xmlns:a16="http://schemas.microsoft.com/office/drawing/2014/main" id="{9018C895-5731-4FB3-9A77-F2738C27ED7C}"/>
              </a:ext>
            </a:extLst>
          </p:cNvPr>
          <p:cNvSpPr txBox="1"/>
          <p:nvPr/>
        </p:nvSpPr>
        <p:spPr>
          <a:xfrm>
            <a:off x="325090" y="1298524"/>
            <a:ext cx="4616187" cy="338554"/>
          </a:xfrm>
          <a:prstGeom prst="rect">
            <a:avLst/>
          </a:prstGeom>
          <a:solidFill>
            <a:srgbClr val="0FB273"/>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SITUACIJA ŠIAI DIENAI</a:t>
            </a:r>
            <a:r>
              <a:rPr lang="lt-LT" sz="1600" dirty="0">
                <a:solidFill>
                  <a:schemeClr val="bg1"/>
                </a:solidFill>
                <a:latin typeface="Gordita" panose="020B0604020202020204" charset="-70"/>
                <a:cs typeface="Gordita" panose="020B0604020202020204" charset="-70"/>
              </a:rPr>
              <a:t>    </a:t>
            </a:r>
          </a:p>
        </p:txBody>
      </p:sp>
      <p:sp>
        <p:nvSpPr>
          <p:cNvPr id="17" name="TextBox 16">
            <a:extLst>
              <a:ext uri="{FF2B5EF4-FFF2-40B4-BE49-F238E27FC236}">
                <a16:creationId xmlns:a16="http://schemas.microsoft.com/office/drawing/2014/main" id="{401F2D12-451A-40A8-A1AC-0200E6C76D95}"/>
              </a:ext>
            </a:extLst>
          </p:cNvPr>
          <p:cNvSpPr txBox="1"/>
          <p:nvPr/>
        </p:nvSpPr>
        <p:spPr>
          <a:xfrm>
            <a:off x="5178670" y="1734793"/>
            <a:ext cx="6827492" cy="4632037"/>
          </a:xfrm>
          <a:prstGeom prst="rect">
            <a:avLst/>
          </a:prstGeom>
          <a:solidFill>
            <a:schemeClr val="accent5">
              <a:lumMod val="20000"/>
              <a:lumOff val="80000"/>
            </a:schemeClr>
          </a:solidFill>
        </p:spPr>
        <p:txBody>
          <a:bodyPr wrap="square">
            <a:spAutoFit/>
          </a:bodyPr>
          <a:lstStyle/>
          <a:p>
            <a:pPr marL="285750" indent="-285750" algn="just">
              <a:spcAft>
                <a:spcPts val="600"/>
              </a:spcAft>
              <a:buFont typeface="Wingdings" panose="05000000000000000000" pitchFamily="2" charset="2"/>
              <a:buChar char="§"/>
              <a:defRPr/>
            </a:pPr>
            <a:r>
              <a:rPr lang="lt-LT" sz="1600" dirty="0">
                <a:latin typeface="Gordita" panose="020B0604020202020204" charset="-70"/>
                <a:cs typeface="Gordita" panose="020B0604020202020204" charset="-70"/>
              </a:rPr>
              <a:t>9 mėn. nuo registracijos tinkamas darbas (atitinka visus požymius)</a:t>
            </a:r>
            <a:r>
              <a:rPr lang="lt-LT" sz="1600" dirty="0">
                <a:solidFill>
                  <a:schemeClr val="tx1"/>
                </a:solidFill>
                <a:latin typeface="Gordita" panose="020B0604020202020204" charset="-70"/>
                <a:cs typeface="Gordita" panose="020B0604020202020204" charset="-70"/>
              </a:rPr>
              <a:t>:</a:t>
            </a:r>
          </a:p>
          <a:p>
            <a:pPr marL="742950" lvl="1" indent="-285750" algn="just">
              <a:spcAft>
                <a:spcPts val="600"/>
              </a:spcAft>
              <a:buFont typeface="Wingdings" panose="05000000000000000000" pitchFamily="2" charset="2"/>
              <a:buChar char="§"/>
              <a:defRPr/>
            </a:pPr>
            <a:r>
              <a:rPr lang="lt-LT" sz="1400" dirty="0">
                <a:solidFill>
                  <a:schemeClr val="tx1"/>
                </a:solidFill>
                <a:latin typeface="Gordita" panose="020B0604020202020204" charset="-70"/>
                <a:cs typeface="Gordita" panose="020B0604020202020204" charset="-70"/>
              </a:rPr>
              <a:t>atitinka kvalifikaciją ir (ar) kompetenciją, ir (ar) turimą darbo patirtį arba asmens pageidavimą atlikti darbo skelbime nurodytas darbo funkcijas;</a:t>
            </a:r>
          </a:p>
          <a:p>
            <a:pPr marL="742950" lvl="1" indent="-285750" algn="just">
              <a:spcAft>
                <a:spcPts val="600"/>
              </a:spcAft>
              <a:buFont typeface="Wingdings" panose="05000000000000000000" pitchFamily="2" charset="2"/>
              <a:buChar char="§"/>
              <a:defRPr/>
            </a:pPr>
            <a:r>
              <a:rPr lang="lt-LT" sz="1400" dirty="0">
                <a:solidFill>
                  <a:schemeClr val="tx1"/>
                </a:solidFill>
                <a:latin typeface="Gordita" panose="020B0604020202020204" charset="-70"/>
                <a:cs typeface="Gordita" panose="020B0604020202020204" charset="-70"/>
              </a:rPr>
              <a:t>Užimtumo tarnyba nėra gavusi oficialios informacijos apie su darbo ieškančio asmens sveikata ar su kitomis aplinkybėmis susijusius apribojimus dirbti siūlomą darbą;* </a:t>
            </a:r>
          </a:p>
          <a:p>
            <a:pPr marL="742950" lvl="1" indent="-285750" algn="just">
              <a:spcAft>
                <a:spcPts val="600"/>
              </a:spcAft>
              <a:buFont typeface="Wingdings" panose="05000000000000000000" pitchFamily="2" charset="2"/>
              <a:buChar char="§"/>
              <a:defRPr/>
            </a:pPr>
            <a:r>
              <a:rPr lang="lt-LT" sz="1400" dirty="0">
                <a:solidFill>
                  <a:schemeClr val="tx1"/>
                </a:solidFill>
                <a:latin typeface="Gordita" panose="020B0604020202020204" charset="-70"/>
                <a:cs typeface="Gordita" panose="020B0604020202020204" charset="-70"/>
              </a:rPr>
              <a:t>kelionė nuo darbo ieškančio asmens nuolatinės gyvenamosios vietos iki darbo vietos ir atgal trunka ne ilgiau kaip 2 val. per dieną ir mėnesio kelionės išlaidos nekainuoja daugiau kaip 15 proc. darbo skelbime nurodytos mėnesinės algos darbo, skaičiuojant pagal atstumą nuo asmens nuolatinės gyvenamosios vietos iki darbo vietos pagal patvirtintą vieno kilometro įkainį;* </a:t>
            </a:r>
          </a:p>
          <a:p>
            <a:pPr marL="742950" lvl="1" indent="-285750" algn="just">
              <a:spcAft>
                <a:spcPts val="600"/>
              </a:spcAft>
              <a:buFont typeface="Wingdings" panose="05000000000000000000" pitchFamily="2" charset="2"/>
              <a:buChar char="§"/>
              <a:defRPr/>
            </a:pPr>
            <a:r>
              <a:rPr lang="lt-LT" sz="1400" dirty="0">
                <a:solidFill>
                  <a:schemeClr val="tx1"/>
                </a:solidFill>
                <a:latin typeface="Gordita" panose="020B0604020202020204" charset="-70"/>
                <a:cs typeface="Gordita" panose="020B0604020202020204" charset="-70"/>
              </a:rPr>
              <a:t>darbo skelbime siūloma mėnesinė alga yra ne mažesnė už tinkamo darbo pasiūlymo pateikimo mėnesį bedarbio gaunamą NSDI, ir pirmus 3 mėn. sudaro ne mažiau kaip 80 proc., o ketvirtą-devintą mėnesį – 60 proc. darbo ieškančio asmens 3 paeiliui einančius kalendorinius mėnesius, einančius prieš atleidimo iš darbo mėnesį, turėtų vidutinių darbo ieškančio asmens draudžiamųjų pajamų.</a:t>
            </a:r>
          </a:p>
          <a:p>
            <a:pPr algn="just">
              <a:spcAft>
                <a:spcPts val="600"/>
              </a:spcAft>
            </a:pPr>
            <a:r>
              <a:rPr lang="lt-LT" sz="1600" dirty="0">
                <a:latin typeface="Gordita" panose="020B0604020202020204" charset="-70"/>
                <a:cs typeface="Gordita" panose="020B0604020202020204" charset="-70"/>
              </a:rPr>
              <a:t>* Aktualūs požymiai tinkamam darbui prasidėjus dešimtam mėnesiui.</a:t>
            </a:r>
          </a:p>
        </p:txBody>
      </p:sp>
      <p:sp>
        <p:nvSpPr>
          <p:cNvPr id="18" name="TextBox 17">
            <a:extLst>
              <a:ext uri="{FF2B5EF4-FFF2-40B4-BE49-F238E27FC236}">
                <a16:creationId xmlns:a16="http://schemas.microsoft.com/office/drawing/2014/main" id="{9EE2F14E-034C-4BFF-83DA-064BE72D5AEB}"/>
              </a:ext>
            </a:extLst>
          </p:cNvPr>
          <p:cNvSpPr txBox="1"/>
          <p:nvPr/>
        </p:nvSpPr>
        <p:spPr>
          <a:xfrm>
            <a:off x="5178670" y="1298524"/>
            <a:ext cx="6827490" cy="338554"/>
          </a:xfrm>
          <a:prstGeom prst="rect">
            <a:avLst/>
          </a:prstGeom>
          <a:solidFill>
            <a:srgbClr val="00B0F0"/>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KAS KEIČIASI NUO 2022-07-01</a:t>
            </a:r>
          </a:p>
        </p:txBody>
      </p:sp>
      <p:sp>
        <p:nvSpPr>
          <p:cNvPr id="19" name="TextBox 18">
            <a:extLst>
              <a:ext uri="{FF2B5EF4-FFF2-40B4-BE49-F238E27FC236}">
                <a16:creationId xmlns:a16="http://schemas.microsoft.com/office/drawing/2014/main" id="{16A23DE7-F33B-441A-BF1E-28C63008153F}"/>
              </a:ext>
            </a:extLst>
          </p:cNvPr>
          <p:cNvSpPr txBox="1"/>
          <p:nvPr/>
        </p:nvSpPr>
        <p:spPr>
          <a:xfrm>
            <a:off x="361932" y="1734793"/>
            <a:ext cx="4579345" cy="4262705"/>
          </a:xfrm>
          <a:prstGeom prst="rect">
            <a:avLst/>
          </a:prstGeom>
          <a:solidFill>
            <a:schemeClr val="accent6">
              <a:lumMod val="20000"/>
              <a:lumOff val="80000"/>
            </a:schemeClr>
          </a:solidFill>
        </p:spPr>
        <p:txBody>
          <a:bodyPr wrap="square" rtlCol="0">
            <a:spAutoFit/>
          </a:bodyPr>
          <a:lstStyle/>
          <a:p>
            <a:pPr marL="285750"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Tinkamas darbas (atitinka visus požymius):</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atitinka kvalifikaciją ir (ar) kompetenciją, ir (ar) turimą darbo patirtį;</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Užimtumo tarnyba nėra gavusi oficialios informacijos apie su asmens sveikata ar su kitomis aplinkybėmis susijusius apribojimus dirbti siūlomą darbą;</a:t>
            </a:r>
          </a:p>
          <a:p>
            <a:pPr marL="742950" lvl="1"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kelionės išlaidos, apskaičiuojamos pagal atstumą nuo bedarbio gyvenamosios vietos iki darbo vietos pagal patvirtintą vieno kilometro įkainį, nesudaro daugiau kaip 15 proc. laisvos darbo vietos aprašyme nurodyto mėnesinio darbo užmokesčio.</a:t>
            </a:r>
          </a:p>
        </p:txBody>
      </p:sp>
    </p:spTree>
    <p:extLst>
      <p:ext uri="{BB962C8B-B14F-4D97-AF65-F5344CB8AC3E}">
        <p14:creationId xmlns:p14="http://schemas.microsoft.com/office/powerpoint/2010/main" val="3646192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AD3443-7A03-40A4-85C2-FD39CD28ED11}"/>
              </a:ext>
            </a:extLst>
          </p:cNvPr>
          <p:cNvSpPr>
            <a:spLocks noGrp="1"/>
          </p:cNvSpPr>
          <p:nvPr>
            <p:ph type="title"/>
          </p:nvPr>
        </p:nvSpPr>
        <p:spPr>
          <a:xfrm>
            <a:off x="866748" y="625705"/>
            <a:ext cx="10458504" cy="684624"/>
          </a:xfrm>
        </p:spPr>
        <p:txBody>
          <a:bodyPr>
            <a:normAutofit fontScale="90000"/>
          </a:bodyPr>
          <a:lstStyle/>
          <a:p>
            <a:r>
              <a:rPr lang="lt-LT" sz="2400" dirty="0">
                <a:latin typeface="Gordita" pitchFamily="50" charset="-70"/>
                <a:cs typeface="Gordita" pitchFamily="50" charset="-70"/>
              </a:rPr>
              <a:t>Naujos užimtumo rėmimo priemonės pritraukiant darbo jėgą iš užsienio (1)</a:t>
            </a:r>
          </a:p>
        </p:txBody>
      </p:sp>
      <p:sp>
        <p:nvSpPr>
          <p:cNvPr id="16" name="TextBox 15">
            <a:extLst>
              <a:ext uri="{FF2B5EF4-FFF2-40B4-BE49-F238E27FC236}">
                <a16:creationId xmlns:a16="http://schemas.microsoft.com/office/drawing/2014/main" id="{9018C895-5731-4FB3-9A77-F2738C27ED7C}"/>
              </a:ext>
            </a:extLst>
          </p:cNvPr>
          <p:cNvSpPr txBox="1"/>
          <p:nvPr/>
        </p:nvSpPr>
        <p:spPr>
          <a:xfrm>
            <a:off x="325090" y="1298524"/>
            <a:ext cx="2809996" cy="338554"/>
          </a:xfrm>
          <a:prstGeom prst="rect">
            <a:avLst/>
          </a:prstGeom>
          <a:solidFill>
            <a:srgbClr val="0FB273"/>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SITUACIJA ŠIAI DIENAI</a:t>
            </a:r>
            <a:r>
              <a:rPr lang="lt-LT" sz="1600" dirty="0">
                <a:solidFill>
                  <a:schemeClr val="bg1"/>
                </a:solidFill>
                <a:latin typeface="Gordita" panose="020B0604020202020204" charset="-70"/>
                <a:cs typeface="Gordita" panose="020B0604020202020204" charset="-70"/>
              </a:rPr>
              <a:t>    </a:t>
            </a:r>
          </a:p>
        </p:txBody>
      </p:sp>
      <p:sp>
        <p:nvSpPr>
          <p:cNvPr id="17" name="TextBox 16">
            <a:extLst>
              <a:ext uri="{FF2B5EF4-FFF2-40B4-BE49-F238E27FC236}">
                <a16:creationId xmlns:a16="http://schemas.microsoft.com/office/drawing/2014/main" id="{401F2D12-451A-40A8-A1AC-0200E6C76D95}"/>
              </a:ext>
            </a:extLst>
          </p:cNvPr>
          <p:cNvSpPr txBox="1"/>
          <p:nvPr/>
        </p:nvSpPr>
        <p:spPr>
          <a:xfrm>
            <a:off x="3676744" y="2086478"/>
            <a:ext cx="8329417" cy="3862596"/>
          </a:xfrm>
          <a:prstGeom prst="rect">
            <a:avLst/>
          </a:prstGeom>
          <a:solidFill>
            <a:schemeClr val="accent5">
              <a:lumMod val="20000"/>
              <a:lumOff val="80000"/>
            </a:schemeClr>
          </a:solidFill>
        </p:spPr>
        <p:txBody>
          <a:bodyPr wrap="square">
            <a:spAutoFit/>
          </a:bodyPr>
          <a:lstStyle/>
          <a:p>
            <a:pPr marL="285750" indent="-285750" algn="just">
              <a:spcAft>
                <a:spcPts val="600"/>
              </a:spcAft>
              <a:buFont typeface="Wingdings" panose="05000000000000000000" pitchFamily="2" charset="2"/>
              <a:buChar char="§"/>
              <a:defRPr/>
            </a:pPr>
            <a:r>
              <a:rPr lang="lt-LT" sz="1600" dirty="0">
                <a:solidFill>
                  <a:schemeClr val="tx1"/>
                </a:solidFill>
                <a:latin typeface="Gordita" panose="020B0604020202020204" charset="-70"/>
                <a:cs typeface="Gordita" panose="020B0604020202020204" charset="-70"/>
              </a:rPr>
              <a:t>Užimtumo rėmimo priemonės papildomos:</a:t>
            </a:r>
          </a:p>
          <a:p>
            <a:pPr marL="742950" lvl="1" indent="-285750" algn="just">
              <a:buFont typeface="Wingdings" panose="05000000000000000000" pitchFamily="2" charset="2"/>
              <a:buChar char="§"/>
              <a:defRPr/>
            </a:pPr>
            <a:r>
              <a:rPr lang="lt-LT" sz="1600" u="sng" dirty="0">
                <a:solidFill>
                  <a:schemeClr val="tx1"/>
                </a:solidFill>
                <a:latin typeface="Gordita" panose="020B0604020202020204" charset="-70"/>
                <a:cs typeface="Gordita" panose="020B0604020202020204" charset="-70"/>
              </a:rPr>
              <a:t>Atvykimo išmoka iš užsienio pritrauktiems darbuotojams </a:t>
            </a:r>
            <a:r>
              <a:rPr lang="lt-LT" sz="1600" dirty="0">
                <a:solidFill>
                  <a:schemeClr val="tx1"/>
                </a:solidFill>
                <a:latin typeface="Gordita" panose="020B0604020202020204" charset="-70"/>
                <a:cs typeface="Gordita" panose="020B0604020202020204" charset="-70"/>
              </a:rPr>
              <a:t>- </a:t>
            </a:r>
            <a:r>
              <a:rPr lang="lt-LT" sz="1600" dirty="0">
                <a:latin typeface="Gordita" panose="020B0604020202020204" charset="-70"/>
                <a:cs typeface="Gordita" panose="020B0604020202020204" charset="-70"/>
              </a:rPr>
              <a:t>asmuo turi atitikti nuolatinio šalies gyventojo apibrėžimą, bet prieš tai bent 5 kalendorinius metus nebuvo laikomas nuolatiniu Lietuvos gyventoju; sudaręs neterminuotą darbo sutartį dėl darbo funkcijų atlikimo Lietuvos Respublikoje (pagal profesiją, įtrauktą į aukštą pridėtinę vertę kuriančių profesijų, kurių darbuotojų trūksta Lietuvoje, sąrašą); asmens 6 mėn. vidutinis atlyginimas nuo įsidarbinimo pradžios turi būti:</a:t>
            </a:r>
          </a:p>
          <a:p>
            <a:pPr lvl="1" algn="just">
              <a:defRPr/>
            </a:pPr>
            <a:r>
              <a:rPr lang="lt-LT" sz="1600" dirty="0">
                <a:latin typeface="Gordita" panose="020B0604020202020204" charset="-70"/>
                <a:cs typeface="Gordita" panose="020B0604020202020204" charset="-70"/>
              </a:rPr>
              <a:t>	- ne mažesnis nei 4,1 MMA (dabar 2993 Eur), jei kitiems darbdavio 	darbuotojams praėjusiais kalendoriniais metais mokėtas vidutinis mėnesio 	atlyginimas  buvo mažesnis nei 4,1 MMA, arba</a:t>
            </a:r>
          </a:p>
          <a:p>
            <a:pPr lvl="1" algn="just">
              <a:defRPr/>
            </a:pPr>
            <a:r>
              <a:rPr lang="lt-LT" sz="1600" dirty="0">
                <a:latin typeface="Gordita" panose="020B0604020202020204" charset="-70"/>
                <a:cs typeface="Gordita" panose="020B0604020202020204" charset="-70"/>
              </a:rPr>
              <a:t>	- ne mažesnis nei kitiems darbdavio darbuotojams praėjusiais kalendoriniais 	metais mokėtas vidutinis mėnesio atlyginimas, jei pastarasis buvo didesnis 	nei 4,1 MMA.</a:t>
            </a:r>
          </a:p>
          <a:p>
            <a:pPr marL="742950" lvl="1" indent="-285750" algn="just">
              <a:buFont typeface="Wingdings" panose="05000000000000000000" pitchFamily="2" charset="2"/>
              <a:buChar char="§"/>
              <a:defRPr/>
            </a:pPr>
            <a:r>
              <a:rPr lang="lt-LT" sz="1600" dirty="0">
                <a:latin typeface="Gordita" panose="020B0604020202020204" charset="-70"/>
                <a:cs typeface="Gordita" panose="020B0604020202020204" charset="-70"/>
              </a:rPr>
              <a:t>Išmokos dydis – vienkartinė 4,1 MMA (2993 Eur) išmoka. </a:t>
            </a:r>
          </a:p>
        </p:txBody>
      </p:sp>
      <p:sp>
        <p:nvSpPr>
          <p:cNvPr id="18" name="TextBox 17">
            <a:extLst>
              <a:ext uri="{FF2B5EF4-FFF2-40B4-BE49-F238E27FC236}">
                <a16:creationId xmlns:a16="http://schemas.microsoft.com/office/drawing/2014/main" id="{9EE2F14E-034C-4BFF-83DA-064BE72D5AEB}"/>
              </a:ext>
            </a:extLst>
          </p:cNvPr>
          <p:cNvSpPr txBox="1"/>
          <p:nvPr/>
        </p:nvSpPr>
        <p:spPr>
          <a:xfrm>
            <a:off x="3676744" y="1298524"/>
            <a:ext cx="8329415" cy="338554"/>
          </a:xfrm>
          <a:prstGeom prst="rect">
            <a:avLst/>
          </a:prstGeom>
          <a:solidFill>
            <a:srgbClr val="00B0F0"/>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KAS KEIČIASI NUO 2022-07-01</a:t>
            </a:r>
          </a:p>
        </p:txBody>
      </p:sp>
      <p:sp>
        <p:nvSpPr>
          <p:cNvPr id="19" name="TextBox 18">
            <a:extLst>
              <a:ext uri="{FF2B5EF4-FFF2-40B4-BE49-F238E27FC236}">
                <a16:creationId xmlns:a16="http://schemas.microsoft.com/office/drawing/2014/main" id="{16A23DE7-F33B-441A-BF1E-28C63008153F}"/>
              </a:ext>
            </a:extLst>
          </p:cNvPr>
          <p:cNvSpPr txBox="1"/>
          <p:nvPr/>
        </p:nvSpPr>
        <p:spPr>
          <a:xfrm>
            <a:off x="361931" y="2086478"/>
            <a:ext cx="2809997" cy="584775"/>
          </a:xfrm>
          <a:prstGeom prst="rect">
            <a:avLst/>
          </a:prstGeom>
          <a:solidFill>
            <a:schemeClr val="accent6">
              <a:lumMod val="20000"/>
              <a:lumOff val="80000"/>
            </a:schemeClr>
          </a:solidFill>
        </p:spPr>
        <p:txBody>
          <a:bodyPr wrap="square" rtlCol="0">
            <a:spAutoFit/>
          </a:bodyPr>
          <a:lstStyle/>
          <a:p>
            <a:pPr marL="285750"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Nėra jokių finansinių paskatų</a:t>
            </a:r>
          </a:p>
        </p:txBody>
      </p:sp>
    </p:spTree>
    <p:extLst>
      <p:ext uri="{BB962C8B-B14F-4D97-AF65-F5344CB8AC3E}">
        <p14:creationId xmlns:p14="http://schemas.microsoft.com/office/powerpoint/2010/main" val="157597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AD3443-7A03-40A4-85C2-FD39CD28ED11}"/>
              </a:ext>
            </a:extLst>
          </p:cNvPr>
          <p:cNvSpPr>
            <a:spLocks noGrp="1"/>
          </p:cNvSpPr>
          <p:nvPr>
            <p:ph type="title"/>
          </p:nvPr>
        </p:nvSpPr>
        <p:spPr>
          <a:xfrm>
            <a:off x="866748" y="625705"/>
            <a:ext cx="10458504" cy="684624"/>
          </a:xfrm>
        </p:spPr>
        <p:txBody>
          <a:bodyPr>
            <a:normAutofit fontScale="90000"/>
          </a:bodyPr>
          <a:lstStyle/>
          <a:p>
            <a:r>
              <a:rPr lang="lt-LT" sz="2400" dirty="0">
                <a:latin typeface="Gordita" pitchFamily="50" charset="-70"/>
                <a:cs typeface="Gordita" pitchFamily="50" charset="-70"/>
              </a:rPr>
              <a:t>Naujos užimtumo rėmimo priemonės pritraukiant darbo jėgą iš užsienio (2)</a:t>
            </a:r>
          </a:p>
        </p:txBody>
      </p:sp>
      <p:sp>
        <p:nvSpPr>
          <p:cNvPr id="16" name="TextBox 15">
            <a:extLst>
              <a:ext uri="{FF2B5EF4-FFF2-40B4-BE49-F238E27FC236}">
                <a16:creationId xmlns:a16="http://schemas.microsoft.com/office/drawing/2014/main" id="{9018C895-5731-4FB3-9A77-F2738C27ED7C}"/>
              </a:ext>
            </a:extLst>
          </p:cNvPr>
          <p:cNvSpPr txBox="1"/>
          <p:nvPr/>
        </p:nvSpPr>
        <p:spPr>
          <a:xfrm>
            <a:off x="325090" y="1298524"/>
            <a:ext cx="2809996" cy="338554"/>
          </a:xfrm>
          <a:prstGeom prst="rect">
            <a:avLst/>
          </a:prstGeom>
          <a:solidFill>
            <a:srgbClr val="0FB273"/>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SITUACIJA ŠIAI DIENAI</a:t>
            </a:r>
            <a:r>
              <a:rPr lang="lt-LT" sz="1600" dirty="0">
                <a:solidFill>
                  <a:schemeClr val="bg1"/>
                </a:solidFill>
                <a:latin typeface="Gordita" panose="020B0604020202020204" charset="-70"/>
                <a:cs typeface="Gordita" panose="020B0604020202020204" charset="-70"/>
              </a:rPr>
              <a:t>    </a:t>
            </a:r>
          </a:p>
        </p:txBody>
      </p:sp>
      <p:sp>
        <p:nvSpPr>
          <p:cNvPr id="17" name="TextBox 16">
            <a:extLst>
              <a:ext uri="{FF2B5EF4-FFF2-40B4-BE49-F238E27FC236}">
                <a16:creationId xmlns:a16="http://schemas.microsoft.com/office/drawing/2014/main" id="{401F2D12-451A-40A8-A1AC-0200E6C76D95}"/>
              </a:ext>
            </a:extLst>
          </p:cNvPr>
          <p:cNvSpPr txBox="1"/>
          <p:nvPr/>
        </p:nvSpPr>
        <p:spPr>
          <a:xfrm>
            <a:off x="3676744" y="2086478"/>
            <a:ext cx="8329417" cy="3471720"/>
          </a:xfrm>
          <a:prstGeom prst="rect">
            <a:avLst/>
          </a:prstGeom>
          <a:solidFill>
            <a:schemeClr val="accent5">
              <a:lumMod val="20000"/>
              <a:lumOff val="80000"/>
            </a:schemeClr>
          </a:solidFill>
        </p:spPr>
        <p:txBody>
          <a:bodyPr wrap="square">
            <a:spAutoFit/>
          </a:bodyPr>
          <a:lstStyle/>
          <a:p>
            <a:pPr marL="285750" indent="-285750" algn="just">
              <a:spcAft>
                <a:spcPts val="600"/>
              </a:spcAft>
              <a:buFont typeface="Wingdings" panose="05000000000000000000" pitchFamily="2" charset="2"/>
              <a:buChar char="§"/>
              <a:defRPr/>
            </a:pPr>
            <a:r>
              <a:rPr lang="lt-LT" sz="1600" dirty="0">
                <a:solidFill>
                  <a:schemeClr val="tx1"/>
                </a:solidFill>
                <a:latin typeface="Gordita" panose="020B0604020202020204" charset="-70"/>
                <a:cs typeface="Gordita" panose="020B0604020202020204" charset="-70"/>
              </a:rPr>
              <a:t>Užimtumo rėmimo priemonės papildomos:</a:t>
            </a:r>
          </a:p>
          <a:p>
            <a:pPr marL="742950" lvl="1" indent="-285750" algn="just">
              <a:buFont typeface="Wingdings" panose="05000000000000000000" pitchFamily="2" charset="2"/>
              <a:buChar char="§"/>
              <a:defRPr/>
            </a:pPr>
            <a:r>
              <a:rPr lang="lt-LT" sz="1600" u="sng" dirty="0">
                <a:solidFill>
                  <a:schemeClr val="tx1"/>
                </a:solidFill>
                <a:latin typeface="Gordita" panose="020B0604020202020204" charset="-70"/>
                <a:cs typeface="Gordita" panose="020B0604020202020204" charset="-70"/>
              </a:rPr>
              <a:t>Atvykimo išmoka iš užsienio pritrauktiems darbuotojams - </a:t>
            </a:r>
          </a:p>
          <a:p>
            <a:pPr lvl="1" algn="just">
              <a:defRPr/>
            </a:pPr>
            <a:r>
              <a:rPr lang="lt-LT" sz="1600" dirty="0">
                <a:latin typeface="Gordita" panose="020B0604020202020204" charset="-70"/>
                <a:cs typeface="Gordita" panose="020B0604020202020204" charset="-70"/>
              </a:rPr>
              <a:t>Išskirtinės sąlygos Ukrainos piliečiams, pasitraukusiems iš Ukrainos dėl vykdomų karo veiksmų - asmuo turi atitikti nuolatinio šalies gyventojo apibrėžimą, sudaro su darbdaviu neterminuotą darbo sutartį darbo funkcijas vykdyti Lietuvos Respublikoje, o asmens vidutinis darbo užmokestis per 3 mėn. nuo įdarbinimo yra:</a:t>
            </a:r>
          </a:p>
          <a:p>
            <a:pPr>
              <a:lnSpc>
                <a:spcPct val="107000"/>
              </a:lnSpc>
            </a:pPr>
            <a:r>
              <a:rPr lang="lt-LT" sz="1600" dirty="0">
                <a:latin typeface="Gordita" panose="020B0604020202020204" charset="-70"/>
                <a:cs typeface="Gordita" panose="020B0604020202020204" charset="-70"/>
              </a:rPr>
              <a:t>	- ne mažesnis nei 2,4 MMA (1752 Eur) jei kitiems darbdavio darbuotojams 	praėjusiais kalendoriniais metais mokėtas vidutinis mėnesio atlyginimas  buvo 	mažesnis nei 2,4 MMA, arba</a:t>
            </a:r>
          </a:p>
          <a:p>
            <a:pPr>
              <a:lnSpc>
                <a:spcPct val="107000"/>
              </a:lnSpc>
            </a:pPr>
            <a:r>
              <a:rPr lang="lt-LT" sz="1600" dirty="0">
                <a:latin typeface="Gordita" panose="020B0604020202020204" charset="-70"/>
                <a:cs typeface="Gordita" panose="020B0604020202020204" charset="-70"/>
              </a:rPr>
              <a:t>	-  ne mažesnis nei kitiems darbdavio darbuotojams praėjusiais kalendoriniais 	metais mokėtas vidutinis mėnesio atlyginimas, jei pastarasis buvo didesnis 	nei 2,4 MMA.</a:t>
            </a:r>
          </a:p>
          <a:p>
            <a:pPr marL="742950" lvl="1" indent="-285750" algn="just">
              <a:lnSpc>
                <a:spcPct val="107000"/>
              </a:lnSpc>
              <a:buFont typeface="Wingdings" panose="05000000000000000000" pitchFamily="2" charset="2"/>
              <a:buChar char="§"/>
              <a:defRPr/>
            </a:pPr>
            <a:r>
              <a:rPr lang="lt-LT" sz="1600" dirty="0">
                <a:latin typeface="Gordita" panose="020B0604020202020204" charset="-70"/>
                <a:cs typeface="Gordita" panose="020B0604020202020204" charset="-70"/>
              </a:rPr>
              <a:t>Išmokos dydis – vienkartinė 4,1 MMA (2993 Eur) išmoka. </a:t>
            </a:r>
          </a:p>
        </p:txBody>
      </p:sp>
      <p:sp>
        <p:nvSpPr>
          <p:cNvPr id="18" name="TextBox 17">
            <a:extLst>
              <a:ext uri="{FF2B5EF4-FFF2-40B4-BE49-F238E27FC236}">
                <a16:creationId xmlns:a16="http://schemas.microsoft.com/office/drawing/2014/main" id="{9EE2F14E-034C-4BFF-83DA-064BE72D5AEB}"/>
              </a:ext>
            </a:extLst>
          </p:cNvPr>
          <p:cNvSpPr txBox="1"/>
          <p:nvPr/>
        </p:nvSpPr>
        <p:spPr>
          <a:xfrm>
            <a:off x="3676744" y="1298524"/>
            <a:ext cx="8329415" cy="338554"/>
          </a:xfrm>
          <a:prstGeom prst="rect">
            <a:avLst/>
          </a:prstGeom>
          <a:solidFill>
            <a:srgbClr val="00B0F0"/>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KAS KEIČIASI NUO 2022-07-01</a:t>
            </a:r>
          </a:p>
        </p:txBody>
      </p:sp>
      <p:sp>
        <p:nvSpPr>
          <p:cNvPr id="19" name="TextBox 18">
            <a:extLst>
              <a:ext uri="{FF2B5EF4-FFF2-40B4-BE49-F238E27FC236}">
                <a16:creationId xmlns:a16="http://schemas.microsoft.com/office/drawing/2014/main" id="{16A23DE7-F33B-441A-BF1E-28C63008153F}"/>
              </a:ext>
            </a:extLst>
          </p:cNvPr>
          <p:cNvSpPr txBox="1"/>
          <p:nvPr/>
        </p:nvSpPr>
        <p:spPr>
          <a:xfrm>
            <a:off x="361931" y="2086478"/>
            <a:ext cx="2809997" cy="584775"/>
          </a:xfrm>
          <a:prstGeom prst="rect">
            <a:avLst/>
          </a:prstGeom>
          <a:solidFill>
            <a:schemeClr val="accent6">
              <a:lumMod val="20000"/>
              <a:lumOff val="80000"/>
            </a:schemeClr>
          </a:solidFill>
        </p:spPr>
        <p:txBody>
          <a:bodyPr wrap="square" rtlCol="0">
            <a:spAutoFit/>
          </a:bodyPr>
          <a:lstStyle/>
          <a:p>
            <a:pPr marL="285750"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Nėra jokių finansinių paskatų</a:t>
            </a:r>
          </a:p>
        </p:txBody>
      </p:sp>
    </p:spTree>
    <p:extLst>
      <p:ext uri="{BB962C8B-B14F-4D97-AF65-F5344CB8AC3E}">
        <p14:creationId xmlns:p14="http://schemas.microsoft.com/office/powerpoint/2010/main" val="320010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AD3443-7A03-40A4-85C2-FD39CD28ED11}"/>
              </a:ext>
            </a:extLst>
          </p:cNvPr>
          <p:cNvSpPr>
            <a:spLocks noGrp="1"/>
          </p:cNvSpPr>
          <p:nvPr>
            <p:ph type="title"/>
          </p:nvPr>
        </p:nvSpPr>
        <p:spPr>
          <a:xfrm>
            <a:off x="866748" y="625705"/>
            <a:ext cx="10458504" cy="684624"/>
          </a:xfrm>
        </p:spPr>
        <p:txBody>
          <a:bodyPr>
            <a:normAutofit fontScale="90000"/>
          </a:bodyPr>
          <a:lstStyle/>
          <a:p>
            <a:r>
              <a:rPr lang="lt-LT" sz="2400" dirty="0">
                <a:latin typeface="Gordita" pitchFamily="50" charset="-70"/>
                <a:cs typeface="Gordita" pitchFamily="50" charset="-70"/>
              </a:rPr>
              <a:t>Naujos užimtumo rėmimo priemonės pritraukiant darbo jėgą iš užsienio (3)</a:t>
            </a:r>
          </a:p>
        </p:txBody>
      </p:sp>
      <p:sp>
        <p:nvSpPr>
          <p:cNvPr id="16" name="TextBox 15">
            <a:extLst>
              <a:ext uri="{FF2B5EF4-FFF2-40B4-BE49-F238E27FC236}">
                <a16:creationId xmlns:a16="http://schemas.microsoft.com/office/drawing/2014/main" id="{9018C895-5731-4FB3-9A77-F2738C27ED7C}"/>
              </a:ext>
            </a:extLst>
          </p:cNvPr>
          <p:cNvSpPr txBox="1"/>
          <p:nvPr/>
        </p:nvSpPr>
        <p:spPr>
          <a:xfrm>
            <a:off x="325090" y="1298524"/>
            <a:ext cx="2809996" cy="338554"/>
          </a:xfrm>
          <a:prstGeom prst="rect">
            <a:avLst/>
          </a:prstGeom>
          <a:solidFill>
            <a:srgbClr val="0FB273"/>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SITUACIJA ŠIAI DIENAI</a:t>
            </a:r>
            <a:r>
              <a:rPr lang="lt-LT" sz="1600" dirty="0">
                <a:solidFill>
                  <a:schemeClr val="bg1"/>
                </a:solidFill>
                <a:latin typeface="Gordita" panose="020B0604020202020204" charset="-70"/>
                <a:cs typeface="Gordita" panose="020B0604020202020204" charset="-70"/>
              </a:rPr>
              <a:t>    </a:t>
            </a:r>
          </a:p>
        </p:txBody>
      </p:sp>
      <p:sp>
        <p:nvSpPr>
          <p:cNvPr id="17" name="TextBox 16">
            <a:extLst>
              <a:ext uri="{FF2B5EF4-FFF2-40B4-BE49-F238E27FC236}">
                <a16:creationId xmlns:a16="http://schemas.microsoft.com/office/drawing/2014/main" id="{401F2D12-451A-40A8-A1AC-0200E6C76D95}"/>
              </a:ext>
            </a:extLst>
          </p:cNvPr>
          <p:cNvSpPr txBox="1"/>
          <p:nvPr/>
        </p:nvSpPr>
        <p:spPr>
          <a:xfrm>
            <a:off x="3676744" y="2086478"/>
            <a:ext cx="8329417" cy="2954655"/>
          </a:xfrm>
          <a:prstGeom prst="rect">
            <a:avLst/>
          </a:prstGeom>
          <a:solidFill>
            <a:schemeClr val="accent5">
              <a:lumMod val="20000"/>
              <a:lumOff val="80000"/>
            </a:schemeClr>
          </a:solidFill>
        </p:spPr>
        <p:txBody>
          <a:bodyPr wrap="square">
            <a:spAutoFit/>
          </a:bodyPr>
          <a:lstStyle/>
          <a:p>
            <a:pPr marL="285750" indent="-285750" algn="just">
              <a:spcAft>
                <a:spcPts val="600"/>
              </a:spcAft>
              <a:buFont typeface="Wingdings" panose="05000000000000000000" pitchFamily="2" charset="2"/>
              <a:buChar char="§"/>
              <a:defRPr/>
            </a:pPr>
            <a:r>
              <a:rPr lang="lt-LT" sz="1600" dirty="0">
                <a:solidFill>
                  <a:schemeClr val="tx1"/>
                </a:solidFill>
                <a:latin typeface="Gordita" panose="020B0604020202020204" charset="-70"/>
                <a:cs typeface="Gordita" panose="020B0604020202020204" charset="-70"/>
              </a:rPr>
              <a:t>Užimtumo rėmimo priemonės papildomos (2):</a:t>
            </a:r>
          </a:p>
          <a:p>
            <a:pPr marL="742950" lvl="1" indent="-285750" algn="just">
              <a:spcAft>
                <a:spcPts val="600"/>
              </a:spcAft>
              <a:buFont typeface="Wingdings" panose="05000000000000000000" pitchFamily="2" charset="2"/>
              <a:buChar char="§"/>
              <a:defRPr/>
            </a:pPr>
            <a:r>
              <a:rPr lang="lt-LT" sz="1600" u="sng" dirty="0">
                <a:latin typeface="Gordita" panose="020B0604020202020204" charset="-70"/>
                <a:cs typeface="Gordita" panose="020B0604020202020204" charset="-70"/>
              </a:rPr>
              <a:t>Išmoka darbdaviui, pritraukusiems darbuotoją iš užsienio </a:t>
            </a:r>
            <a:r>
              <a:rPr lang="lt-LT" sz="1600" dirty="0">
                <a:latin typeface="Gordita" panose="020B0604020202020204" charset="-70"/>
                <a:cs typeface="Gordita" panose="020B0604020202020204" charset="-70"/>
              </a:rPr>
              <a:t>- darbdaviai galės gauti išmoką, jei neturi įsiskolinimų, nėra iškelta bankroto byla, neturi administracinių nuobaudų ar pažeidimų, susijusių su darbo santykių administravimu, nėra biudžetinė įstaiga ir pan.; pas darbdavį arba su darbdaviu susijusiose įmonėse (įmonių grupėje) iš užsienio atvykęs žmogus pastaruosius 5 metus nedirbo, o pats įdarbintas asmuo turi atitikti visas sąlygas gauti atvykimo išmoką.</a:t>
            </a:r>
          </a:p>
          <a:p>
            <a:pPr marL="742950" lvl="1" indent="-285750" algn="just">
              <a:spcAft>
                <a:spcPts val="600"/>
              </a:spcAft>
              <a:buFont typeface="Wingdings" panose="05000000000000000000" pitchFamily="2" charset="2"/>
              <a:buChar char="§"/>
              <a:defRPr/>
            </a:pPr>
            <a:r>
              <a:rPr lang="lt-LT" sz="1600" dirty="0">
                <a:latin typeface="Gordita" panose="020B0604020202020204" charset="-70"/>
                <a:cs typeface="Gordita" panose="020B0604020202020204" charset="-70"/>
              </a:rPr>
              <a:t>Išmokos dydis – vidutinis vieno mėnesio darbo užmokestis, skaičiuojant 12 mėnesių laikotarpį nuo įdarbinimo. Bet suma negali viršyti 7,2 MMA (5256 Eur) vienam asmeniui. </a:t>
            </a:r>
          </a:p>
        </p:txBody>
      </p:sp>
      <p:sp>
        <p:nvSpPr>
          <p:cNvPr id="18" name="TextBox 17">
            <a:extLst>
              <a:ext uri="{FF2B5EF4-FFF2-40B4-BE49-F238E27FC236}">
                <a16:creationId xmlns:a16="http://schemas.microsoft.com/office/drawing/2014/main" id="{9EE2F14E-034C-4BFF-83DA-064BE72D5AEB}"/>
              </a:ext>
            </a:extLst>
          </p:cNvPr>
          <p:cNvSpPr txBox="1"/>
          <p:nvPr/>
        </p:nvSpPr>
        <p:spPr>
          <a:xfrm>
            <a:off x="3676744" y="1298524"/>
            <a:ext cx="8329415" cy="338554"/>
          </a:xfrm>
          <a:prstGeom prst="rect">
            <a:avLst/>
          </a:prstGeom>
          <a:solidFill>
            <a:srgbClr val="00B0F0"/>
          </a:solidFill>
        </p:spPr>
        <p:txBody>
          <a:bodyPr wrap="square" rtlCol="0">
            <a:spAutoFit/>
          </a:bodyPr>
          <a:lstStyle/>
          <a:p>
            <a:r>
              <a:rPr lang="lt-LT" sz="1600" b="1" dirty="0">
                <a:solidFill>
                  <a:schemeClr val="bg1"/>
                </a:solidFill>
                <a:latin typeface="Gordita" panose="020B0604020202020204" charset="-70"/>
                <a:cs typeface="Gordita" panose="020B0604020202020204" charset="-70"/>
              </a:rPr>
              <a:t>KAS KEIČIASI NUO 2022-07-01</a:t>
            </a:r>
          </a:p>
        </p:txBody>
      </p:sp>
      <p:sp>
        <p:nvSpPr>
          <p:cNvPr id="19" name="TextBox 18">
            <a:extLst>
              <a:ext uri="{FF2B5EF4-FFF2-40B4-BE49-F238E27FC236}">
                <a16:creationId xmlns:a16="http://schemas.microsoft.com/office/drawing/2014/main" id="{16A23DE7-F33B-441A-BF1E-28C63008153F}"/>
              </a:ext>
            </a:extLst>
          </p:cNvPr>
          <p:cNvSpPr txBox="1"/>
          <p:nvPr/>
        </p:nvSpPr>
        <p:spPr>
          <a:xfrm>
            <a:off x="361931" y="2086478"/>
            <a:ext cx="2809997" cy="584775"/>
          </a:xfrm>
          <a:prstGeom prst="rect">
            <a:avLst/>
          </a:prstGeom>
          <a:solidFill>
            <a:schemeClr val="accent6">
              <a:lumMod val="20000"/>
              <a:lumOff val="80000"/>
            </a:schemeClr>
          </a:solidFill>
        </p:spPr>
        <p:txBody>
          <a:bodyPr wrap="square" rtlCol="0">
            <a:spAutoFit/>
          </a:bodyPr>
          <a:lstStyle/>
          <a:p>
            <a:pPr marL="285750" indent="-285750" algn="just">
              <a:spcAft>
                <a:spcPts val="600"/>
              </a:spcAft>
              <a:buFont typeface="Wingdings" panose="05000000000000000000" pitchFamily="2" charset="2"/>
              <a:buChar char="§"/>
            </a:pPr>
            <a:r>
              <a:rPr lang="lt-LT" sz="1600" dirty="0">
                <a:latin typeface="Gordita" panose="020B0604020202020204" charset="-70"/>
                <a:cs typeface="Gordita" panose="020B0604020202020204" charset="-70"/>
              </a:rPr>
              <a:t>Nėra jokių finansinių paskatų</a:t>
            </a:r>
          </a:p>
        </p:txBody>
      </p:sp>
    </p:spTree>
    <p:extLst>
      <p:ext uri="{BB962C8B-B14F-4D97-AF65-F5344CB8AC3E}">
        <p14:creationId xmlns:p14="http://schemas.microsoft.com/office/powerpoint/2010/main" val="2190843070"/>
      </p:ext>
    </p:extLst>
  </p:cSld>
  <p:clrMapOvr>
    <a:masterClrMapping/>
  </p:clrMapOvr>
</p:sld>
</file>

<file path=ppt/theme/theme1.xml><?xml version="1.0" encoding="utf-8"?>
<a:theme xmlns:a="http://schemas.openxmlformats.org/drawingml/2006/main" name="Office Theme">
  <a:themeElements>
    <a:clrScheme name="Custom 3">
      <a:dk1>
        <a:srgbClr val="414144"/>
      </a:dk1>
      <a:lt1>
        <a:srgbClr val="FFFFFF"/>
      </a:lt1>
      <a:dk2>
        <a:srgbClr val="44546A"/>
      </a:dk2>
      <a:lt2>
        <a:srgbClr val="E7E6E6"/>
      </a:lt2>
      <a:accent1>
        <a:srgbClr val="0FB271"/>
      </a:accent1>
      <a:accent2>
        <a:srgbClr val="A3DDFF"/>
      </a:accent2>
      <a:accent3>
        <a:srgbClr val="1D44DD"/>
      </a:accent3>
      <a:accent4>
        <a:srgbClr val="414144"/>
      </a:accent4>
      <a:accent5>
        <a:srgbClr val="5B9BD5"/>
      </a:accent5>
      <a:accent6>
        <a:srgbClr val="267930"/>
      </a:accent6>
      <a:hlink>
        <a:srgbClr val="0EB271"/>
      </a:hlink>
      <a:folHlink>
        <a:srgbClr val="1D44D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222d2835-6a60-4f56-8082-66e9c9f66398">
      <UserInfo>
        <DisplayName>Ingrida Šmaižienė</DisplayName>
        <AccountId>2808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5C7636A01AC69D48A65A85D8B7361BE7" ma:contentTypeVersion="13" ma:contentTypeDescription="Kurkite naują dokumentą." ma:contentTypeScope="" ma:versionID="fab68cfbf54fb30a9ba58101218de627">
  <xsd:schema xmlns:xsd="http://www.w3.org/2001/XMLSchema" xmlns:xs="http://www.w3.org/2001/XMLSchema" xmlns:p="http://schemas.microsoft.com/office/2006/metadata/properties" xmlns:ns1="http://schemas.microsoft.com/sharepoint/v3" xmlns:ns2="8a0626ab-9dd8-4e08-b394-1bd906e3fef5" xmlns:ns3="222d2835-6a60-4f56-8082-66e9c9f66398" targetNamespace="http://schemas.microsoft.com/office/2006/metadata/properties" ma:root="true" ma:fieldsID="7821ed5fa57b7d393fd0aa630585e45f" ns1:_="" ns2:_="" ns3:_="">
    <xsd:import namespace="http://schemas.microsoft.com/sharepoint/v3"/>
    <xsd:import namespace="8a0626ab-9dd8-4e08-b394-1bd906e3fef5"/>
    <xsd:import namespace="222d2835-6a60-4f56-8082-66e9c9f6639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Bendrosios atitikties strategijos ypatybės" ma:hidden="true" ma:internalName="_ip_UnifiedCompliancePolicyProperties">
      <xsd:simpleType>
        <xsd:restriction base="dms:Note"/>
      </xsd:simpleType>
    </xsd:element>
    <xsd:element name="_ip_UnifiedCompliancePolicyUIAction" ma:index="20" nillable="true" ma:displayName="Bendrosios atitikties strategijos UI veiksmas"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0626ab-9dd8-4e08-b394-1bd906e3f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2d2835-6a60-4f56-8082-66e9c9f66398" elementFormDefault="qualified">
    <xsd:import namespace="http://schemas.microsoft.com/office/2006/documentManagement/types"/>
    <xsd:import namespace="http://schemas.microsoft.com/office/infopath/2007/PartnerControls"/>
    <xsd:element name="SharedWithUsers" ma:index="17"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788DA-8BBD-4F74-A242-398C7C72E553}">
  <ds:schemaRefs>
    <ds:schemaRef ds:uri="http://schemas.microsoft.com/sharepoint/v3/contenttype/forms"/>
  </ds:schemaRefs>
</ds:datastoreItem>
</file>

<file path=customXml/itemProps2.xml><?xml version="1.0" encoding="utf-8"?>
<ds:datastoreItem xmlns:ds="http://schemas.openxmlformats.org/officeDocument/2006/customXml" ds:itemID="{1C2A01DE-ACB9-464C-8DA6-6F0C817847C3}">
  <ds:schemaRefs>
    <ds:schemaRef ds:uri="http://schemas.microsoft.com/sharepoint/v3"/>
    <ds:schemaRef ds:uri="http://www.w3.org/XML/1998/namespace"/>
    <ds:schemaRef ds:uri="http://schemas.microsoft.com/office/2006/documentManagement/types"/>
    <ds:schemaRef ds:uri="http://purl.org/dc/dcmitype/"/>
    <ds:schemaRef ds:uri="http://purl.org/dc/elements/1.1/"/>
    <ds:schemaRef ds:uri="222d2835-6a60-4f56-8082-66e9c9f66398"/>
    <ds:schemaRef ds:uri="http://schemas.openxmlformats.org/package/2006/metadata/core-properties"/>
    <ds:schemaRef ds:uri="http://schemas.microsoft.com/office/2006/metadata/properties"/>
    <ds:schemaRef ds:uri="http://schemas.microsoft.com/office/infopath/2007/PartnerControls"/>
    <ds:schemaRef ds:uri="8a0626ab-9dd8-4e08-b394-1bd906e3fef5"/>
    <ds:schemaRef ds:uri="http://purl.org/dc/terms/"/>
  </ds:schemaRefs>
</ds:datastoreItem>
</file>

<file path=customXml/itemProps3.xml><?xml version="1.0" encoding="utf-8"?>
<ds:datastoreItem xmlns:ds="http://schemas.openxmlformats.org/officeDocument/2006/customXml" ds:itemID="{EF099696-94B8-42A6-A157-B6B6E8C88852}">
  <ds:schemaRefs>
    <ds:schemaRef ds:uri="222d2835-6a60-4f56-8082-66e9c9f66398"/>
    <ds:schemaRef ds:uri="8a0626ab-9dd8-4e08-b394-1bd906e3f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20987</TotalTime>
  <Words>1562</Words>
  <Application>Microsoft Office PowerPoint</Application>
  <PresentationFormat>Plačiaekranė</PresentationFormat>
  <Paragraphs>130</Paragraphs>
  <Slides>13</Slides>
  <Notes>3</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13</vt:i4>
      </vt:variant>
    </vt:vector>
  </HeadingPairs>
  <TitlesOfParts>
    <vt:vector size="21" baseType="lpstr">
      <vt:lpstr>Wingdings</vt:lpstr>
      <vt:lpstr>Arial</vt:lpstr>
      <vt:lpstr>Gordita Medium</vt:lpstr>
      <vt:lpstr>AppleSymbols</vt:lpstr>
      <vt:lpstr>Gordita</vt:lpstr>
      <vt:lpstr>Calibri</vt:lpstr>
      <vt:lpstr>Gordita Light</vt:lpstr>
      <vt:lpstr>Office Theme</vt:lpstr>
      <vt:lpstr>„PowerPoint“ pateiktis</vt:lpstr>
      <vt:lpstr>„PowerPoint“ pateiktis</vt:lpstr>
      <vt:lpstr>Naujas statusas darbo ieškantiems asmenims (1)</vt:lpstr>
      <vt:lpstr>Naujas statusas darbo ieškantiems asmenims (2)</vt:lpstr>
      <vt:lpstr>Darbo rinkos paslaugų spektro plėtimas</vt:lpstr>
      <vt:lpstr>Tinkamo darbo apibrėžimo pasikeitimai</vt:lpstr>
      <vt:lpstr>Naujos užimtumo rėmimo priemonės pritraukiant darbo jėgą iš užsienio (1)</vt:lpstr>
      <vt:lpstr>Naujos užimtumo rėmimo priemonės pritraukiant darbo jėgą iš užsienio (2)</vt:lpstr>
      <vt:lpstr>Naujos užimtumo rėmimo priemonės pritraukiant darbo jėgą iš užsienio (3)</vt:lpstr>
      <vt:lpstr>Paramos mokymuisi priemonių pakeitimai</vt:lpstr>
      <vt:lpstr>Paramos judumui priemonės pakeitimai</vt:lpstr>
      <vt:lpstr>Paramos darbo vietoms steigti priemonių pakeitimai</vt:lpstr>
      <vt:lpstr>DISKUSIJA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Eglė Šiukščiūtė</cp:lastModifiedBy>
  <cp:revision>193</cp:revision>
  <dcterms:created xsi:type="dcterms:W3CDTF">2018-10-03T12:23:06Z</dcterms:created>
  <dcterms:modified xsi:type="dcterms:W3CDTF">2022-06-13T10:18:22Z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0x0101005C7636A01AC69D48A65A85D8B7361BE7</vt:lpwstr>
  </property>
</Properties>
</file>