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3"/>
  </p:notesMasterIdLst>
  <p:handoutMasterIdLst>
    <p:handoutMasterId r:id="rId24"/>
  </p:handoutMasterIdLst>
  <p:sldIdLst>
    <p:sldId id="257" r:id="rId2"/>
    <p:sldId id="379" r:id="rId3"/>
    <p:sldId id="382" r:id="rId4"/>
    <p:sldId id="356" r:id="rId5"/>
    <p:sldId id="384" r:id="rId6"/>
    <p:sldId id="373" r:id="rId7"/>
    <p:sldId id="368" r:id="rId8"/>
    <p:sldId id="376" r:id="rId9"/>
    <p:sldId id="337" r:id="rId10"/>
    <p:sldId id="364" r:id="rId11"/>
    <p:sldId id="378" r:id="rId12"/>
    <p:sldId id="387" r:id="rId13"/>
    <p:sldId id="380" r:id="rId14"/>
    <p:sldId id="365" r:id="rId15"/>
    <p:sldId id="383" r:id="rId16"/>
    <p:sldId id="369" r:id="rId17"/>
    <p:sldId id="342" r:id="rId18"/>
    <p:sldId id="392" r:id="rId19"/>
    <p:sldId id="393" r:id="rId20"/>
    <p:sldId id="355" r:id="rId21"/>
    <p:sldId id="388" r:id="rId22"/>
  </p:sldIdLst>
  <p:sldSz cx="9144000" cy="6858000" type="screen4x3"/>
  <p:notesSz cx="7010400" cy="9296400"/>
  <p:defaultTextStyle>
    <a:defPPr>
      <a:defRPr lang="en-US"/>
    </a:defPPr>
    <a:lvl1pPr algn="l" rtl="0" eaLnBrk="0" fontAlgn="base" hangingPunct="0">
      <a:spcBef>
        <a:spcPct val="0"/>
      </a:spcBef>
      <a:spcAft>
        <a:spcPct val="0"/>
      </a:spcAft>
      <a:defRPr sz="4400"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4400"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4400"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4400"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4400"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sz="4400"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sz="4400"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sz="4400"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sz="4400"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C81"/>
    <a:srgbClr val="3366CC"/>
    <a:srgbClr val="0066CC"/>
    <a:srgbClr val="A50021"/>
    <a:srgbClr val="B6000C"/>
    <a:srgbClr val="FFFFCC"/>
    <a:srgbClr val="978B69"/>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4" autoAdjust="0"/>
    <p:restoredTop sz="99143" autoAdjust="0"/>
  </p:normalViewPr>
  <p:slideViewPr>
    <p:cSldViewPr>
      <p:cViewPr varScale="1">
        <p:scale>
          <a:sx n="76" d="100"/>
          <a:sy n="76" d="100"/>
        </p:scale>
        <p:origin x="1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646"/>
    </p:cViewPr>
  </p:sorterViewPr>
  <p:notesViewPr>
    <p:cSldViewPr>
      <p:cViewPr varScale="1">
        <p:scale>
          <a:sx n="93" d="100"/>
          <a:sy n="93" d="100"/>
        </p:scale>
        <p:origin x="-2820"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iva Kvedaraite" userId="980b6048dddafa57" providerId="LiveId" clId="{CE914E0C-E254-4139-BFFE-B433CF3B1C9B}"/>
    <pc:docChg chg="modNotesMaster modHandout">
      <pc:chgData name="Daiva Kvedaraite" userId="980b6048dddafa57" providerId="LiveId" clId="{CE914E0C-E254-4139-BFFE-B433CF3B1C9B}" dt="2023-06-16T11:03:10.926" v="0"/>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2" y="0"/>
            <a:ext cx="3038386" cy="464820"/>
          </a:xfrm>
          <a:prstGeom prst="rect">
            <a:avLst/>
          </a:prstGeom>
          <a:noFill/>
          <a:ln w="9525">
            <a:noFill/>
            <a:miter lim="800000"/>
            <a:headEnd/>
            <a:tailEnd/>
          </a:ln>
        </p:spPr>
        <p:txBody>
          <a:bodyPr vert="horz" wrap="square" lIns="93103" tIns="46552" rIns="93103" bIns="46552" numCol="1" anchor="t" anchorCtr="0" compatLnSpc="1">
            <a:prstTxWarp prst="textNoShape">
              <a:avLst/>
            </a:prstTxWarp>
          </a:bodyPr>
          <a:lstStyle>
            <a:lvl1pPr defTabSz="931577" eaLnBrk="1" hangingPunct="1">
              <a:defRPr sz="1200">
                <a:latin typeface="Arial" charset="0"/>
                <a:cs typeface="+mn-cs"/>
              </a:defRPr>
            </a:lvl1pPr>
          </a:lstStyle>
          <a:p>
            <a:pPr>
              <a:defRPr/>
            </a:pPr>
            <a:endParaRPr lang="lt-LT"/>
          </a:p>
        </p:txBody>
      </p:sp>
      <p:sp>
        <p:nvSpPr>
          <p:cNvPr id="115715" name="Rectangle 3"/>
          <p:cNvSpPr>
            <a:spLocks noGrp="1" noChangeArrowheads="1"/>
          </p:cNvSpPr>
          <p:nvPr>
            <p:ph type="dt" sz="quarter" idx="1"/>
          </p:nvPr>
        </p:nvSpPr>
        <p:spPr bwMode="auto">
          <a:xfrm>
            <a:off x="3970378" y="0"/>
            <a:ext cx="3038386" cy="464820"/>
          </a:xfrm>
          <a:prstGeom prst="rect">
            <a:avLst/>
          </a:prstGeom>
          <a:noFill/>
          <a:ln w="9525">
            <a:noFill/>
            <a:miter lim="800000"/>
            <a:headEnd/>
            <a:tailEnd/>
          </a:ln>
        </p:spPr>
        <p:txBody>
          <a:bodyPr vert="horz" wrap="square" lIns="93103" tIns="46552" rIns="93103" bIns="46552" numCol="1" anchor="t" anchorCtr="0" compatLnSpc="1">
            <a:prstTxWarp prst="textNoShape">
              <a:avLst/>
            </a:prstTxWarp>
          </a:bodyPr>
          <a:lstStyle>
            <a:lvl1pPr algn="r" defTabSz="931577" eaLnBrk="1" hangingPunct="1">
              <a:defRPr sz="1200">
                <a:latin typeface="Arial" charset="0"/>
                <a:cs typeface="+mn-cs"/>
              </a:defRPr>
            </a:lvl1pPr>
          </a:lstStyle>
          <a:p>
            <a:pPr>
              <a:defRPr/>
            </a:pPr>
            <a:fld id="{5FD406EF-D58F-4F11-AF68-D23AE75F58B1}" type="datetimeFigureOut">
              <a:rPr lang="lt-LT"/>
              <a:pPr>
                <a:defRPr/>
              </a:pPr>
              <a:t>2023-06-16</a:t>
            </a:fld>
            <a:endParaRPr lang="lt-LT"/>
          </a:p>
        </p:txBody>
      </p:sp>
      <p:sp>
        <p:nvSpPr>
          <p:cNvPr id="115716" name="Rectangle 4"/>
          <p:cNvSpPr>
            <a:spLocks noGrp="1" noChangeArrowheads="1"/>
          </p:cNvSpPr>
          <p:nvPr>
            <p:ph type="ftr" sz="quarter" idx="2"/>
          </p:nvPr>
        </p:nvSpPr>
        <p:spPr bwMode="auto">
          <a:xfrm>
            <a:off x="2" y="8830091"/>
            <a:ext cx="3038386" cy="464820"/>
          </a:xfrm>
          <a:prstGeom prst="rect">
            <a:avLst/>
          </a:prstGeom>
          <a:noFill/>
          <a:ln w="9525">
            <a:noFill/>
            <a:miter lim="800000"/>
            <a:headEnd/>
            <a:tailEnd/>
          </a:ln>
        </p:spPr>
        <p:txBody>
          <a:bodyPr vert="horz" wrap="square" lIns="93103" tIns="46552" rIns="93103" bIns="46552" numCol="1" anchor="b" anchorCtr="0" compatLnSpc="1">
            <a:prstTxWarp prst="textNoShape">
              <a:avLst/>
            </a:prstTxWarp>
          </a:bodyPr>
          <a:lstStyle>
            <a:lvl1pPr defTabSz="931577" eaLnBrk="1" hangingPunct="1">
              <a:defRPr sz="1200">
                <a:latin typeface="Arial" charset="0"/>
                <a:cs typeface="+mn-cs"/>
              </a:defRPr>
            </a:lvl1pPr>
          </a:lstStyle>
          <a:p>
            <a:pPr>
              <a:defRPr/>
            </a:pPr>
            <a:endParaRPr lang="lt-LT"/>
          </a:p>
        </p:txBody>
      </p:sp>
      <p:sp>
        <p:nvSpPr>
          <p:cNvPr id="115717" name="Rectangle 5"/>
          <p:cNvSpPr>
            <a:spLocks noGrp="1" noChangeArrowheads="1"/>
          </p:cNvSpPr>
          <p:nvPr>
            <p:ph type="sldNum" sz="quarter" idx="3"/>
          </p:nvPr>
        </p:nvSpPr>
        <p:spPr bwMode="auto">
          <a:xfrm>
            <a:off x="3970378" y="8830091"/>
            <a:ext cx="3038386" cy="464820"/>
          </a:xfrm>
          <a:prstGeom prst="rect">
            <a:avLst/>
          </a:prstGeom>
          <a:noFill/>
          <a:ln w="9525">
            <a:noFill/>
            <a:miter lim="800000"/>
            <a:headEnd/>
            <a:tailEnd/>
          </a:ln>
        </p:spPr>
        <p:txBody>
          <a:bodyPr vert="horz" wrap="square" lIns="93103" tIns="46552" rIns="93103" bIns="46552" numCol="1" anchor="b" anchorCtr="0" compatLnSpc="1">
            <a:prstTxWarp prst="textNoShape">
              <a:avLst/>
            </a:prstTxWarp>
          </a:bodyPr>
          <a:lstStyle>
            <a:lvl1pPr algn="r" defTabSz="931577" eaLnBrk="1" hangingPunct="1">
              <a:defRPr sz="1200" smtClean="0">
                <a:latin typeface="Arial" panose="020B0604020202020204" pitchFamily="34" charset="0"/>
              </a:defRPr>
            </a:lvl1pPr>
          </a:lstStyle>
          <a:p>
            <a:pPr>
              <a:defRPr/>
            </a:pPr>
            <a:fld id="{4306F1CB-0BE3-4BF8-919B-331751ED5C63}" type="slidenum">
              <a:rPr lang="en-US" altLang="lt-LT"/>
              <a:pPr>
                <a:defRPr/>
              </a:pPr>
              <a:t>‹#›</a:t>
            </a:fld>
            <a:endParaRPr lang="en-US" altLang="lt-L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0"/>
            <a:ext cx="3038386" cy="464820"/>
          </a:xfrm>
          <a:prstGeom prst="rect">
            <a:avLst/>
          </a:prstGeom>
          <a:noFill/>
          <a:ln w="9525">
            <a:noFill/>
            <a:miter lim="800000"/>
            <a:headEnd/>
            <a:tailEnd/>
          </a:ln>
        </p:spPr>
        <p:txBody>
          <a:bodyPr vert="horz" wrap="square" lIns="93103" tIns="46552" rIns="93103" bIns="46552" numCol="1" anchor="t" anchorCtr="0" compatLnSpc="1">
            <a:prstTxWarp prst="textNoShape">
              <a:avLst/>
            </a:prstTxWarp>
          </a:bodyPr>
          <a:lstStyle>
            <a:lvl1pPr defTabSz="931577" eaLnBrk="1" hangingPunct="1">
              <a:defRPr sz="1200">
                <a:latin typeface="Arial" charset="0"/>
                <a:cs typeface="+mn-cs"/>
              </a:defRPr>
            </a:lvl1pPr>
          </a:lstStyle>
          <a:p>
            <a:pPr>
              <a:defRPr/>
            </a:pPr>
            <a:endParaRPr lang="lt-LT"/>
          </a:p>
        </p:txBody>
      </p:sp>
      <p:sp>
        <p:nvSpPr>
          <p:cNvPr id="17411" name="Rectangle 3"/>
          <p:cNvSpPr>
            <a:spLocks noGrp="1" noChangeArrowheads="1"/>
          </p:cNvSpPr>
          <p:nvPr>
            <p:ph type="dt" idx="1"/>
          </p:nvPr>
        </p:nvSpPr>
        <p:spPr bwMode="auto">
          <a:xfrm>
            <a:off x="3970378" y="0"/>
            <a:ext cx="3038386" cy="464820"/>
          </a:xfrm>
          <a:prstGeom prst="rect">
            <a:avLst/>
          </a:prstGeom>
          <a:noFill/>
          <a:ln w="9525">
            <a:noFill/>
            <a:miter lim="800000"/>
            <a:headEnd/>
            <a:tailEnd/>
          </a:ln>
        </p:spPr>
        <p:txBody>
          <a:bodyPr vert="horz" wrap="square" lIns="93103" tIns="46552" rIns="93103" bIns="46552" numCol="1" anchor="t" anchorCtr="0" compatLnSpc="1">
            <a:prstTxWarp prst="textNoShape">
              <a:avLst/>
            </a:prstTxWarp>
          </a:bodyPr>
          <a:lstStyle>
            <a:lvl1pPr algn="r" defTabSz="931577" eaLnBrk="1" hangingPunct="1">
              <a:defRPr sz="1200">
                <a:latin typeface="Arial" charset="0"/>
                <a:cs typeface="+mn-cs"/>
              </a:defRPr>
            </a:lvl1pPr>
          </a:lstStyle>
          <a:p>
            <a:pPr>
              <a:defRPr/>
            </a:pPr>
            <a:fld id="{D5F43652-1D51-4BD1-9FE1-05C54990E7EA}" type="datetimeFigureOut">
              <a:rPr lang="lt-LT"/>
              <a:pPr>
                <a:defRPr/>
              </a:pPr>
              <a:t>2023-06-16</a:t>
            </a:fld>
            <a:endParaRPr lang="lt-LT"/>
          </a:p>
        </p:txBody>
      </p:sp>
      <p:sp>
        <p:nvSpPr>
          <p:cNvPr id="4100" name="Rectangle 4"/>
          <p:cNvSpPr>
            <a:spLocks noGrp="1" noRot="1" noChangeAspect="1" noChangeArrowheads="1" noTextEdit="1"/>
          </p:cNvSpPr>
          <p:nvPr>
            <p:ph type="sldImg" idx="2"/>
          </p:nvPr>
        </p:nvSpPr>
        <p:spPr bwMode="auto">
          <a:xfrm>
            <a:off x="1179513" y="696913"/>
            <a:ext cx="4651375" cy="3487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702679" y="4415790"/>
            <a:ext cx="5605045" cy="4183380"/>
          </a:xfrm>
          <a:prstGeom prst="rect">
            <a:avLst/>
          </a:prstGeom>
          <a:noFill/>
          <a:ln w="9525">
            <a:noFill/>
            <a:miter lim="800000"/>
            <a:headEnd/>
            <a:tailEnd/>
          </a:ln>
        </p:spPr>
        <p:txBody>
          <a:bodyPr vert="horz" wrap="square" lIns="93103" tIns="46552" rIns="93103" bIns="465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2" y="8830091"/>
            <a:ext cx="3038386" cy="464820"/>
          </a:xfrm>
          <a:prstGeom prst="rect">
            <a:avLst/>
          </a:prstGeom>
          <a:noFill/>
          <a:ln w="9525">
            <a:noFill/>
            <a:miter lim="800000"/>
            <a:headEnd/>
            <a:tailEnd/>
          </a:ln>
        </p:spPr>
        <p:txBody>
          <a:bodyPr vert="horz" wrap="square" lIns="93103" tIns="46552" rIns="93103" bIns="46552" numCol="1" anchor="b" anchorCtr="0" compatLnSpc="1">
            <a:prstTxWarp prst="textNoShape">
              <a:avLst/>
            </a:prstTxWarp>
          </a:bodyPr>
          <a:lstStyle>
            <a:lvl1pPr defTabSz="931577" eaLnBrk="1" hangingPunct="1">
              <a:defRPr sz="1200">
                <a:latin typeface="Arial" charset="0"/>
                <a:cs typeface="+mn-cs"/>
              </a:defRPr>
            </a:lvl1pPr>
          </a:lstStyle>
          <a:p>
            <a:pPr>
              <a:defRPr/>
            </a:pPr>
            <a:endParaRPr lang="lt-LT"/>
          </a:p>
        </p:txBody>
      </p:sp>
      <p:sp>
        <p:nvSpPr>
          <p:cNvPr id="17415" name="Rectangle 7"/>
          <p:cNvSpPr>
            <a:spLocks noGrp="1" noChangeArrowheads="1"/>
          </p:cNvSpPr>
          <p:nvPr>
            <p:ph type="sldNum" sz="quarter" idx="5"/>
          </p:nvPr>
        </p:nvSpPr>
        <p:spPr bwMode="auto">
          <a:xfrm>
            <a:off x="3970378" y="8830091"/>
            <a:ext cx="3038386" cy="464820"/>
          </a:xfrm>
          <a:prstGeom prst="rect">
            <a:avLst/>
          </a:prstGeom>
          <a:noFill/>
          <a:ln w="9525">
            <a:noFill/>
            <a:miter lim="800000"/>
            <a:headEnd/>
            <a:tailEnd/>
          </a:ln>
        </p:spPr>
        <p:txBody>
          <a:bodyPr vert="horz" wrap="square" lIns="93103" tIns="46552" rIns="93103" bIns="46552" numCol="1" anchor="b" anchorCtr="0" compatLnSpc="1">
            <a:prstTxWarp prst="textNoShape">
              <a:avLst/>
            </a:prstTxWarp>
          </a:bodyPr>
          <a:lstStyle>
            <a:lvl1pPr algn="r" defTabSz="931577" eaLnBrk="1" hangingPunct="1">
              <a:defRPr sz="1200" smtClean="0">
                <a:latin typeface="Arial" panose="020B0604020202020204" pitchFamily="34" charset="0"/>
              </a:defRPr>
            </a:lvl1pPr>
          </a:lstStyle>
          <a:p>
            <a:pPr>
              <a:defRPr/>
            </a:pPr>
            <a:fld id="{0B14176E-0483-48D8-9B93-84E363B85B1A}" type="slidenum">
              <a:rPr lang="en-US" altLang="lt-LT"/>
              <a:pPr>
                <a:defRPr/>
              </a:pPr>
              <a:t>‹#›</a:t>
            </a:fld>
            <a:endParaRPr lang="en-US" altLang="lt-L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pic>
        <p:nvPicPr>
          <p:cNvPr id="2" name="Picture 2" descr="C:\Users\vaidas\Desktop\VDI\PPT\VDI_PPT_BG1A.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03931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reserve="1">
  <p:cSld name="Pavadinimas, tekstas ir turiny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6851650" cy="850900"/>
          </a:xfrm>
        </p:spPr>
        <p:txBody>
          <a:bodyPr/>
          <a:lstStyle/>
          <a:p>
            <a:r>
              <a:rPr lang="lt-LT"/>
              <a:t>Spustelėkite, jei norite keisite ruoš. pav. stilių</a:t>
            </a:r>
          </a:p>
        </p:txBody>
      </p:sp>
      <p:sp>
        <p:nvSpPr>
          <p:cNvPr id="3" name="Teksto vietos rezervavimo ženklas 2"/>
          <p:cNvSpPr>
            <a:spLocks noGrp="1"/>
          </p:cNvSpPr>
          <p:nvPr>
            <p:ph type="body" sz="half" idx="1"/>
          </p:nvPr>
        </p:nvSpPr>
        <p:spPr>
          <a:xfrm>
            <a:off x="457200" y="1600200"/>
            <a:ext cx="4038600" cy="4525963"/>
          </a:xfrm>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Rectangle 16"/>
          <p:cNvSpPr>
            <a:spLocks noGrp="1" noChangeArrowheads="1"/>
          </p:cNvSpPr>
          <p:nvPr>
            <p:ph type="sldNum" sz="quarter" idx="10"/>
          </p:nvPr>
        </p:nvSpPr>
        <p:spPr>
          <a:ln/>
        </p:spPr>
        <p:txBody>
          <a:bodyPr/>
          <a:lstStyle>
            <a:lvl1pPr>
              <a:defRPr/>
            </a:lvl1pPr>
          </a:lstStyle>
          <a:p>
            <a:pPr>
              <a:defRPr/>
            </a:pPr>
            <a:fld id="{0156CAC4-DE76-444B-BD6C-255D42DD4752}" type="slidenum">
              <a:rPr lang="en-US" altLang="lt-LT"/>
              <a:pPr>
                <a:defRPr/>
              </a:pPr>
              <a:t>‹#›</a:t>
            </a:fld>
            <a:endParaRPr lang="en-US" altLang="lt-LT"/>
          </a:p>
        </p:txBody>
      </p:sp>
    </p:spTree>
    <p:extLst>
      <p:ext uri="{BB962C8B-B14F-4D97-AF65-F5344CB8AC3E}">
        <p14:creationId xmlns:p14="http://schemas.microsoft.com/office/powerpoint/2010/main" val="349402359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Pavadinimas ir lentel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6851650" cy="850900"/>
          </a:xfrm>
        </p:spPr>
        <p:txBody>
          <a:bodyPr/>
          <a:lstStyle/>
          <a:p>
            <a:r>
              <a:rPr lang="lt-LT"/>
              <a:t>Spustelėkite, jei norite keisite ruoš. pav. stilių</a:t>
            </a:r>
          </a:p>
        </p:txBody>
      </p:sp>
      <p:sp>
        <p:nvSpPr>
          <p:cNvPr id="3" name="Lentelės vietos rezervavimo ženklas 2"/>
          <p:cNvSpPr>
            <a:spLocks noGrp="1"/>
          </p:cNvSpPr>
          <p:nvPr>
            <p:ph type="tbl" idx="1"/>
          </p:nvPr>
        </p:nvSpPr>
        <p:spPr>
          <a:xfrm>
            <a:off x="457200" y="1600200"/>
            <a:ext cx="8229600" cy="4525963"/>
          </a:xfrm>
        </p:spPr>
        <p:txBody>
          <a:bodyPr/>
          <a:lstStyle/>
          <a:p>
            <a:pPr lvl="0"/>
            <a:endParaRPr lang="lt-LT" noProof="0" dirty="0"/>
          </a:p>
        </p:txBody>
      </p:sp>
      <p:sp>
        <p:nvSpPr>
          <p:cNvPr id="4" name="Rectangle 16"/>
          <p:cNvSpPr>
            <a:spLocks noGrp="1" noChangeArrowheads="1"/>
          </p:cNvSpPr>
          <p:nvPr>
            <p:ph type="sldNum" sz="quarter" idx="10"/>
          </p:nvPr>
        </p:nvSpPr>
        <p:spPr>
          <a:ln/>
        </p:spPr>
        <p:txBody>
          <a:bodyPr/>
          <a:lstStyle>
            <a:lvl1pPr>
              <a:defRPr/>
            </a:lvl1pPr>
          </a:lstStyle>
          <a:p>
            <a:pPr>
              <a:defRPr/>
            </a:pPr>
            <a:fld id="{05F7E883-8448-4CE6-AFB7-34D1BE620E85}" type="slidenum">
              <a:rPr lang="en-US" altLang="lt-LT"/>
              <a:pPr>
                <a:defRPr/>
              </a:pPr>
              <a:t>‹#›</a:t>
            </a:fld>
            <a:endParaRPr lang="en-US" altLang="lt-LT"/>
          </a:p>
        </p:txBody>
      </p:sp>
    </p:spTree>
    <p:extLst>
      <p:ext uri="{BB962C8B-B14F-4D97-AF65-F5344CB8AC3E}">
        <p14:creationId xmlns:p14="http://schemas.microsoft.com/office/powerpoint/2010/main" val="207864449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a:lvl1pPr>
          </a:lstStyle>
          <a:p>
            <a:r>
              <a:rPr lang="en-US" dirty="0"/>
              <a:t>Click to edit Master title style</a:t>
            </a:r>
            <a:endParaRPr lang="lt-LT"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lt-LT" dirty="0"/>
          </a:p>
        </p:txBody>
      </p:sp>
      <p:sp>
        <p:nvSpPr>
          <p:cNvPr id="4" name="Rectangle 16"/>
          <p:cNvSpPr>
            <a:spLocks noGrp="1" noChangeArrowheads="1"/>
          </p:cNvSpPr>
          <p:nvPr>
            <p:ph type="sldNum" sz="quarter" idx="10"/>
          </p:nvPr>
        </p:nvSpPr>
        <p:spPr>
          <a:ln/>
        </p:spPr>
        <p:txBody>
          <a:bodyPr/>
          <a:lstStyle>
            <a:lvl1pPr>
              <a:defRPr/>
            </a:lvl1pPr>
          </a:lstStyle>
          <a:p>
            <a:pPr>
              <a:defRPr/>
            </a:pPr>
            <a:fld id="{ADD74CCC-876E-4239-A4D8-D8C5EDBA4B78}" type="slidenum">
              <a:rPr lang="en-US" altLang="lt-LT"/>
              <a:pPr>
                <a:defRPr/>
              </a:pPr>
              <a:t>‹#›</a:t>
            </a:fld>
            <a:endParaRPr lang="en-US" altLang="lt-LT"/>
          </a:p>
        </p:txBody>
      </p:sp>
    </p:spTree>
    <p:extLst>
      <p:ext uri="{BB962C8B-B14F-4D97-AF65-F5344CB8AC3E}">
        <p14:creationId xmlns:p14="http://schemas.microsoft.com/office/powerpoint/2010/main" val="28239706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506398"/>
            <a:ext cx="8218488" cy="850900"/>
          </a:xfrm>
        </p:spPr>
        <p:txBody>
          <a:bodyPr/>
          <a:lstStyle>
            <a:lvl1pPr>
              <a:defRPr sz="3600"/>
            </a:lvl1pPr>
          </a:lstStyle>
          <a:p>
            <a:r>
              <a:rPr lang="en-US" dirty="0"/>
              <a:t>Click to edit Master title style</a:t>
            </a:r>
            <a:endParaRPr lang="lt-LT" dirty="0"/>
          </a:p>
        </p:txBody>
      </p:sp>
      <p:sp>
        <p:nvSpPr>
          <p:cNvPr id="3" name="Turinio vietos rezervavimo ženklas 2"/>
          <p:cNvSpPr>
            <a:spLocks noGrp="1"/>
          </p:cNvSpPr>
          <p:nvPr>
            <p:ph idx="1"/>
          </p:nvPr>
        </p:nvSpPr>
        <p:spPr>
          <a:ln>
            <a:noFill/>
          </a:ln>
        </p:spPr>
        <p:txBody>
          <a:bodyPr/>
          <a:lstStyle>
            <a:lvl1pPr>
              <a:lnSpc>
                <a:spcPct val="110000"/>
              </a:lnSpc>
              <a:defRPr/>
            </a:lvl1pPr>
            <a:lvl2pPr>
              <a:lnSpc>
                <a:spcPct val="110000"/>
              </a:lnSpc>
              <a:buFont typeface="Lucida Sans Unicode" pitchFamily="34" charset="0"/>
              <a:buChar char="‣"/>
              <a:defRPr/>
            </a:lvl2pPr>
            <a:lvl3pPr>
              <a:lnSpc>
                <a:spcPct val="110000"/>
              </a:lnSpc>
              <a:buFont typeface="Lucida Sans Unicode" pitchFamily="34" charset="0"/>
              <a:buChar char="‣"/>
              <a:defRPr/>
            </a:lvl3pPr>
            <a:lvl4pPr>
              <a:lnSpc>
                <a:spcPct val="110000"/>
              </a:lnSpc>
              <a:buFont typeface="Lucida Sans Unicode" pitchFamily="34" charset="0"/>
              <a:buChar char="‣"/>
              <a:defRPr/>
            </a:lvl4pPr>
            <a:lvl5pPr>
              <a:lnSpc>
                <a:spcPct val="110000"/>
              </a:lnSpc>
              <a:buFont typeface="Lucida Sans Unicode" pitchFamily="34" charset="0"/>
              <a:buChar char="‣"/>
              <a:defRPr/>
            </a:lvl5pPr>
          </a:lstStyle>
          <a:p>
            <a:pPr lvl="0"/>
            <a:r>
              <a:rPr lang="lt-LT" dirty="0"/>
              <a:t>Spustelėkite ruošinio teksto stiliams keisti</a:t>
            </a:r>
          </a:p>
          <a:p>
            <a:pPr lvl="1"/>
            <a:r>
              <a:rPr lang="lt-LT" dirty="0"/>
              <a:t>Antras lygmuo</a:t>
            </a:r>
          </a:p>
          <a:p>
            <a:pPr lvl="2"/>
            <a:r>
              <a:rPr lang="lt-LT" dirty="0"/>
              <a:t>Trečias lygmuo</a:t>
            </a:r>
          </a:p>
          <a:p>
            <a:pPr lvl="3"/>
            <a:r>
              <a:rPr lang="lt-LT" dirty="0"/>
              <a:t>Ketvirtas lygmuo</a:t>
            </a:r>
          </a:p>
          <a:p>
            <a:pPr lvl="4"/>
            <a:r>
              <a:rPr lang="lt-LT" dirty="0"/>
              <a:t>Penktas lygmuo</a:t>
            </a:r>
          </a:p>
        </p:txBody>
      </p:sp>
      <p:sp>
        <p:nvSpPr>
          <p:cNvPr id="4" name="Rectangle 16"/>
          <p:cNvSpPr>
            <a:spLocks noGrp="1" noChangeArrowheads="1"/>
          </p:cNvSpPr>
          <p:nvPr>
            <p:ph type="sldNum" sz="quarter" idx="10"/>
          </p:nvPr>
        </p:nvSpPr>
        <p:spPr>
          <a:ln/>
        </p:spPr>
        <p:txBody>
          <a:bodyPr/>
          <a:lstStyle>
            <a:lvl1pPr>
              <a:defRPr/>
            </a:lvl1pPr>
          </a:lstStyle>
          <a:p>
            <a:pPr>
              <a:defRPr/>
            </a:pPr>
            <a:fld id="{E549588E-4F4A-4376-AE61-76FB1EB6A953}" type="slidenum">
              <a:rPr lang="en-US" altLang="lt-LT"/>
              <a:pPr>
                <a:defRPr/>
              </a:pPr>
              <a:t>‹#›</a:t>
            </a:fld>
            <a:endParaRPr lang="en-US" altLang="lt-LT"/>
          </a:p>
        </p:txBody>
      </p:sp>
    </p:spTree>
    <p:extLst>
      <p:ext uri="{BB962C8B-B14F-4D97-AF65-F5344CB8AC3E}">
        <p14:creationId xmlns:p14="http://schemas.microsoft.com/office/powerpoint/2010/main" val="353497269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2840955"/>
            <a:ext cx="7772400" cy="1362075"/>
          </a:xfrm>
        </p:spPr>
        <p:txBody>
          <a:bodyPr anchor="t"/>
          <a:lstStyle>
            <a:lvl1pPr algn="l">
              <a:defRPr sz="4000" b="1" cap="all"/>
            </a:lvl1pPr>
          </a:lstStyle>
          <a:p>
            <a:r>
              <a:rPr lang="lt-LT" dirty="0"/>
              <a:t>Spustelėkite, jei norite keisite ruoš. pav. stilių</a:t>
            </a:r>
          </a:p>
        </p:txBody>
      </p:sp>
      <p:sp>
        <p:nvSpPr>
          <p:cNvPr id="3" name="Teksto vietos rezervavimo ženklas 2"/>
          <p:cNvSpPr>
            <a:spLocks noGrp="1"/>
          </p:cNvSpPr>
          <p:nvPr>
            <p:ph type="body" idx="1"/>
          </p:nvPr>
        </p:nvSpPr>
        <p:spPr>
          <a:xfrm>
            <a:off x="722313" y="134076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a:t>Spustelėkite ruošinio teksto stiliams keisti</a:t>
            </a:r>
          </a:p>
        </p:txBody>
      </p:sp>
      <p:sp>
        <p:nvSpPr>
          <p:cNvPr id="4" name="Rectangle 16"/>
          <p:cNvSpPr>
            <a:spLocks noGrp="1" noChangeArrowheads="1"/>
          </p:cNvSpPr>
          <p:nvPr>
            <p:ph type="sldNum" sz="quarter" idx="10"/>
          </p:nvPr>
        </p:nvSpPr>
        <p:spPr>
          <a:ln/>
        </p:spPr>
        <p:txBody>
          <a:bodyPr/>
          <a:lstStyle>
            <a:lvl1pPr>
              <a:defRPr/>
            </a:lvl1pPr>
          </a:lstStyle>
          <a:p>
            <a:pPr>
              <a:defRPr/>
            </a:pPr>
            <a:fld id="{F21A0EFD-D69A-4A80-8AAE-E3A2FE00BD81}" type="slidenum">
              <a:rPr lang="en-US" altLang="lt-LT"/>
              <a:pPr>
                <a:defRPr/>
              </a:pPr>
              <a:t>‹#›</a:t>
            </a:fld>
            <a:endParaRPr lang="en-US" altLang="lt-LT"/>
          </a:p>
        </p:txBody>
      </p:sp>
    </p:spTree>
    <p:extLst>
      <p:ext uri="{BB962C8B-B14F-4D97-AF65-F5344CB8AC3E}">
        <p14:creationId xmlns:p14="http://schemas.microsoft.com/office/powerpoint/2010/main" val="298878056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a:t>Spustelėkite, jei norite keisite ruoš. pav.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Rectangle 16"/>
          <p:cNvSpPr>
            <a:spLocks noGrp="1" noChangeArrowheads="1"/>
          </p:cNvSpPr>
          <p:nvPr>
            <p:ph type="sldNum" sz="quarter" idx="10"/>
          </p:nvPr>
        </p:nvSpPr>
        <p:spPr>
          <a:xfrm>
            <a:off x="8342313" y="6308725"/>
            <a:ext cx="477837" cy="288925"/>
          </a:xfrm>
        </p:spPr>
        <p:txBody>
          <a:bodyPr/>
          <a:lstStyle>
            <a:lvl1pPr>
              <a:defRPr smtClean="0"/>
            </a:lvl1pPr>
          </a:lstStyle>
          <a:p>
            <a:pPr>
              <a:defRPr/>
            </a:pPr>
            <a:fld id="{2A90951A-6C88-46C8-8BFF-25ADA1691328}" type="slidenum">
              <a:rPr lang="en-US" altLang="lt-LT"/>
              <a:pPr>
                <a:defRPr/>
              </a:pPr>
              <a:t>‹#›</a:t>
            </a:fld>
            <a:endParaRPr lang="en-US" altLang="lt-LT"/>
          </a:p>
        </p:txBody>
      </p:sp>
    </p:spTree>
    <p:extLst>
      <p:ext uri="{BB962C8B-B14F-4D97-AF65-F5344CB8AC3E}">
        <p14:creationId xmlns:p14="http://schemas.microsoft.com/office/powerpoint/2010/main" val="291102344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lstStyle>
            <a:lvl1pPr>
              <a:defRPr/>
            </a:lvl1pPr>
          </a:lstStyle>
          <a:p>
            <a:r>
              <a:rPr lang="lt-LT"/>
              <a:t>Spustelėkite, jei norite keisite ruoš. pav.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7" name="Rectangle 16"/>
          <p:cNvSpPr>
            <a:spLocks noGrp="1" noChangeArrowheads="1"/>
          </p:cNvSpPr>
          <p:nvPr>
            <p:ph type="sldNum" sz="quarter" idx="10"/>
          </p:nvPr>
        </p:nvSpPr>
        <p:spPr>
          <a:ln/>
        </p:spPr>
        <p:txBody>
          <a:bodyPr/>
          <a:lstStyle>
            <a:lvl1pPr>
              <a:defRPr/>
            </a:lvl1pPr>
          </a:lstStyle>
          <a:p>
            <a:pPr>
              <a:defRPr/>
            </a:pPr>
            <a:fld id="{F634F044-960C-49B2-B89A-2AF194EAC5BE}" type="slidenum">
              <a:rPr lang="en-US" altLang="lt-LT"/>
              <a:pPr>
                <a:defRPr/>
              </a:pPr>
              <a:t>‹#›</a:t>
            </a:fld>
            <a:endParaRPr lang="en-US" altLang="lt-LT"/>
          </a:p>
        </p:txBody>
      </p:sp>
    </p:spTree>
    <p:extLst>
      <p:ext uri="{BB962C8B-B14F-4D97-AF65-F5344CB8AC3E}">
        <p14:creationId xmlns:p14="http://schemas.microsoft.com/office/powerpoint/2010/main" val="122275170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a:t>Spustelėkite, jei norite keisite ruoš. pav. stilių</a:t>
            </a:r>
          </a:p>
        </p:txBody>
      </p:sp>
      <p:sp>
        <p:nvSpPr>
          <p:cNvPr id="3" name="Rectangle 16"/>
          <p:cNvSpPr>
            <a:spLocks noGrp="1" noChangeArrowheads="1"/>
          </p:cNvSpPr>
          <p:nvPr>
            <p:ph type="sldNum" sz="quarter" idx="10"/>
          </p:nvPr>
        </p:nvSpPr>
        <p:spPr>
          <a:ln/>
        </p:spPr>
        <p:txBody>
          <a:bodyPr/>
          <a:lstStyle>
            <a:lvl1pPr>
              <a:defRPr/>
            </a:lvl1pPr>
          </a:lstStyle>
          <a:p>
            <a:pPr>
              <a:defRPr/>
            </a:pPr>
            <a:fld id="{588AA0A0-C0F2-4BDF-857A-FBE550C37D67}" type="slidenum">
              <a:rPr lang="en-US" altLang="lt-LT"/>
              <a:pPr>
                <a:defRPr/>
              </a:pPr>
              <a:t>‹#›</a:t>
            </a:fld>
            <a:endParaRPr lang="en-US" altLang="lt-LT"/>
          </a:p>
        </p:txBody>
      </p:sp>
    </p:spTree>
    <p:extLst>
      <p:ext uri="{BB962C8B-B14F-4D97-AF65-F5344CB8AC3E}">
        <p14:creationId xmlns:p14="http://schemas.microsoft.com/office/powerpoint/2010/main" val="303610386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Rectangle 16"/>
          <p:cNvSpPr>
            <a:spLocks noGrp="1" noChangeArrowheads="1"/>
          </p:cNvSpPr>
          <p:nvPr>
            <p:ph type="sldNum" sz="quarter" idx="10"/>
          </p:nvPr>
        </p:nvSpPr>
        <p:spPr>
          <a:ln/>
        </p:spPr>
        <p:txBody>
          <a:bodyPr/>
          <a:lstStyle>
            <a:lvl1pPr>
              <a:defRPr/>
            </a:lvl1pPr>
          </a:lstStyle>
          <a:p>
            <a:pPr>
              <a:defRPr/>
            </a:pPr>
            <a:fld id="{A4BC644B-22D0-4BA4-9A03-1538BD67442C}" type="slidenum">
              <a:rPr lang="en-US" altLang="lt-LT"/>
              <a:pPr>
                <a:defRPr/>
              </a:pPr>
              <a:t>‹#›</a:t>
            </a:fld>
            <a:endParaRPr lang="en-US" altLang="lt-LT"/>
          </a:p>
        </p:txBody>
      </p:sp>
    </p:spTree>
    <p:extLst>
      <p:ext uri="{BB962C8B-B14F-4D97-AF65-F5344CB8AC3E}">
        <p14:creationId xmlns:p14="http://schemas.microsoft.com/office/powerpoint/2010/main" val="78417661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Rectangle 16"/>
          <p:cNvSpPr>
            <a:spLocks noGrp="1" noChangeArrowheads="1"/>
          </p:cNvSpPr>
          <p:nvPr>
            <p:ph type="sldNum" sz="quarter" idx="10"/>
          </p:nvPr>
        </p:nvSpPr>
        <p:spPr>
          <a:ln/>
        </p:spPr>
        <p:txBody>
          <a:bodyPr/>
          <a:lstStyle>
            <a:lvl1pPr>
              <a:defRPr/>
            </a:lvl1pPr>
          </a:lstStyle>
          <a:p>
            <a:pPr>
              <a:defRPr/>
            </a:pPr>
            <a:fld id="{BDEE11D8-BEAF-467D-8D68-2D75A94FF16B}" type="slidenum">
              <a:rPr lang="en-US" altLang="lt-LT"/>
              <a:pPr>
                <a:defRPr/>
              </a:pPr>
              <a:t>‹#›</a:t>
            </a:fld>
            <a:endParaRPr lang="en-US" altLang="lt-LT"/>
          </a:p>
        </p:txBody>
      </p:sp>
    </p:spTree>
    <p:extLst>
      <p:ext uri="{BB962C8B-B14F-4D97-AF65-F5344CB8AC3E}">
        <p14:creationId xmlns:p14="http://schemas.microsoft.com/office/powerpoint/2010/main" val="94977247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dirty="0"/>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Rectangle 16"/>
          <p:cNvSpPr>
            <a:spLocks noGrp="1" noChangeArrowheads="1"/>
          </p:cNvSpPr>
          <p:nvPr>
            <p:ph type="sldNum" sz="quarter" idx="10"/>
          </p:nvPr>
        </p:nvSpPr>
        <p:spPr>
          <a:ln/>
        </p:spPr>
        <p:txBody>
          <a:bodyPr/>
          <a:lstStyle>
            <a:lvl1pPr>
              <a:defRPr/>
            </a:lvl1pPr>
          </a:lstStyle>
          <a:p>
            <a:pPr>
              <a:defRPr/>
            </a:pPr>
            <a:fld id="{00B58427-BCCE-40D8-8A39-C43091F96561}" type="slidenum">
              <a:rPr lang="en-US" altLang="lt-LT"/>
              <a:pPr>
                <a:defRPr/>
              </a:pPr>
              <a:t>‹#›</a:t>
            </a:fld>
            <a:endParaRPr lang="en-US" altLang="lt-LT"/>
          </a:p>
        </p:txBody>
      </p:sp>
    </p:spTree>
    <p:extLst>
      <p:ext uri="{BB962C8B-B14F-4D97-AF65-F5344CB8AC3E}">
        <p14:creationId xmlns:p14="http://schemas.microsoft.com/office/powerpoint/2010/main" val="60692854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C:\Users\vaidas\Desktop\VDI\PPT\VDI_PPT_BG2A.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6" name="Rectangle 16"/>
          <p:cNvSpPr>
            <a:spLocks noGrp="1" noChangeArrowheads="1"/>
          </p:cNvSpPr>
          <p:nvPr>
            <p:ph type="sldNum" sz="quarter" idx="4"/>
          </p:nvPr>
        </p:nvSpPr>
        <p:spPr bwMode="auto">
          <a:xfrm>
            <a:off x="8243888" y="6308725"/>
            <a:ext cx="477837"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165160"/>
                </a:solidFill>
              </a:defRPr>
            </a:lvl1pPr>
          </a:lstStyle>
          <a:p>
            <a:pPr>
              <a:defRPr/>
            </a:pPr>
            <a:fld id="{71EABCAD-546E-4ED3-8055-A49D27F77379}" type="slidenum">
              <a:rPr lang="en-US" altLang="lt-LT"/>
              <a:pPr>
                <a:defRPr/>
              </a:pPr>
              <a:t>‹#›</a:t>
            </a:fld>
            <a:endParaRPr lang="en-US" altLang="lt-LT"/>
          </a:p>
        </p:txBody>
      </p:sp>
      <p:sp>
        <p:nvSpPr>
          <p:cNvPr id="1028" name="Rectangle 17"/>
          <p:cNvSpPr>
            <a:spLocks noGrp="1" noChangeArrowheads="1"/>
          </p:cNvSpPr>
          <p:nvPr>
            <p:ph type="title"/>
          </p:nvPr>
        </p:nvSpPr>
        <p:spPr bwMode="auto">
          <a:xfrm>
            <a:off x="457200" y="500063"/>
            <a:ext cx="8218488"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lt-LT"/>
              <a:t>Click to edit Master title style</a:t>
            </a:r>
          </a:p>
        </p:txBody>
      </p:sp>
      <p:sp>
        <p:nvSpPr>
          <p:cNvPr id="1029" name="Rectangle 1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p>
        </p:txBody>
      </p:sp>
    </p:spTree>
  </p:cSld>
  <p:clrMap bg1="lt1" tx1="dk1" bg2="lt2" tx2="dk2" accent1="accent1" accent2="accent2" accent3="accent3" accent4="accent4" accent5="accent5" accent6="accent6" hlink="hlink" folHlink="folHlink"/>
  <p:sldLayoutIdLst>
    <p:sldLayoutId id="2147484231" r:id="rId1"/>
    <p:sldLayoutId id="2147484221" r:id="rId2"/>
    <p:sldLayoutId id="2147484222" r:id="rId3"/>
    <p:sldLayoutId id="214748423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transition>
    <p:fade/>
  </p:transition>
  <p:hf hdr="0" ftr="0" dt="0"/>
  <p:txStyles>
    <p:titleStyle>
      <a:lvl1pPr algn="ctr" rtl="0" eaLnBrk="0" fontAlgn="base" hangingPunct="0">
        <a:spcBef>
          <a:spcPct val="0"/>
        </a:spcBef>
        <a:spcAft>
          <a:spcPct val="0"/>
        </a:spcAft>
        <a:defRPr sz="3600" b="1">
          <a:solidFill>
            <a:srgbClr val="C00000"/>
          </a:solidFill>
          <a:latin typeface="+mj-lt"/>
          <a:ea typeface="+mj-ea"/>
          <a:cs typeface="+mj-cs"/>
        </a:defRPr>
      </a:lvl1pPr>
      <a:lvl2pPr algn="ctr" rtl="0" eaLnBrk="0" fontAlgn="base" hangingPunct="0">
        <a:spcBef>
          <a:spcPct val="0"/>
        </a:spcBef>
        <a:spcAft>
          <a:spcPct val="0"/>
        </a:spcAft>
        <a:defRPr sz="3600" b="1">
          <a:solidFill>
            <a:srgbClr val="C00000"/>
          </a:solidFill>
          <a:latin typeface="Calibri" pitchFamily="34" charset="0"/>
        </a:defRPr>
      </a:lvl2pPr>
      <a:lvl3pPr algn="ctr" rtl="0" eaLnBrk="0" fontAlgn="base" hangingPunct="0">
        <a:spcBef>
          <a:spcPct val="0"/>
        </a:spcBef>
        <a:spcAft>
          <a:spcPct val="0"/>
        </a:spcAft>
        <a:defRPr sz="3600" b="1">
          <a:solidFill>
            <a:srgbClr val="C00000"/>
          </a:solidFill>
          <a:latin typeface="Calibri" pitchFamily="34" charset="0"/>
        </a:defRPr>
      </a:lvl3pPr>
      <a:lvl4pPr algn="ctr" rtl="0" eaLnBrk="0" fontAlgn="base" hangingPunct="0">
        <a:spcBef>
          <a:spcPct val="0"/>
        </a:spcBef>
        <a:spcAft>
          <a:spcPct val="0"/>
        </a:spcAft>
        <a:defRPr sz="3600" b="1">
          <a:solidFill>
            <a:srgbClr val="C00000"/>
          </a:solidFill>
          <a:latin typeface="Calibri" pitchFamily="34" charset="0"/>
        </a:defRPr>
      </a:lvl4pPr>
      <a:lvl5pPr algn="ctr" rtl="0" eaLnBrk="0" fontAlgn="base" hangingPunct="0">
        <a:spcBef>
          <a:spcPct val="0"/>
        </a:spcBef>
        <a:spcAft>
          <a:spcPct val="0"/>
        </a:spcAft>
        <a:defRPr sz="3600" b="1">
          <a:solidFill>
            <a:srgbClr val="C00000"/>
          </a:solidFill>
          <a:latin typeface="Calibri" pitchFamily="34" charset="0"/>
        </a:defRPr>
      </a:lvl5pPr>
      <a:lvl6pPr marL="457200" algn="ctr" rtl="0" fontAlgn="base">
        <a:spcBef>
          <a:spcPct val="0"/>
        </a:spcBef>
        <a:spcAft>
          <a:spcPct val="0"/>
        </a:spcAft>
        <a:defRPr sz="3200" b="1">
          <a:solidFill>
            <a:srgbClr val="A50021"/>
          </a:solidFill>
          <a:latin typeface="Tahoma" pitchFamily="34" charset="0"/>
        </a:defRPr>
      </a:lvl6pPr>
      <a:lvl7pPr marL="914400" algn="ctr" rtl="0" fontAlgn="base">
        <a:spcBef>
          <a:spcPct val="0"/>
        </a:spcBef>
        <a:spcAft>
          <a:spcPct val="0"/>
        </a:spcAft>
        <a:defRPr sz="3200" b="1">
          <a:solidFill>
            <a:srgbClr val="A50021"/>
          </a:solidFill>
          <a:latin typeface="Tahoma" pitchFamily="34" charset="0"/>
        </a:defRPr>
      </a:lvl7pPr>
      <a:lvl8pPr marL="1371600" algn="ctr" rtl="0" fontAlgn="base">
        <a:spcBef>
          <a:spcPct val="0"/>
        </a:spcBef>
        <a:spcAft>
          <a:spcPct val="0"/>
        </a:spcAft>
        <a:defRPr sz="3200" b="1">
          <a:solidFill>
            <a:srgbClr val="A50021"/>
          </a:solidFill>
          <a:latin typeface="Tahoma" pitchFamily="34" charset="0"/>
        </a:defRPr>
      </a:lvl8pPr>
      <a:lvl9pPr marL="1828800" algn="ctr" rtl="0" fontAlgn="base">
        <a:spcBef>
          <a:spcPct val="0"/>
        </a:spcBef>
        <a:spcAft>
          <a:spcPct val="0"/>
        </a:spcAft>
        <a:defRPr sz="3200" b="1">
          <a:solidFill>
            <a:srgbClr val="A50021"/>
          </a:solidFill>
          <a:latin typeface="Tahoma" pitchFamily="34" charset="0"/>
        </a:defRPr>
      </a:lvl9pPr>
    </p:titleStyle>
    <p:bodyStyle>
      <a:lvl1pPr marL="342900" indent="-342900" algn="l" rtl="0" eaLnBrk="0" fontAlgn="base" hangingPunct="0">
        <a:spcBef>
          <a:spcPct val="0"/>
        </a:spcBef>
        <a:spcAft>
          <a:spcPct val="0"/>
        </a:spcAft>
        <a:buClr>
          <a:srgbClr val="C00000"/>
        </a:buClr>
        <a:buFont typeface="Arial" panose="020B0604020202020204" pitchFamily="34" charset="0"/>
        <a:buChar char="•"/>
        <a:defRPr sz="2800">
          <a:solidFill>
            <a:srgbClr val="2B4A76"/>
          </a:solidFill>
          <a:latin typeface="+mn-lt"/>
          <a:ea typeface="+mn-ea"/>
          <a:cs typeface="+mn-cs"/>
        </a:defRPr>
      </a:lvl1pPr>
      <a:lvl2pPr marL="742950" indent="-285750" algn="l" rtl="0" eaLnBrk="0" fontAlgn="base" hangingPunct="0">
        <a:spcBef>
          <a:spcPct val="0"/>
        </a:spcBef>
        <a:spcAft>
          <a:spcPct val="0"/>
        </a:spcAft>
        <a:buClr>
          <a:srgbClr val="C00000"/>
        </a:buClr>
        <a:buFont typeface="Arial" panose="020B0604020202020204" pitchFamily="34" charset="0"/>
        <a:buChar char="•"/>
        <a:defRPr sz="2400">
          <a:solidFill>
            <a:srgbClr val="2B4A76"/>
          </a:solidFill>
          <a:latin typeface="+mn-lt"/>
        </a:defRPr>
      </a:lvl2pPr>
      <a:lvl3pPr marL="1143000" indent="-228600" algn="l" rtl="0" eaLnBrk="0" fontAlgn="base" hangingPunct="0">
        <a:spcBef>
          <a:spcPct val="0"/>
        </a:spcBef>
        <a:spcAft>
          <a:spcPct val="0"/>
        </a:spcAft>
        <a:buClr>
          <a:srgbClr val="C00000"/>
        </a:buClr>
        <a:buFont typeface="Arial" panose="020B0604020202020204" pitchFamily="34" charset="0"/>
        <a:buChar char="•"/>
        <a:defRPr sz="2000">
          <a:solidFill>
            <a:srgbClr val="2B4A76"/>
          </a:solidFill>
          <a:latin typeface="+mn-lt"/>
        </a:defRPr>
      </a:lvl3pPr>
      <a:lvl4pPr marL="1600200" indent="-228600" algn="l" rtl="0" eaLnBrk="0" fontAlgn="base" hangingPunct="0">
        <a:spcBef>
          <a:spcPct val="0"/>
        </a:spcBef>
        <a:spcAft>
          <a:spcPct val="0"/>
        </a:spcAft>
        <a:buClr>
          <a:srgbClr val="C00000"/>
        </a:buClr>
        <a:buFont typeface="Arial" panose="020B0604020202020204" pitchFamily="34" charset="0"/>
        <a:buChar char="•"/>
        <a:defRPr sz="2000">
          <a:solidFill>
            <a:srgbClr val="2B4A76"/>
          </a:solidFill>
          <a:latin typeface="+mn-lt"/>
        </a:defRPr>
      </a:lvl4pPr>
      <a:lvl5pPr marL="2057400" indent="-228600" algn="l" rtl="0" eaLnBrk="0" fontAlgn="base" hangingPunct="0">
        <a:spcBef>
          <a:spcPct val="0"/>
        </a:spcBef>
        <a:spcAft>
          <a:spcPct val="0"/>
        </a:spcAft>
        <a:buClr>
          <a:srgbClr val="C00000"/>
        </a:buClr>
        <a:buFont typeface="Arial" panose="020B0604020202020204" pitchFamily="34" charset="0"/>
        <a:buChar char="•"/>
        <a:defRPr sz="2000">
          <a:solidFill>
            <a:srgbClr val="2B4A76"/>
          </a:solidFill>
          <a:latin typeface="+mn-lt"/>
        </a:defRPr>
      </a:lvl5pPr>
      <a:lvl6pPr marL="2514600" indent="-228600" algn="l" rtl="0" fontAlgn="base">
        <a:spcBef>
          <a:spcPct val="0"/>
        </a:spcBef>
        <a:spcAft>
          <a:spcPct val="0"/>
        </a:spcAft>
        <a:buClr>
          <a:srgbClr val="A50021"/>
        </a:buClr>
        <a:buFont typeface="Wingdings" pitchFamily="2" charset="2"/>
        <a:buChar char="§"/>
        <a:defRPr>
          <a:solidFill>
            <a:schemeClr val="tx1"/>
          </a:solidFill>
          <a:latin typeface="+mn-lt"/>
        </a:defRPr>
      </a:lvl6pPr>
      <a:lvl7pPr marL="2971800" indent="-228600" algn="l" rtl="0" fontAlgn="base">
        <a:spcBef>
          <a:spcPct val="0"/>
        </a:spcBef>
        <a:spcAft>
          <a:spcPct val="0"/>
        </a:spcAft>
        <a:buClr>
          <a:srgbClr val="A50021"/>
        </a:buClr>
        <a:buFont typeface="Wingdings" pitchFamily="2" charset="2"/>
        <a:buChar char="§"/>
        <a:defRPr>
          <a:solidFill>
            <a:schemeClr val="tx1"/>
          </a:solidFill>
          <a:latin typeface="+mn-lt"/>
        </a:defRPr>
      </a:lvl7pPr>
      <a:lvl8pPr marL="3429000" indent="-228600" algn="l" rtl="0" fontAlgn="base">
        <a:spcBef>
          <a:spcPct val="0"/>
        </a:spcBef>
        <a:spcAft>
          <a:spcPct val="0"/>
        </a:spcAft>
        <a:buClr>
          <a:srgbClr val="A50021"/>
        </a:buClr>
        <a:buFont typeface="Wingdings" pitchFamily="2" charset="2"/>
        <a:buChar char="§"/>
        <a:defRPr>
          <a:solidFill>
            <a:schemeClr val="tx1"/>
          </a:solidFill>
          <a:latin typeface="+mn-lt"/>
        </a:defRPr>
      </a:lvl8pPr>
      <a:lvl9pPr marL="3886200" indent="-228600" algn="l" rtl="0" fontAlgn="base">
        <a:spcBef>
          <a:spcPct val="0"/>
        </a:spcBef>
        <a:spcAft>
          <a:spcPct val="0"/>
        </a:spcAft>
        <a:buClr>
          <a:srgbClr val="A50021"/>
        </a:buClr>
        <a:buFont typeface="Wingdings" pitchFamily="2" charset="2"/>
        <a:buChar char="§"/>
        <a:defRPr>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noChangeArrowheads="1"/>
          </p:cNvSpPr>
          <p:nvPr>
            <p:ph type="body" idx="1"/>
          </p:nvPr>
        </p:nvSpPr>
        <p:spPr>
          <a:xfrm>
            <a:off x="611560" y="1700808"/>
            <a:ext cx="7629595" cy="1728192"/>
          </a:xfrm>
        </p:spPr>
        <p:txBody>
          <a:bodyPr/>
          <a:lstStyle/>
          <a:p>
            <a:pPr algn="ctr"/>
            <a:endParaRPr lang="lt-LT" altLang="lt-LT" sz="3200" b="1" dirty="0"/>
          </a:p>
          <a:p>
            <a:pPr marL="0" marR="0" lvl="0" indent="0" algn="ctr" defTabSz="914400" rtl="0" eaLnBrk="0" fontAlgn="base" latinLnBrk="0" hangingPunct="0">
              <a:lnSpc>
                <a:spcPct val="100000"/>
              </a:lnSpc>
              <a:spcBef>
                <a:spcPct val="0"/>
              </a:spcBef>
              <a:spcAft>
                <a:spcPct val="0"/>
              </a:spcAft>
              <a:buClr>
                <a:srgbClr val="C00000"/>
              </a:buClr>
              <a:buSzTx/>
              <a:buFont typeface="Arial" panose="020B0604020202020204" pitchFamily="34" charset="0"/>
              <a:buNone/>
              <a:tabLst/>
              <a:defRPr/>
            </a:pPr>
            <a:r>
              <a:rPr kumimoji="0" lang="lt-LT" sz="3200" b="1" i="1" u="none" strike="noStrike" kern="0" cap="none" spc="0" normalizeH="0" baseline="0" noProof="0" dirty="0">
                <a:ln>
                  <a:noFill/>
                </a:ln>
                <a:solidFill>
                  <a:srgbClr val="2DA2BF">
                    <a:lumMod val="75000"/>
                  </a:srgbClr>
                </a:solidFill>
                <a:effectLst/>
                <a:uLnTx/>
                <a:uFillTx/>
                <a:latin typeface="Arial" panose="020B0604020202020204" pitchFamily="34" charset="0"/>
                <a:ea typeface="Calibri" panose="020F0502020204030204" pitchFamily="34" charset="0"/>
                <a:cs typeface="Arial" panose="020B0604020202020204" pitchFamily="34" charset="0"/>
              </a:rPr>
              <a:t>Psichologini</a:t>
            </a:r>
            <a:r>
              <a:rPr kumimoji="0" lang="en-US" sz="3200" b="1" i="1" u="none" strike="noStrike" kern="0" cap="none" spc="0" normalizeH="0" baseline="0" noProof="0" dirty="0">
                <a:ln>
                  <a:noFill/>
                </a:ln>
                <a:solidFill>
                  <a:srgbClr val="2DA2BF">
                    <a:lumMod val="75000"/>
                  </a:srgbClr>
                </a:solidFill>
                <a:effectLst/>
                <a:uLnTx/>
                <a:uFillTx/>
                <a:latin typeface="Arial" panose="020B0604020202020204" pitchFamily="34" charset="0"/>
                <a:ea typeface="Calibri" panose="020F0502020204030204" pitchFamily="34" charset="0"/>
                <a:cs typeface="Arial" panose="020B0604020202020204" pitchFamily="34" charset="0"/>
              </a:rPr>
              <a:t>o</a:t>
            </a:r>
            <a:r>
              <a:rPr kumimoji="0" lang="lt-LT" sz="3200" b="1" i="1" u="none" strike="noStrike" kern="0" cap="none" spc="0" normalizeH="0" baseline="0" noProof="0" dirty="0">
                <a:ln>
                  <a:noFill/>
                </a:ln>
                <a:solidFill>
                  <a:srgbClr val="2DA2BF">
                    <a:lumMod val="75000"/>
                  </a:srgbClr>
                </a:solidFill>
                <a:effectLst/>
                <a:uLnTx/>
                <a:uFillTx/>
                <a:latin typeface="Arial" panose="020B0604020202020204" pitchFamily="34" charset="0"/>
                <a:ea typeface="Calibri" panose="020F0502020204030204" pitchFamily="34" charset="0"/>
                <a:cs typeface="Arial" panose="020B0604020202020204" pitchFamily="34" charset="0"/>
              </a:rPr>
              <a:t> smurto darbe prevencijos aktualijos.</a:t>
            </a:r>
            <a:endParaRPr kumimoji="0" lang="lt-LT" altLang="lt-LT" sz="3200" b="1" i="1" u="none" strike="noStrike" kern="0" cap="none" spc="0" normalizeH="0" baseline="0" noProof="0" dirty="0">
              <a:ln>
                <a:noFill/>
              </a:ln>
              <a:solidFill>
                <a:srgbClr val="2DA2BF">
                  <a:lumMod val="75000"/>
                </a:srgbClr>
              </a:solidFill>
              <a:effectLst/>
              <a:uLnTx/>
              <a:uFillTx/>
              <a:latin typeface="Arial" panose="020B0604020202020204" pitchFamily="34" charset="0"/>
              <a:cs typeface="Arial" panose="020B0604020202020204" pitchFamily="34" charset="0"/>
            </a:endParaRPr>
          </a:p>
        </p:txBody>
      </p:sp>
      <p:sp>
        <p:nvSpPr>
          <p:cNvPr id="7171" name="Slide Number Placeholder 3"/>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C00000"/>
              </a:buClr>
              <a:buFont typeface="Arial" panose="020B0604020202020204" pitchFamily="34" charset="0"/>
              <a:buChar char="•"/>
              <a:defRPr sz="2800">
                <a:solidFill>
                  <a:srgbClr val="2B4A76"/>
                </a:solidFill>
                <a:latin typeface="Calibri" panose="020F0502020204030204" pitchFamily="34" charset="0"/>
              </a:defRPr>
            </a:lvl1pPr>
            <a:lvl2pPr marL="742950" indent="-285750">
              <a:buClr>
                <a:srgbClr val="C00000"/>
              </a:buClr>
              <a:buFont typeface="Arial" panose="020B0604020202020204" pitchFamily="34" charset="0"/>
              <a:buChar char="•"/>
              <a:defRPr sz="2400">
                <a:solidFill>
                  <a:srgbClr val="2B4A76"/>
                </a:solidFill>
                <a:latin typeface="Calibri" panose="020F0502020204030204" pitchFamily="34" charset="0"/>
              </a:defRPr>
            </a:lvl2pPr>
            <a:lvl3pPr marL="1143000" indent="-228600">
              <a:buClr>
                <a:srgbClr val="C00000"/>
              </a:buClr>
              <a:buFont typeface="Arial" panose="020B0604020202020204" pitchFamily="34" charset="0"/>
              <a:buChar char="•"/>
              <a:defRPr sz="2000">
                <a:solidFill>
                  <a:srgbClr val="2B4A76"/>
                </a:solidFill>
                <a:latin typeface="Calibri" panose="020F0502020204030204" pitchFamily="34" charset="0"/>
              </a:defRPr>
            </a:lvl3pPr>
            <a:lvl4pPr marL="1600200" indent="-228600">
              <a:buClr>
                <a:srgbClr val="C00000"/>
              </a:buClr>
              <a:buFont typeface="Arial" panose="020B0604020202020204" pitchFamily="34" charset="0"/>
              <a:buChar char="•"/>
              <a:defRPr sz="2000">
                <a:solidFill>
                  <a:srgbClr val="2B4A76"/>
                </a:solidFill>
                <a:latin typeface="Calibri" panose="020F0502020204030204" pitchFamily="34" charset="0"/>
              </a:defRPr>
            </a:lvl4pPr>
            <a:lvl5pPr marL="2057400" indent="-228600">
              <a:buClr>
                <a:srgbClr val="C00000"/>
              </a:buClr>
              <a:buFont typeface="Arial" panose="020B0604020202020204" pitchFamily="34" charset="0"/>
              <a:buChar char="•"/>
              <a:defRPr sz="2000">
                <a:solidFill>
                  <a:srgbClr val="2B4A76"/>
                </a:solidFill>
                <a:latin typeface="Calibri" panose="020F0502020204030204" pitchFamily="34" charset="0"/>
              </a:defRPr>
            </a:lvl5pPr>
            <a:lvl6pPr marL="2514600" indent="-228600" eaLnBrk="0" fontAlgn="base" hangingPunct="0">
              <a:spcBef>
                <a:spcPct val="0"/>
              </a:spcBef>
              <a:spcAft>
                <a:spcPct val="0"/>
              </a:spcAft>
              <a:buClr>
                <a:srgbClr val="C00000"/>
              </a:buClr>
              <a:buFont typeface="Arial" panose="020B0604020202020204" pitchFamily="34" charset="0"/>
              <a:buChar char="•"/>
              <a:defRPr sz="2000">
                <a:solidFill>
                  <a:srgbClr val="2B4A76"/>
                </a:solidFill>
                <a:latin typeface="Calibri" panose="020F0502020204030204" pitchFamily="34" charset="0"/>
              </a:defRPr>
            </a:lvl6pPr>
            <a:lvl7pPr marL="2971800" indent="-228600" eaLnBrk="0" fontAlgn="base" hangingPunct="0">
              <a:spcBef>
                <a:spcPct val="0"/>
              </a:spcBef>
              <a:spcAft>
                <a:spcPct val="0"/>
              </a:spcAft>
              <a:buClr>
                <a:srgbClr val="C00000"/>
              </a:buClr>
              <a:buFont typeface="Arial" panose="020B0604020202020204" pitchFamily="34" charset="0"/>
              <a:buChar char="•"/>
              <a:defRPr sz="2000">
                <a:solidFill>
                  <a:srgbClr val="2B4A76"/>
                </a:solidFill>
                <a:latin typeface="Calibri" panose="020F0502020204030204" pitchFamily="34" charset="0"/>
              </a:defRPr>
            </a:lvl7pPr>
            <a:lvl8pPr marL="3429000" indent="-228600" eaLnBrk="0" fontAlgn="base" hangingPunct="0">
              <a:spcBef>
                <a:spcPct val="0"/>
              </a:spcBef>
              <a:spcAft>
                <a:spcPct val="0"/>
              </a:spcAft>
              <a:buClr>
                <a:srgbClr val="C00000"/>
              </a:buClr>
              <a:buFont typeface="Arial" panose="020B0604020202020204" pitchFamily="34" charset="0"/>
              <a:buChar char="•"/>
              <a:defRPr sz="2000">
                <a:solidFill>
                  <a:srgbClr val="2B4A76"/>
                </a:solidFill>
                <a:latin typeface="Calibri" panose="020F0502020204030204" pitchFamily="34" charset="0"/>
              </a:defRPr>
            </a:lvl8pPr>
            <a:lvl9pPr marL="3886200" indent="-228600" eaLnBrk="0" fontAlgn="base" hangingPunct="0">
              <a:spcBef>
                <a:spcPct val="0"/>
              </a:spcBef>
              <a:spcAft>
                <a:spcPct val="0"/>
              </a:spcAft>
              <a:buClr>
                <a:srgbClr val="C00000"/>
              </a:buClr>
              <a:buFont typeface="Arial" panose="020B0604020202020204" pitchFamily="34" charset="0"/>
              <a:buChar char="•"/>
              <a:defRPr sz="2000">
                <a:solidFill>
                  <a:srgbClr val="2B4A76"/>
                </a:solidFill>
                <a:latin typeface="Calibri" panose="020F0502020204030204" pitchFamily="34" charset="0"/>
              </a:defRPr>
            </a:lvl9pPr>
          </a:lstStyle>
          <a:p>
            <a:pPr>
              <a:buClrTx/>
              <a:buFontTx/>
              <a:buNone/>
            </a:pPr>
            <a:fld id="{1E2A8718-0F1E-4C63-9212-50089F699299}" type="slidenum">
              <a:rPr lang="en-US" altLang="lt-LT" sz="1400">
                <a:solidFill>
                  <a:srgbClr val="165160"/>
                </a:solidFill>
                <a:latin typeface="Tahoma" panose="020B0604030504040204" pitchFamily="34" charset="0"/>
              </a:rPr>
              <a:pPr>
                <a:buClrTx/>
                <a:buFontTx/>
                <a:buNone/>
              </a:pPr>
              <a:t>1</a:t>
            </a:fld>
            <a:endParaRPr lang="en-US" altLang="lt-LT" sz="1400">
              <a:solidFill>
                <a:srgbClr val="165160"/>
              </a:solidFill>
              <a:latin typeface="Tahoma" panose="020B060403050404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73A2753-EC95-EE99-B609-5E5E8BB6F8FB}"/>
              </a:ext>
            </a:extLst>
          </p:cNvPr>
          <p:cNvSpPr>
            <a:spLocks noGrp="1"/>
          </p:cNvSpPr>
          <p:nvPr>
            <p:ph type="title"/>
          </p:nvPr>
        </p:nvSpPr>
        <p:spPr>
          <a:xfrm>
            <a:off x="457200" y="404664"/>
            <a:ext cx="8218488" cy="952634"/>
          </a:xfrm>
        </p:spPr>
        <p:txBody>
          <a:bodyPr/>
          <a:lstStyle/>
          <a:p>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LIETUVOS RESPUBLIKOS DARBO KODEKSO 30 STRAIPSNIO </a:t>
            </a:r>
            <a:r>
              <a:rPr kumimoji="0" lang="en-US"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3</a:t>
            </a:r>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 D.</a:t>
            </a:r>
            <a:endParaRPr lang="lt-LT" dirty="0"/>
          </a:p>
        </p:txBody>
      </p:sp>
      <p:sp>
        <p:nvSpPr>
          <p:cNvPr id="3" name="Turinio vietos rezervavimo ženklas 2">
            <a:extLst>
              <a:ext uri="{FF2B5EF4-FFF2-40B4-BE49-F238E27FC236}">
                <a16:creationId xmlns:a16="http://schemas.microsoft.com/office/drawing/2014/main" id="{384FEFC5-6204-C532-45F4-308649074BF3}"/>
              </a:ext>
            </a:extLst>
          </p:cNvPr>
          <p:cNvSpPr>
            <a:spLocks noGrp="1"/>
          </p:cNvSpPr>
          <p:nvPr>
            <p:ph idx="1"/>
          </p:nvPr>
        </p:nvSpPr>
        <p:spPr>
          <a:xfrm>
            <a:off x="395536" y="1268760"/>
            <a:ext cx="8291264" cy="4857403"/>
          </a:xfrm>
        </p:spPr>
        <p:txBody>
          <a:bodyPr/>
          <a:lstStyle/>
          <a:p>
            <a:pPr marL="0" marR="0" indent="0" algn="just">
              <a:spcBef>
                <a:spcPts val="0"/>
              </a:spcBef>
              <a:spcAft>
                <a:spcPts val="0"/>
              </a:spcAft>
              <a:buNone/>
            </a:pPr>
            <a:r>
              <a:rPr lang="lt-LT" sz="2000" dirty="0">
                <a:solidFill>
                  <a:schemeClr val="bg2">
                    <a:lumMod val="25000"/>
                  </a:schemeClr>
                </a:solidFill>
                <a:latin typeface="+mj-lt"/>
              </a:rPr>
              <a:t>	</a:t>
            </a:r>
            <a:r>
              <a:rPr lang="lt-LT" sz="2400" dirty="0">
                <a:solidFill>
                  <a:schemeClr val="bg2">
                    <a:lumMod val="25000"/>
                  </a:schemeClr>
                </a:solidFill>
                <a:latin typeface="Arial" panose="020B0604020202020204" pitchFamily="34" charset="0"/>
                <a:cs typeface="Arial" panose="020B0604020202020204" pitchFamily="34" charset="0"/>
              </a:rPr>
              <a:t>D</a:t>
            </a:r>
            <a:r>
              <a:rPr lang="lt-LT" sz="2400" b="0" i="0" dirty="0">
                <a:solidFill>
                  <a:schemeClr val="bg2">
                    <a:lumMod val="25000"/>
                  </a:schemeClr>
                </a:solidFill>
                <a:effectLst/>
                <a:latin typeface="Arial" panose="020B0604020202020204" pitchFamily="34" charset="0"/>
                <a:cs typeface="Arial" panose="020B0604020202020204" pitchFamily="34" charset="0"/>
              </a:rPr>
              <a:t>arbdavys imasi visų būtinų priemonių smurto ir priekabiavimo prevencijai užtikrinti ir aktyvių veiksmų pagalbai asmenims, patyrusiems smurtą ar priekabiavimą šio straipsnio 2 dalyje numatytais atvejais, suteikti:</a:t>
            </a:r>
          </a:p>
          <a:p>
            <a:pPr marL="0" marR="0" indent="457200" algn="just">
              <a:spcBef>
                <a:spcPts val="0"/>
              </a:spcBef>
              <a:spcAft>
                <a:spcPts val="0"/>
              </a:spcAft>
            </a:pPr>
            <a:endParaRPr lang="lt-LT" sz="2400" b="0" i="0" dirty="0">
              <a:solidFill>
                <a:schemeClr val="bg2">
                  <a:lumMod val="25000"/>
                </a:schemeClr>
              </a:solidFill>
              <a:effectLst/>
              <a:latin typeface="Arial" panose="020B0604020202020204" pitchFamily="34" charset="0"/>
              <a:cs typeface="Arial" panose="020B0604020202020204" pitchFamily="34" charset="0"/>
            </a:endParaRPr>
          </a:p>
          <a:p>
            <a:pPr marL="0" marR="0" indent="0" algn="just">
              <a:spcBef>
                <a:spcPts val="0"/>
              </a:spcBef>
              <a:spcAft>
                <a:spcPts val="0"/>
              </a:spcAft>
              <a:buNone/>
            </a:pPr>
            <a:r>
              <a:rPr lang="en-US" sz="2400" b="0" i="1" dirty="0">
                <a:solidFill>
                  <a:schemeClr val="bg2">
                    <a:lumMod val="25000"/>
                  </a:schemeClr>
                </a:solidFill>
                <a:effectLst/>
                <a:latin typeface="Arial" panose="020B0604020202020204" pitchFamily="34" charset="0"/>
                <a:cs typeface="Arial" panose="020B0604020202020204" pitchFamily="34" charset="0"/>
              </a:rPr>
              <a:t>1.</a:t>
            </a:r>
            <a:r>
              <a:rPr lang="lt-LT" sz="2400" b="0" i="1" dirty="0">
                <a:solidFill>
                  <a:schemeClr val="bg2">
                    <a:lumMod val="25000"/>
                  </a:schemeClr>
                </a:solidFill>
                <a:effectLst/>
                <a:latin typeface="Arial" panose="020B0604020202020204" pitchFamily="34" charset="0"/>
                <a:cs typeface="Arial" panose="020B0604020202020204" pitchFamily="34" charset="0"/>
              </a:rPr>
              <a:t> atsižvelgdamas į galimus smurto ir priekabiavimo pavojus, imasi jų šalinimo ir (ar) kontrolės priemonių;</a:t>
            </a:r>
          </a:p>
          <a:p>
            <a:endParaRPr lang="lt-LT" sz="2000" dirty="0">
              <a:latin typeface="Arial" panose="020B0604020202020204" pitchFamily="34" charset="0"/>
              <a:cs typeface="Arial" panose="020B0604020202020204" pitchFamily="34" charset="0"/>
            </a:endParaRPr>
          </a:p>
          <a:p>
            <a:pPr marL="0" indent="0">
              <a:buNone/>
            </a:pPr>
            <a:endParaRPr lang="lt-LT" dirty="0"/>
          </a:p>
        </p:txBody>
      </p:sp>
      <p:sp>
        <p:nvSpPr>
          <p:cNvPr id="4" name="Skaidrės numerio vietos rezervavimo ženklas 3">
            <a:extLst>
              <a:ext uri="{FF2B5EF4-FFF2-40B4-BE49-F238E27FC236}">
                <a16:creationId xmlns:a16="http://schemas.microsoft.com/office/drawing/2014/main" id="{44207E12-C5F3-A158-B6CE-4AE946EE0ED7}"/>
              </a:ext>
            </a:extLst>
          </p:cNvPr>
          <p:cNvSpPr>
            <a:spLocks noGrp="1"/>
          </p:cNvSpPr>
          <p:nvPr>
            <p:ph type="sldNum" sz="quarter" idx="10"/>
          </p:nvPr>
        </p:nvSpPr>
        <p:spPr/>
        <p:txBody>
          <a:bodyPr/>
          <a:lstStyle/>
          <a:p>
            <a:pPr>
              <a:defRPr/>
            </a:pPr>
            <a:fld id="{E549588E-4F4A-4376-AE61-76FB1EB6A953}" type="slidenum">
              <a:rPr lang="en-US" altLang="lt-LT" smtClean="0"/>
              <a:pPr>
                <a:defRPr/>
              </a:pPr>
              <a:t>10</a:t>
            </a:fld>
            <a:endParaRPr lang="en-US" altLang="lt-LT"/>
          </a:p>
        </p:txBody>
      </p:sp>
    </p:spTree>
    <p:extLst>
      <p:ext uri="{BB962C8B-B14F-4D97-AF65-F5344CB8AC3E}">
        <p14:creationId xmlns:p14="http://schemas.microsoft.com/office/powerpoint/2010/main" val="127625670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CE2D893-E09E-80D2-56B9-37F0D5CEB36E}"/>
              </a:ext>
            </a:extLst>
          </p:cNvPr>
          <p:cNvSpPr>
            <a:spLocks noGrp="1"/>
          </p:cNvSpPr>
          <p:nvPr>
            <p:ph type="title"/>
          </p:nvPr>
        </p:nvSpPr>
        <p:spPr>
          <a:xfrm>
            <a:off x="323528" y="116632"/>
            <a:ext cx="8352160" cy="897558"/>
          </a:xfrm>
        </p:spPr>
        <p:txBody>
          <a:bodyPr/>
          <a:lstStyle/>
          <a:p>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LIETUVOS RESPUBLIKOS DARBO KODEKSO 30 STRAIPSNIO </a:t>
            </a:r>
            <a:r>
              <a:rPr kumimoji="0" lang="en-US"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3</a:t>
            </a:r>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 D.</a:t>
            </a:r>
            <a:endParaRPr lang="lt-LT" sz="2800" dirty="0">
              <a:solidFill>
                <a:schemeClr val="tx1"/>
              </a:solidFill>
            </a:endParaRPr>
          </a:p>
        </p:txBody>
      </p:sp>
      <p:sp>
        <p:nvSpPr>
          <p:cNvPr id="3" name="Turinio vietos rezervavimo ženklas 2">
            <a:extLst>
              <a:ext uri="{FF2B5EF4-FFF2-40B4-BE49-F238E27FC236}">
                <a16:creationId xmlns:a16="http://schemas.microsoft.com/office/drawing/2014/main" id="{7A017BF2-5192-60FE-20F3-D7828964046F}"/>
              </a:ext>
            </a:extLst>
          </p:cNvPr>
          <p:cNvSpPr>
            <a:spLocks noGrp="1"/>
          </p:cNvSpPr>
          <p:nvPr>
            <p:ph idx="1"/>
          </p:nvPr>
        </p:nvSpPr>
        <p:spPr>
          <a:xfrm>
            <a:off x="323528" y="1196752"/>
            <a:ext cx="8363272" cy="4929411"/>
          </a:xfrm>
        </p:spPr>
        <p:txBody>
          <a:bodyPr/>
          <a:lstStyle/>
          <a:p>
            <a:pPr marL="0" indent="0">
              <a:buNone/>
            </a:pPr>
            <a:endParaRPr lang="lt-LT" sz="2400" dirty="0">
              <a:solidFill>
                <a:schemeClr val="tx1"/>
              </a:solidFill>
              <a:ea typeface="Times New Roman" panose="02020603050405020304" pitchFamily="18" charset="0"/>
              <a:cs typeface="Times New Roman" panose="02020603050405020304" pitchFamily="18" charset="0"/>
            </a:endParaRPr>
          </a:p>
          <a:p>
            <a:pPr marL="0" indent="0">
              <a:buNone/>
            </a:pPr>
            <a:endParaRPr lang="lt-LT" sz="2400" dirty="0">
              <a:solidFill>
                <a:schemeClr val="tx1"/>
              </a:solidFill>
              <a:ea typeface="Times New Roman" panose="02020603050405020304" pitchFamily="18" charset="0"/>
              <a:cs typeface="Times New Roman" panose="02020603050405020304" pitchFamily="18" charset="0"/>
            </a:endParaRPr>
          </a:p>
          <a:p>
            <a:pPr marL="0" indent="0" algn="just">
              <a:buNone/>
            </a:pPr>
            <a:r>
              <a:rPr lang="lt-LT" sz="2400" i="1"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2. Darbdavys </a:t>
            </a:r>
            <a:r>
              <a:rPr lang="lt-LT" sz="2400" i="1"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nustato pranešimų apie smurtą ir priekabiavimą teikimo bei nagrinėjimo tvarką ir supažindina su ja darbuotojus;</a:t>
            </a:r>
          </a:p>
          <a:p>
            <a:pPr marL="0" indent="0">
              <a:buNone/>
            </a:pPr>
            <a:endParaRPr lang="lt-LT" sz="2400" b="1" dirty="0">
              <a:solidFill>
                <a:schemeClr val="tx1"/>
              </a:solidFill>
              <a:ea typeface="Times New Roman" panose="02020603050405020304" pitchFamily="18" charset="0"/>
              <a:cs typeface="Times New Roman" panose="02020603050405020304" pitchFamily="18" charset="0"/>
            </a:endParaRPr>
          </a:p>
          <a:p>
            <a:pPr marL="0" indent="0">
              <a:buNone/>
            </a:pPr>
            <a:endParaRPr lang="lt-LT" sz="2400" b="1" dirty="0">
              <a:solidFill>
                <a:schemeClr val="tx1"/>
              </a:solidFill>
              <a:effectLst/>
              <a:ea typeface="Times New Roman" panose="02020603050405020304" pitchFamily="18" charset="0"/>
              <a:cs typeface="Times New Roman" panose="02020603050405020304" pitchFamily="18" charset="0"/>
            </a:endParaRPr>
          </a:p>
          <a:p>
            <a:pPr marL="0" indent="0">
              <a:buNone/>
            </a:pPr>
            <a:endParaRPr lang="lt-LT" dirty="0">
              <a:solidFill>
                <a:schemeClr val="tx1"/>
              </a:solidFill>
            </a:endParaRPr>
          </a:p>
        </p:txBody>
      </p:sp>
      <p:sp>
        <p:nvSpPr>
          <p:cNvPr id="4" name="Skaidrės numerio vietos rezervavimo ženklas 3">
            <a:extLst>
              <a:ext uri="{FF2B5EF4-FFF2-40B4-BE49-F238E27FC236}">
                <a16:creationId xmlns:a16="http://schemas.microsoft.com/office/drawing/2014/main" id="{414348AD-EEDC-3446-35F3-04E8201C0E79}"/>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9588E-4F4A-4376-AE61-76FB1EB6A953}" type="slidenum">
              <a:rPr kumimoji="0" lang="en-US" altLang="lt-LT" sz="1400" b="0" i="0" u="none" strike="noStrike" kern="1200" cap="none" spc="0" normalizeH="0" baseline="0" noProof="0" smtClean="0">
                <a:ln>
                  <a:noFill/>
                </a:ln>
                <a:solidFill>
                  <a:srgbClr val="165160"/>
                </a:solidFill>
                <a:effectLst/>
                <a:uLnTx/>
                <a:uFillTx/>
                <a:latin typeface="Tahom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lt-LT" sz="1400" b="0" i="0" u="none" strike="noStrike" kern="1200" cap="none" spc="0" normalizeH="0" baseline="0" noProof="0">
              <a:ln>
                <a:noFill/>
              </a:ln>
              <a:solidFill>
                <a:srgbClr val="165160"/>
              </a:solidFill>
              <a:effectLst/>
              <a:uLnTx/>
              <a:uFillTx/>
              <a:latin typeface="Tahom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23710034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395EFFA-3FAA-6DA4-2D51-A4BEFBCEBABF}"/>
              </a:ext>
            </a:extLst>
          </p:cNvPr>
          <p:cNvSpPr>
            <a:spLocks noGrp="1"/>
          </p:cNvSpPr>
          <p:nvPr>
            <p:ph type="title"/>
          </p:nvPr>
        </p:nvSpPr>
        <p:spPr/>
        <p:txBody>
          <a:bodyPr/>
          <a:lstStyle/>
          <a:p>
            <a:r>
              <a:rPr lang="lt-LT" sz="2400" dirty="0">
                <a:solidFill>
                  <a:schemeClr val="tx1"/>
                </a:solidFill>
              </a:rPr>
              <a:t>PRANEŠIMŲ APIE SMURTĄ IR PRIEKABIAVIMĄ NAGRINĖJIMAS</a:t>
            </a:r>
          </a:p>
        </p:txBody>
      </p:sp>
      <p:sp>
        <p:nvSpPr>
          <p:cNvPr id="3" name="Turinio vietos rezervavimo ženklas 2">
            <a:extLst>
              <a:ext uri="{FF2B5EF4-FFF2-40B4-BE49-F238E27FC236}">
                <a16:creationId xmlns:a16="http://schemas.microsoft.com/office/drawing/2014/main" id="{99F31CD0-31E0-84F9-E1BE-8539D1BFDB8F}"/>
              </a:ext>
            </a:extLst>
          </p:cNvPr>
          <p:cNvSpPr>
            <a:spLocks noGrp="1"/>
          </p:cNvSpPr>
          <p:nvPr>
            <p:ph idx="1"/>
          </p:nvPr>
        </p:nvSpPr>
        <p:spPr>
          <a:xfrm>
            <a:off x="1907704" y="1268760"/>
            <a:ext cx="6779096" cy="2376265"/>
          </a:xfrm>
        </p:spPr>
        <p:txBody>
          <a:bodyPr/>
          <a:lstStyle/>
          <a:p>
            <a:pPr marL="342900" marR="0" lvl="0" indent="-342900" algn="l" defTabSz="914400" rtl="0" eaLnBrk="0" fontAlgn="base" latinLnBrk="0" hangingPunct="0">
              <a:lnSpc>
                <a:spcPct val="110000"/>
              </a:lnSpc>
              <a:spcBef>
                <a:spcPct val="0"/>
              </a:spcBef>
              <a:spcAft>
                <a:spcPct val="0"/>
              </a:spcAft>
              <a:buClr>
                <a:srgbClr val="C00000"/>
              </a:buClr>
              <a:buSzTx/>
              <a:buFont typeface="Arial" panose="020B0604020202020204" pitchFamily="34" charset="0"/>
              <a:buChar char="•"/>
              <a:tabLst/>
              <a:defRPr/>
            </a:pPr>
            <a:r>
              <a:rPr kumimoji="0" lang="lt-LT" sz="2400" b="0" i="1" u="none" strike="noStrike" kern="0" cap="none" spc="0" normalizeH="0" baseline="0" noProof="0" dirty="0">
                <a:ln>
                  <a:noFill/>
                </a:ln>
                <a:solidFill>
                  <a:srgbClr val="2B4A76"/>
                </a:solidFill>
                <a:effectLst/>
                <a:uLnTx/>
                <a:uFillTx/>
                <a:latin typeface="Arial" panose="020B0604020202020204" pitchFamily="34" charset="0"/>
                <a:ea typeface="+mn-ea"/>
                <a:cs typeface="Arial" panose="020B0604020202020204" pitchFamily="34" charset="0"/>
              </a:rPr>
              <a:t>Kam teikiamas pranešimas;</a:t>
            </a:r>
          </a:p>
          <a:p>
            <a:pPr marL="342900" marR="0" lvl="0" indent="-342900" algn="l" defTabSz="914400" rtl="0" eaLnBrk="0" fontAlgn="base" latinLnBrk="0" hangingPunct="0">
              <a:lnSpc>
                <a:spcPct val="110000"/>
              </a:lnSpc>
              <a:spcBef>
                <a:spcPct val="0"/>
              </a:spcBef>
              <a:spcAft>
                <a:spcPct val="0"/>
              </a:spcAft>
              <a:buClr>
                <a:srgbClr val="C00000"/>
              </a:buClr>
              <a:buSzTx/>
              <a:buFont typeface="Arial" panose="020B0604020202020204" pitchFamily="34" charset="0"/>
              <a:buChar char="•"/>
              <a:tabLst/>
              <a:defRPr/>
            </a:pPr>
            <a:r>
              <a:rPr kumimoji="0" lang="lt-LT" sz="2400" b="0" i="1" u="none" strike="noStrike" kern="0" cap="none" spc="0" normalizeH="0" baseline="0" noProof="0" dirty="0">
                <a:ln>
                  <a:noFill/>
                </a:ln>
                <a:solidFill>
                  <a:srgbClr val="2B4A76"/>
                </a:solidFill>
                <a:effectLst/>
                <a:uLnTx/>
                <a:uFillTx/>
                <a:latin typeface="Arial" panose="020B0604020202020204" pitchFamily="34" charset="0"/>
                <a:ea typeface="+mn-ea"/>
                <a:cs typeface="Arial" panose="020B0604020202020204" pitchFamily="34" charset="0"/>
              </a:rPr>
              <a:t>Pranešimo teikimo forma ir turinys.</a:t>
            </a:r>
          </a:p>
          <a:p>
            <a:r>
              <a:rPr lang="lt-LT" sz="2400" i="1" dirty="0">
                <a:latin typeface="Arial" panose="020B0604020202020204" pitchFamily="34" charset="0"/>
                <a:cs typeface="Arial" panose="020B0604020202020204" pitchFamily="34" charset="0"/>
              </a:rPr>
              <a:t>Pranešimų nagrinėjimo principai</a:t>
            </a:r>
          </a:p>
          <a:p>
            <a:r>
              <a:rPr lang="lt-LT" sz="2400" i="1" dirty="0">
                <a:latin typeface="Arial" panose="020B0604020202020204" pitchFamily="34" charset="0"/>
                <a:cs typeface="Arial" panose="020B0604020202020204" pitchFamily="34" charset="0"/>
              </a:rPr>
              <a:t>Kas nagrinėja pranešimą?</a:t>
            </a:r>
          </a:p>
          <a:p>
            <a:r>
              <a:rPr lang="lt-LT" sz="2400" i="1" dirty="0">
                <a:latin typeface="Arial" panose="020B0604020202020204" pitchFamily="34" charset="0"/>
                <a:cs typeface="Arial" panose="020B0604020202020204" pitchFamily="34" charset="0"/>
              </a:rPr>
              <a:t>Kokie nagrinėjimo terminai?</a:t>
            </a:r>
          </a:p>
          <a:p>
            <a:r>
              <a:rPr lang="lt-LT" sz="2400" i="1" dirty="0">
                <a:latin typeface="Arial" panose="020B0604020202020204" pitchFamily="34" charset="0"/>
                <a:cs typeface="Arial" panose="020B0604020202020204" pitchFamily="34" charset="0"/>
              </a:rPr>
              <a:t>Kokie galimi sprendimai?</a:t>
            </a:r>
          </a:p>
        </p:txBody>
      </p:sp>
      <p:sp>
        <p:nvSpPr>
          <p:cNvPr id="4" name="Skaidrės numerio vietos rezervavimo ženklas 3">
            <a:extLst>
              <a:ext uri="{FF2B5EF4-FFF2-40B4-BE49-F238E27FC236}">
                <a16:creationId xmlns:a16="http://schemas.microsoft.com/office/drawing/2014/main" id="{645F50FA-A390-E934-8B56-315036BC693E}"/>
              </a:ext>
            </a:extLst>
          </p:cNvPr>
          <p:cNvSpPr>
            <a:spLocks noGrp="1"/>
          </p:cNvSpPr>
          <p:nvPr>
            <p:ph type="sldNum" sz="quarter" idx="10"/>
          </p:nvPr>
        </p:nvSpPr>
        <p:spPr/>
        <p:txBody>
          <a:bodyPr/>
          <a:lstStyle/>
          <a:p>
            <a:pPr>
              <a:defRPr/>
            </a:pPr>
            <a:fld id="{E549588E-4F4A-4376-AE61-76FB1EB6A953}" type="slidenum">
              <a:rPr lang="en-US" altLang="lt-LT" smtClean="0"/>
              <a:pPr>
                <a:defRPr/>
              </a:pPr>
              <a:t>12</a:t>
            </a:fld>
            <a:endParaRPr lang="en-US" altLang="lt-LT"/>
          </a:p>
        </p:txBody>
      </p:sp>
      <p:sp>
        <p:nvSpPr>
          <p:cNvPr id="6" name="Stačiakampis 5">
            <a:extLst>
              <a:ext uri="{FF2B5EF4-FFF2-40B4-BE49-F238E27FC236}">
                <a16:creationId xmlns:a16="http://schemas.microsoft.com/office/drawing/2014/main" id="{4D46CD71-CCBC-2D67-CB73-23798261EC9A}"/>
              </a:ext>
            </a:extLst>
          </p:cNvPr>
          <p:cNvSpPr/>
          <p:nvPr/>
        </p:nvSpPr>
        <p:spPr bwMode="auto">
          <a:xfrm>
            <a:off x="1691680" y="4068564"/>
            <a:ext cx="2520280" cy="914400"/>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a:ln w="9525" cap="flat" cmpd="sng" algn="ctr">
            <a:solidFill>
              <a:schemeClr val="bg1">
                <a:lumMod val="50000"/>
              </a:schemeClr>
            </a:solidFill>
            <a:prstDash val="solid"/>
            <a:round/>
            <a:headEnd type="none" w="med" len="med"/>
            <a:tailEnd type="none" w="med" len="med"/>
          </a:ln>
          <a:effectLst>
            <a:outerShdw blurRad="50800" dist="38100" dir="2700000" algn="tl" rotWithShape="0">
              <a:prstClr val="black">
                <a:alpha val="40000"/>
              </a:prstClr>
            </a:outerShdw>
            <a:softEdge rad="1270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lt-LT" sz="2000" b="1" i="0" u="none" strike="noStrike" cap="none" normalizeH="0" baseline="0" dirty="0">
                <a:ln>
                  <a:noFill/>
                </a:ln>
                <a:solidFill>
                  <a:schemeClr val="tx1"/>
                </a:solidFill>
                <a:effectLst/>
                <a:latin typeface="Arial" panose="020B0604020202020204" pitchFamily="34" charset="0"/>
              </a:rPr>
              <a:t>Formalus sprendimas</a:t>
            </a:r>
          </a:p>
        </p:txBody>
      </p:sp>
      <p:sp>
        <p:nvSpPr>
          <p:cNvPr id="7" name="Stačiakampis 6">
            <a:extLst>
              <a:ext uri="{FF2B5EF4-FFF2-40B4-BE49-F238E27FC236}">
                <a16:creationId xmlns:a16="http://schemas.microsoft.com/office/drawing/2014/main" id="{E977E616-0A91-2457-3E93-35D6C5E26F10}"/>
              </a:ext>
            </a:extLst>
          </p:cNvPr>
          <p:cNvSpPr/>
          <p:nvPr/>
        </p:nvSpPr>
        <p:spPr bwMode="auto">
          <a:xfrm>
            <a:off x="4788024" y="4062475"/>
            <a:ext cx="2520280" cy="914400"/>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a:ln w="9525" cap="flat" cmpd="sng" algn="ctr">
            <a:solidFill>
              <a:schemeClr val="bg1">
                <a:lumMod val="50000"/>
              </a:schemeClr>
            </a:solidFill>
            <a:prstDash val="solid"/>
            <a:round/>
            <a:headEnd type="none" w="med" len="med"/>
            <a:tailEnd type="none" w="med" len="med"/>
          </a:ln>
          <a:effectLst>
            <a:outerShdw blurRad="50800" dist="38100" dir="2700000" algn="tl" rotWithShape="0">
              <a:prstClr val="black">
                <a:alpha val="40000"/>
              </a:prstClr>
            </a:outerShdw>
            <a:softEdge rad="1270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lt-LT" sz="2000" b="1" i="0" u="none" strike="noStrike" cap="none" normalizeH="0" baseline="0" dirty="0">
                <a:ln>
                  <a:noFill/>
                </a:ln>
                <a:solidFill>
                  <a:schemeClr val="tx1"/>
                </a:solidFill>
                <a:effectLst/>
                <a:latin typeface="Arial" panose="020B0604020202020204" pitchFamily="34" charset="0"/>
              </a:rPr>
              <a:t>Neformalus sprendimas</a:t>
            </a:r>
          </a:p>
        </p:txBody>
      </p:sp>
      <p:cxnSp>
        <p:nvCxnSpPr>
          <p:cNvPr id="10" name="Tiesioji rodyklės jungtis 9">
            <a:extLst>
              <a:ext uri="{FF2B5EF4-FFF2-40B4-BE49-F238E27FC236}">
                <a16:creationId xmlns:a16="http://schemas.microsoft.com/office/drawing/2014/main" id="{39CAC010-E0DE-162A-15F2-9159C88DC98E}"/>
              </a:ext>
            </a:extLst>
          </p:cNvPr>
          <p:cNvCxnSpPr/>
          <p:nvPr/>
        </p:nvCxnSpPr>
        <p:spPr bwMode="auto">
          <a:xfrm flipH="1">
            <a:off x="3995936" y="3645025"/>
            <a:ext cx="576064" cy="28803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2" name="Tiesioji rodyklės jungtis 11">
            <a:extLst>
              <a:ext uri="{FF2B5EF4-FFF2-40B4-BE49-F238E27FC236}">
                <a16:creationId xmlns:a16="http://schemas.microsoft.com/office/drawing/2014/main" id="{5A2994F5-56F6-38BA-330F-D512ABE5E38A}"/>
              </a:ext>
            </a:extLst>
          </p:cNvPr>
          <p:cNvCxnSpPr>
            <a:cxnSpLocks/>
          </p:cNvCxnSpPr>
          <p:nvPr/>
        </p:nvCxnSpPr>
        <p:spPr bwMode="auto">
          <a:xfrm>
            <a:off x="4788024" y="3645025"/>
            <a:ext cx="576064" cy="28803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05676150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C7829BC-C4C3-AF79-22A6-FB423012A5BF}"/>
              </a:ext>
            </a:extLst>
          </p:cNvPr>
          <p:cNvSpPr>
            <a:spLocks noGrp="1"/>
          </p:cNvSpPr>
          <p:nvPr>
            <p:ph type="title"/>
          </p:nvPr>
        </p:nvSpPr>
        <p:spPr>
          <a:xfrm>
            <a:off x="395536" y="506398"/>
            <a:ext cx="8280152" cy="850900"/>
          </a:xfrm>
        </p:spPr>
        <p:txBody>
          <a:bodyPr/>
          <a:lstStyle/>
          <a:p>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LIETUVOS RESPUBLIKOS DARBO KODEKSO 30 STRAIPSNIO </a:t>
            </a:r>
            <a:r>
              <a:rPr kumimoji="0" lang="en-US"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3</a:t>
            </a:r>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 D.</a:t>
            </a:r>
            <a:endParaRPr lang="lt-LT" dirty="0"/>
          </a:p>
        </p:txBody>
      </p:sp>
      <p:sp>
        <p:nvSpPr>
          <p:cNvPr id="3" name="Turinio vietos rezervavimo ženklas 2">
            <a:extLst>
              <a:ext uri="{FF2B5EF4-FFF2-40B4-BE49-F238E27FC236}">
                <a16:creationId xmlns:a16="http://schemas.microsoft.com/office/drawing/2014/main" id="{914EDCA6-58A9-FBEF-F2A3-D86EBE48D26C}"/>
              </a:ext>
            </a:extLst>
          </p:cNvPr>
          <p:cNvSpPr>
            <a:spLocks noGrp="1"/>
          </p:cNvSpPr>
          <p:nvPr>
            <p:ph idx="1"/>
          </p:nvPr>
        </p:nvSpPr>
        <p:spPr/>
        <p:txBody>
          <a:bodyPr/>
          <a:lstStyle/>
          <a:p>
            <a:pPr marL="0" marR="0" lvl="0" indent="0" algn="l" defTabSz="914400" rtl="0" eaLnBrk="0" fontAlgn="base" latinLnBrk="0" hangingPunct="0">
              <a:lnSpc>
                <a:spcPct val="110000"/>
              </a:lnSpc>
              <a:spcBef>
                <a:spcPct val="0"/>
              </a:spcBef>
              <a:spcAft>
                <a:spcPct val="0"/>
              </a:spcAft>
              <a:buClr>
                <a:srgbClr val="C00000"/>
              </a:buClr>
              <a:buSzTx/>
              <a:buFont typeface="Arial" panose="020B0604020202020204" pitchFamily="34" charset="0"/>
              <a:buNone/>
              <a:tabLst/>
              <a:defRPr/>
            </a:pPr>
            <a:endParaRPr lang="lt-LT" sz="2400" dirty="0">
              <a:solidFill>
                <a:prstClr val="black"/>
              </a:solidFill>
              <a:latin typeface="Calibri"/>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10000"/>
              </a:lnSpc>
              <a:spcBef>
                <a:spcPct val="0"/>
              </a:spcBef>
              <a:spcAft>
                <a:spcPct val="0"/>
              </a:spcAft>
              <a:buClr>
                <a:srgbClr val="C00000"/>
              </a:buClr>
              <a:buSzTx/>
              <a:buFont typeface="Arial" panose="020B0604020202020204" pitchFamily="34" charset="0"/>
              <a:buNone/>
              <a:tabLst/>
              <a:defRPr/>
            </a:pPr>
            <a:endParaRPr lang="lt-LT" sz="2400" dirty="0">
              <a:solidFill>
                <a:prstClr val="black"/>
              </a:solidFill>
              <a:latin typeface="Calibri"/>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10000"/>
              </a:lnSpc>
              <a:spcBef>
                <a:spcPct val="0"/>
              </a:spcBef>
              <a:spcAft>
                <a:spcPct val="0"/>
              </a:spcAft>
              <a:buClr>
                <a:srgbClr val="C00000"/>
              </a:buClr>
              <a:buSzTx/>
              <a:buFont typeface="Arial" panose="020B0604020202020204" pitchFamily="34" charset="0"/>
              <a:buNone/>
              <a:tabLst/>
              <a:defRPr/>
            </a:pPr>
            <a:r>
              <a:rPr lang="lt-LT" sz="2400" i="1"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3. Darbdavys </a:t>
            </a:r>
            <a:r>
              <a:rPr kumimoji="0" lang="lt-LT" sz="2400" b="0" i="1" u="none" strike="noStrike" kern="0" cap="none" spc="0" normalizeH="0" baseline="0" noProof="0" dirty="0">
                <a:ln>
                  <a:noFill/>
                </a:ln>
                <a:solidFill>
                  <a:schemeClr val="bg2">
                    <a:lumMod val="25000"/>
                  </a:schemeClr>
                </a:solidFill>
                <a:effectLst/>
                <a:uLnTx/>
                <a:uFillTx/>
                <a:latin typeface="Arial" panose="020B0604020202020204" pitchFamily="34" charset="0"/>
                <a:ea typeface="Times New Roman" panose="02020603050405020304" pitchFamily="18" charset="0"/>
                <a:cs typeface="Arial" panose="020B0604020202020204" pitchFamily="34" charset="0"/>
              </a:rPr>
              <a:t>organizuoja darbuotojams mokymus apie smurto ir priekabiavimo pavojus, prevencijos priemones, darbuotojų teises ir pareigas smurto ir priekabiavimo srityje.</a:t>
            </a:r>
            <a:endParaRPr kumimoji="0" lang="lt-LT" sz="2400" b="0" i="1" u="none" strike="noStrike" kern="0" cap="none" spc="0" normalizeH="0" baseline="0" noProof="0" dirty="0">
              <a:ln>
                <a:noFill/>
              </a:ln>
              <a:solidFill>
                <a:schemeClr val="bg2">
                  <a:lumMod val="25000"/>
                </a:schemeClr>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lt-LT" dirty="0"/>
          </a:p>
        </p:txBody>
      </p:sp>
      <p:sp>
        <p:nvSpPr>
          <p:cNvPr id="4" name="Skaidrės numerio vietos rezervavimo ženklas 3">
            <a:extLst>
              <a:ext uri="{FF2B5EF4-FFF2-40B4-BE49-F238E27FC236}">
                <a16:creationId xmlns:a16="http://schemas.microsoft.com/office/drawing/2014/main" id="{16ABD4FF-30E0-4051-A8FA-98D23DAA2DC9}"/>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9588E-4F4A-4376-AE61-76FB1EB6A953}" type="slidenum">
              <a:rPr kumimoji="0" lang="en-US" altLang="lt-LT" sz="1400" b="0" i="0" u="none" strike="noStrike" kern="1200" cap="none" spc="0" normalizeH="0" baseline="0" noProof="0" smtClean="0">
                <a:ln>
                  <a:noFill/>
                </a:ln>
                <a:solidFill>
                  <a:srgbClr val="165160"/>
                </a:solidFill>
                <a:effectLst/>
                <a:uLnTx/>
                <a:uFillTx/>
                <a:latin typeface="Tahom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lt-LT" sz="1400" b="0" i="0" u="none" strike="noStrike" kern="1200" cap="none" spc="0" normalizeH="0" baseline="0" noProof="0">
              <a:ln>
                <a:noFill/>
              </a:ln>
              <a:solidFill>
                <a:srgbClr val="165160"/>
              </a:solidFill>
              <a:effectLst/>
              <a:uLnTx/>
              <a:uFillTx/>
              <a:latin typeface="Tahom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76868509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6CBF7AA-F8CC-A3A7-90D7-6DA00DC53E2C}"/>
              </a:ext>
            </a:extLst>
          </p:cNvPr>
          <p:cNvSpPr>
            <a:spLocks noGrp="1"/>
          </p:cNvSpPr>
          <p:nvPr>
            <p:ph type="title"/>
          </p:nvPr>
        </p:nvSpPr>
        <p:spPr>
          <a:xfrm>
            <a:off x="395536" y="473388"/>
            <a:ext cx="8326189" cy="690354"/>
          </a:xfrm>
        </p:spPr>
        <p:txBody>
          <a:bodyPr/>
          <a:lstStyle/>
          <a:p>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LIETUVOS RESPUBLIKOS DARBO KODEKSO 30 STRAIPSNIO </a:t>
            </a:r>
            <a:r>
              <a:rPr lang="en-US" sz="2400" dirty="0">
                <a:solidFill>
                  <a:prstClr val="black"/>
                </a:solidFill>
                <a:latin typeface="Calibri"/>
                <a:ea typeface="Times New Roman" panose="02020603050405020304" pitchFamily="18" charset="0"/>
              </a:rPr>
              <a:t>4</a:t>
            </a:r>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 D.</a:t>
            </a:r>
            <a:endParaRPr lang="lt-LT" sz="2800" dirty="0"/>
          </a:p>
        </p:txBody>
      </p:sp>
      <p:sp>
        <p:nvSpPr>
          <p:cNvPr id="3" name="Turinio vietos rezervavimo ženklas 2">
            <a:extLst>
              <a:ext uri="{FF2B5EF4-FFF2-40B4-BE49-F238E27FC236}">
                <a16:creationId xmlns:a16="http://schemas.microsoft.com/office/drawing/2014/main" id="{9A6E3345-11D5-C0C7-0B43-87399D313AF3}"/>
              </a:ext>
            </a:extLst>
          </p:cNvPr>
          <p:cNvSpPr>
            <a:spLocks noGrp="1"/>
          </p:cNvSpPr>
          <p:nvPr>
            <p:ph idx="1"/>
          </p:nvPr>
        </p:nvSpPr>
        <p:spPr>
          <a:xfrm>
            <a:off x="503237" y="1600200"/>
            <a:ext cx="8183562" cy="4421088"/>
          </a:xfrm>
        </p:spPr>
        <p:txBody>
          <a:bodyPr/>
          <a:lstStyle/>
          <a:p>
            <a:pPr marL="0" indent="0" algn="just">
              <a:buNone/>
            </a:pPr>
            <a:r>
              <a:rPr lang="lt-LT" sz="2400" i="1" dirty="0">
                <a:effectLst/>
                <a:latin typeface="Arial" panose="020B0604020202020204" pitchFamily="34" charset="0"/>
                <a:ea typeface="Times New Roman" panose="02020603050405020304" pitchFamily="18" charset="0"/>
                <a:cs typeface="Arial" panose="020B0604020202020204" pitchFamily="34" charset="0"/>
              </a:rPr>
              <a:t>Darbdavys, kurio vidutinis darbuotojų skaičius yra daugiau kaip penkiasdešimt, šio kodekso nustatyta tvarka įvykdęs informavimo ir konsultavimo procedūras, privalo patvirtinti smurto ir priekabiavimo prevencijos politiką, įprastais darbovietėje būdais ją paskelbti ir įgyvendinti. </a:t>
            </a:r>
            <a:endParaRPr lang="en-US" sz="2400" i="1"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endParaRPr lang="en-US" sz="2400" i="1" dirty="0">
              <a:solidFill>
                <a:schemeClr val="tx1"/>
              </a:solidFill>
              <a:latin typeface="Arial" panose="020B0604020202020204" pitchFamily="34" charset="0"/>
              <a:cs typeface="Arial" panose="020B0604020202020204" pitchFamily="34" charset="0"/>
            </a:endParaRPr>
          </a:p>
          <a:p>
            <a:pPr marL="0" indent="0" algn="just">
              <a:buNone/>
            </a:pPr>
            <a:r>
              <a:rPr lang="lt-LT" sz="1600" dirty="0">
                <a:effectLst/>
                <a:latin typeface="Times New Roman" panose="02020603050405020304" pitchFamily="18" charset="0"/>
                <a:ea typeface="Times New Roman" panose="02020603050405020304" pitchFamily="18" charset="0"/>
              </a:rPr>
              <a:t>Informavimas – informacijos (duomenų) perdavimas darbuotojams ar darbo tarybai, siekiant supažindinti su klausimo, susijusio su darbuotojų darbo, socialinėmis, ekonominėmis teisėmis ir interesais, esme. Konsultavimas – pasikeitimas nuomonėmis ir dialogo tarp darbo tarybų ir darbdavio užmezgimas ir plėtojimas. </a:t>
            </a:r>
            <a:r>
              <a:rPr lang="en-US" sz="1600" dirty="0">
                <a:effectLst/>
                <a:latin typeface="Times New Roman" panose="02020603050405020304" pitchFamily="18" charset="0"/>
                <a:ea typeface="Times New Roman" panose="02020603050405020304" pitchFamily="18" charset="0"/>
              </a:rPr>
              <a:t>(DK 204 str.)</a:t>
            </a:r>
            <a:endParaRPr lang="lt-LT" sz="1600" i="1" dirty="0">
              <a:solidFill>
                <a:schemeClr val="tx1"/>
              </a:solidFill>
              <a:latin typeface="Arial" panose="020B0604020202020204" pitchFamily="34" charset="0"/>
              <a:cs typeface="Arial" panose="020B0604020202020204" pitchFamily="34" charset="0"/>
            </a:endParaRPr>
          </a:p>
        </p:txBody>
      </p:sp>
      <p:sp>
        <p:nvSpPr>
          <p:cNvPr id="4" name="Skaidrės numerio vietos rezervavimo ženklas 3">
            <a:extLst>
              <a:ext uri="{FF2B5EF4-FFF2-40B4-BE49-F238E27FC236}">
                <a16:creationId xmlns:a16="http://schemas.microsoft.com/office/drawing/2014/main" id="{64984DAA-1DDE-FD95-9971-16994029B6C5}"/>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9588E-4F4A-4376-AE61-76FB1EB6A953}" type="slidenum">
              <a:rPr kumimoji="0" lang="en-US" altLang="lt-LT" sz="1400" b="0" i="0" u="none" strike="noStrike" kern="1200" cap="none" spc="0" normalizeH="0" baseline="0" noProof="0" smtClean="0">
                <a:ln>
                  <a:noFill/>
                </a:ln>
                <a:solidFill>
                  <a:srgbClr val="165160"/>
                </a:solidFill>
                <a:effectLst/>
                <a:uLnTx/>
                <a:uFillTx/>
                <a:latin typeface="Tahom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lt-LT" sz="1400" b="0" i="0" u="none" strike="noStrike" kern="1200" cap="none" spc="0" normalizeH="0" baseline="0" noProof="0">
              <a:ln>
                <a:noFill/>
              </a:ln>
              <a:solidFill>
                <a:srgbClr val="165160"/>
              </a:solidFill>
              <a:effectLst/>
              <a:uLnTx/>
              <a:uFillTx/>
              <a:latin typeface="Tahom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31032808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6CBF7AA-F8CC-A3A7-90D7-6DA00DC53E2C}"/>
              </a:ext>
            </a:extLst>
          </p:cNvPr>
          <p:cNvSpPr>
            <a:spLocks noGrp="1"/>
          </p:cNvSpPr>
          <p:nvPr>
            <p:ph type="title"/>
          </p:nvPr>
        </p:nvSpPr>
        <p:spPr>
          <a:xfrm>
            <a:off x="395536" y="473388"/>
            <a:ext cx="8326189" cy="690354"/>
          </a:xfrm>
        </p:spPr>
        <p:txBody>
          <a:bodyPr/>
          <a:lstStyle/>
          <a:p>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LIETUVOS RESPUBLIKOS DARBO KODEKSO 30 STRAIPSNIO </a:t>
            </a:r>
            <a:r>
              <a:rPr lang="en-US" sz="2400" dirty="0">
                <a:solidFill>
                  <a:prstClr val="black"/>
                </a:solidFill>
                <a:latin typeface="Calibri"/>
                <a:ea typeface="Times New Roman" panose="02020603050405020304" pitchFamily="18" charset="0"/>
              </a:rPr>
              <a:t>4</a:t>
            </a:r>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 D.</a:t>
            </a:r>
            <a:endParaRPr lang="lt-LT" sz="2800" dirty="0"/>
          </a:p>
        </p:txBody>
      </p:sp>
      <p:sp>
        <p:nvSpPr>
          <p:cNvPr id="3" name="Turinio vietos rezervavimo ženklas 2">
            <a:extLst>
              <a:ext uri="{FF2B5EF4-FFF2-40B4-BE49-F238E27FC236}">
                <a16:creationId xmlns:a16="http://schemas.microsoft.com/office/drawing/2014/main" id="{9A6E3345-11D5-C0C7-0B43-87399D313AF3}"/>
              </a:ext>
            </a:extLst>
          </p:cNvPr>
          <p:cNvSpPr>
            <a:spLocks noGrp="1"/>
          </p:cNvSpPr>
          <p:nvPr>
            <p:ph idx="1"/>
          </p:nvPr>
        </p:nvSpPr>
        <p:spPr>
          <a:xfrm>
            <a:off x="572145" y="1163742"/>
            <a:ext cx="8183562" cy="4421088"/>
          </a:xfrm>
        </p:spPr>
        <p:txBody>
          <a:bodyPr/>
          <a:lstStyle/>
          <a:p>
            <a:pPr indent="0" algn="just">
              <a:lnSpc>
                <a:spcPct val="150000"/>
              </a:lnSpc>
              <a:buNone/>
            </a:pPr>
            <a:r>
              <a:rPr lang="lt-LT" sz="20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Smurto ir priekabiavimo prevencijos politikoje turi būti nustatyta:</a:t>
            </a:r>
            <a:endParaRPr lang="lt-LT" sz="20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20000"/>
              </a:lnSpc>
              <a:spcBef>
                <a:spcPts val="0"/>
              </a:spcBef>
              <a:spcAft>
                <a:spcPts val="0"/>
              </a:spcAft>
              <a:buFont typeface="Wingdings" panose="05000000000000000000" pitchFamily="2" charset="2"/>
              <a:buChar char="Ø"/>
            </a:pPr>
            <a:r>
              <a:rPr lang="lt-LT" sz="20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 </a:t>
            </a:r>
            <a:r>
              <a:rPr lang="lt-LT" sz="20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smurto ir priekabiavimo atpažinimo būdai, galimos smurto ir priekabiavimo formos,</a:t>
            </a:r>
          </a:p>
          <a:p>
            <a:pPr lvl="0" algn="just">
              <a:lnSpc>
                <a:spcPct val="120000"/>
              </a:lnSpc>
              <a:spcBef>
                <a:spcPts val="0"/>
              </a:spcBef>
              <a:spcAft>
                <a:spcPts val="0"/>
              </a:spcAft>
              <a:buFont typeface="Wingdings" panose="05000000000000000000" pitchFamily="2" charset="2"/>
              <a:buChar char="Ø"/>
            </a:pPr>
            <a:r>
              <a:rPr lang="lt-LT" sz="20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 </a:t>
            </a:r>
            <a:r>
              <a:rPr lang="lt-LT" sz="20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supažindinimo su smurto ir priekabiavimo prevencijos priemonėmis tvarka, </a:t>
            </a:r>
          </a:p>
          <a:p>
            <a:pPr lvl="0" algn="just">
              <a:lnSpc>
                <a:spcPct val="120000"/>
              </a:lnSpc>
              <a:spcBef>
                <a:spcPts val="0"/>
              </a:spcBef>
              <a:spcAft>
                <a:spcPts val="0"/>
              </a:spcAft>
              <a:buFont typeface="Wingdings" panose="05000000000000000000" pitchFamily="2" charset="2"/>
              <a:buChar char="Ø"/>
            </a:pPr>
            <a:r>
              <a:rPr lang="lt-LT" sz="20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 </a:t>
            </a:r>
            <a:r>
              <a:rPr lang="lt-LT" sz="20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pranešimų apie smurtą ir priekabiavimą teikimo ir nagrinėjimo tvarka,</a:t>
            </a:r>
          </a:p>
          <a:p>
            <a:pPr lvl="0" algn="just">
              <a:lnSpc>
                <a:spcPct val="120000"/>
              </a:lnSpc>
              <a:spcBef>
                <a:spcPts val="0"/>
              </a:spcBef>
              <a:spcAft>
                <a:spcPts val="0"/>
              </a:spcAft>
              <a:buFont typeface="Wingdings" panose="05000000000000000000" pitchFamily="2" charset="2"/>
              <a:buChar char="Ø"/>
            </a:pPr>
            <a:r>
              <a:rPr lang="lt-LT" sz="20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apie smurtą ir priekabiavimą pranešusių asmenų ir nukentėjusių asmenų apsaugos priemonės ir jiems teikiama pagalba, </a:t>
            </a:r>
          </a:p>
          <a:p>
            <a:pPr lvl="0" algn="just">
              <a:lnSpc>
                <a:spcPct val="120000"/>
              </a:lnSpc>
              <a:spcBef>
                <a:spcPts val="0"/>
              </a:spcBef>
              <a:spcAft>
                <a:spcPts val="0"/>
              </a:spcAft>
              <a:buFont typeface="Wingdings" panose="05000000000000000000" pitchFamily="2" charset="2"/>
              <a:buChar char="Ø"/>
            </a:pPr>
            <a:r>
              <a:rPr lang="lt-LT" sz="20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darbuotojų elgesio (darbo etikos) taisyklės,</a:t>
            </a:r>
          </a:p>
          <a:p>
            <a:pPr lvl="0" algn="just">
              <a:lnSpc>
                <a:spcPct val="120000"/>
              </a:lnSpc>
              <a:spcBef>
                <a:spcPts val="0"/>
              </a:spcBef>
              <a:spcAft>
                <a:spcPts val="0"/>
              </a:spcAft>
              <a:buFont typeface="Wingdings" panose="05000000000000000000" pitchFamily="2" charset="2"/>
              <a:buChar char="Ø"/>
            </a:pPr>
            <a:r>
              <a:rPr lang="lt-LT" sz="20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kita informacija, susijusi su smurto ir priekabiavimo prevencija.</a:t>
            </a:r>
          </a:p>
          <a:p>
            <a:endParaRPr lang="lt-LT" dirty="0">
              <a:solidFill>
                <a:schemeClr val="tx1"/>
              </a:solidFill>
            </a:endParaRPr>
          </a:p>
        </p:txBody>
      </p:sp>
      <p:sp>
        <p:nvSpPr>
          <p:cNvPr id="4" name="Skaidrės numerio vietos rezervavimo ženklas 3">
            <a:extLst>
              <a:ext uri="{FF2B5EF4-FFF2-40B4-BE49-F238E27FC236}">
                <a16:creationId xmlns:a16="http://schemas.microsoft.com/office/drawing/2014/main" id="{64984DAA-1DDE-FD95-9971-16994029B6C5}"/>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9588E-4F4A-4376-AE61-76FB1EB6A953}" type="slidenum">
              <a:rPr kumimoji="0" lang="en-US" altLang="lt-LT" sz="1400" b="0" i="0" u="none" strike="noStrike" kern="1200" cap="none" spc="0" normalizeH="0" baseline="0" noProof="0" smtClean="0">
                <a:ln>
                  <a:noFill/>
                </a:ln>
                <a:solidFill>
                  <a:srgbClr val="165160"/>
                </a:solidFill>
                <a:effectLst/>
                <a:uLnTx/>
                <a:uFillTx/>
                <a:latin typeface="Tahom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lt-LT" sz="1400" b="0" i="0" u="none" strike="noStrike" kern="1200" cap="none" spc="0" normalizeH="0" baseline="0" noProof="0">
              <a:ln>
                <a:noFill/>
              </a:ln>
              <a:solidFill>
                <a:srgbClr val="165160"/>
              </a:solidFill>
              <a:effectLst/>
              <a:uLnTx/>
              <a:uFillTx/>
              <a:latin typeface="Tahom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96401692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8CA2E92-2B88-C68E-0450-AA6077EFD3FE}"/>
              </a:ext>
            </a:extLst>
          </p:cNvPr>
          <p:cNvSpPr>
            <a:spLocks noGrp="1"/>
          </p:cNvSpPr>
          <p:nvPr>
            <p:ph type="title"/>
          </p:nvPr>
        </p:nvSpPr>
        <p:spPr/>
        <p:txBody>
          <a:bodyPr/>
          <a:lstStyle/>
          <a:p>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LIETUVOS RESPUBLIKOS DARBO KODEKSO 30 STRAIPSNIO </a:t>
            </a:r>
            <a:r>
              <a:rPr lang="en-US" sz="2400" dirty="0">
                <a:solidFill>
                  <a:prstClr val="black"/>
                </a:solidFill>
                <a:latin typeface="Calibri"/>
                <a:ea typeface="Times New Roman" panose="02020603050405020304" pitchFamily="18" charset="0"/>
              </a:rPr>
              <a:t>5</a:t>
            </a:r>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 D.</a:t>
            </a:r>
            <a:endParaRPr lang="lt-LT" sz="2800" dirty="0">
              <a:solidFill>
                <a:schemeClr val="tx1"/>
              </a:solidFill>
            </a:endParaRPr>
          </a:p>
        </p:txBody>
      </p:sp>
      <p:sp>
        <p:nvSpPr>
          <p:cNvPr id="3" name="Turinio vietos rezervavimo ženklas 2">
            <a:extLst>
              <a:ext uri="{FF2B5EF4-FFF2-40B4-BE49-F238E27FC236}">
                <a16:creationId xmlns:a16="http://schemas.microsoft.com/office/drawing/2014/main" id="{CADC347F-12D5-EA18-2D5F-00C97CC88859}"/>
              </a:ext>
            </a:extLst>
          </p:cNvPr>
          <p:cNvSpPr>
            <a:spLocks noGrp="1"/>
          </p:cNvSpPr>
          <p:nvPr>
            <p:ph idx="1"/>
          </p:nvPr>
        </p:nvSpPr>
        <p:spPr/>
        <p:txBody>
          <a:bodyPr/>
          <a:lstStyle/>
          <a:p>
            <a:pPr marL="0" indent="0" algn="just">
              <a:buNone/>
            </a:pPr>
            <a:r>
              <a:rPr lang="lt-LT" sz="2000" b="1" dirty="0">
                <a:solidFill>
                  <a:schemeClr val="tx1"/>
                </a:solidFill>
                <a:effectLst/>
                <a:ea typeface="Times New Roman" panose="02020603050405020304" pitchFamily="18" charset="0"/>
              </a:rPr>
              <a:t>	</a:t>
            </a:r>
            <a:endParaRPr lang="lt-LT" sz="2800" b="1"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lt-LT" sz="2800" b="1" i="1"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	</a:t>
            </a:r>
            <a:r>
              <a:rPr lang="lt-LT" sz="2400" i="1"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Darbdavys atnaujina smurto ir priekabiavimo prevencijos politiką, atsižvelgdamas į gautus pranešimus apie smurtą ir priekabiavimą, nustatytus smurto ir priekabiavimo atvejus, pasikeitus galimiems jų pavojams ar atsiradus naujų arba pareikalavus Lietuvos Respublikos valstybinės darbo inspekcijos darbo inspektoriui.</a:t>
            </a:r>
          </a:p>
          <a:p>
            <a:pPr marL="0" indent="0">
              <a:buNone/>
            </a:pPr>
            <a:endParaRPr lang="lt-LT" dirty="0"/>
          </a:p>
          <a:p>
            <a:endParaRPr lang="lt-LT" dirty="0"/>
          </a:p>
        </p:txBody>
      </p:sp>
      <p:sp>
        <p:nvSpPr>
          <p:cNvPr id="4" name="Skaidrės numerio vietos rezervavimo ženklas 3">
            <a:extLst>
              <a:ext uri="{FF2B5EF4-FFF2-40B4-BE49-F238E27FC236}">
                <a16:creationId xmlns:a16="http://schemas.microsoft.com/office/drawing/2014/main" id="{AA621CA5-59FC-7261-7795-4684F5CF1712}"/>
              </a:ext>
            </a:extLst>
          </p:cNvPr>
          <p:cNvSpPr>
            <a:spLocks noGrp="1"/>
          </p:cNvSpPr>
          <p:nvPr>
            <p:ph type="sldNum" sz="quarter" idx="10"/>
          </p:nvPr>
        </p:nvSpPr>
        <p:spPr/>
        <p:txBody>
          <a:bodyPr/>
          <a:lstStyle/>
          <a:p>
            <a:pPr>
              <a:defRPr/>
            </a:pPr>
            <a:fld id="{E549588E-4F4A-4376-AE61-76FB1EB6A953}" type="slidenum">
              <a:rPr lang="en-US" altLang="lt-LT" smtClean="0"/>
              <a:pPr>
                <a:defRPr/>
              </a:pPr>
              <a:t>16</a:t>
            </a:fld>
            <a:endParaRPr lang="en-US" altLang="lt-LT"/>
          </a:p>
        </p:txBody>
      </p:sp>
    </p:spTree>
    <p:extLst>
      <p:ext uri="{BB962C8B-B14F-4D97-AF65-F5344CB8AC3E}">
        <p14:creationId xmlns:p14="http://schemas.microsoft.com/office/powerpoint/2010/main" val="290566883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E18B83A-471B-ABFE-8CC9-53CCE98749A7}"/>
              </a:ext>
            </a:extLst>
          </p:cNvPr>
          <p:cNvSpPr>
            <a:spLocks noGrp="1"/>
          </p:cNvSpPr>
          <p:nvPr>
            <p:ph type="title"/>
          </p:nvPr>
        </p:nvSpPr>
        <p:spPr/>
        <p:txBody>
          <a:bodyPr/>
          <a:lstStyle/>
          <a:p>
            <a:r>
              <a:rPr lang="lt-LT" sz="2400" b="1" dirty="0">
                <a:solidFill>
                  <a:schemeClr val="tx1"/>
                </a:solidFill>
                <a:latin typeface="+mn-lt"/>
              </a:rPr>
              <a:t>PSICHOSOCIALINIŲ RIZIKOS VEIKSNIŲ VERTINIMAS</a:t>
            </a:r>
            <a:endParaRPr lang="lt-LT" sz="2400" dirty="0">
              <a:solidFill>
                <a:schemeClr val="tx1"/>
              </a:solidFill>
              <a:latin typeface="+mn-lt"/>
            </a:endParaRPr>
          </a:p>
        </p:txBody>
      </p:sp>
      <p:sp>
        <p:nvSpPr>
          <p:cNvPr id="3" name="Turinio vietos rezervavimo ženklas 2">
            <a:extLst>
              <a:ext uri="{FF2B5EF4-FFF2-40B4-BE49-F238E27FC236}">
                <a16:creationId xmlns:a16="http://schemas.microsoft.com/office/drawing/2014/main" id="{5B2AF7D0-3FDD-1962-0953-60CF930B145C}"/>
              </a:ext>
            </a:extLst>
          </p:cNvPr>
          <p:cNvSpPr>
            <a:spLocks noGrp="1"/>
          </p:cNvSpPr>
          <p:nvPr>
            <p:ph idx="1"/>
          </p:nvPr>
        </p:nvSpPr>
        <p:spPr>
          <a:xfrm>
            <a:off x="457200" y="1412776"/>
            <a:ext cx="8229600" cy="4713387"/>
          </a:xfrm>
        </p:spPr>
        <p:txBody>
          <a:bodyPr/>
          <a:lstStyle/>
          <a:p>
            <a:pPr marL="0" marR="0" indent="0" algn="just">
              <a:spcBef>
                <a:spcPts val="0"/>
              </a:spcBef>
              <a:spcAft>
                <a:spcPts val="0"/>
              </a:spcAft>
              <a:buNone/>
            </a:pPr>
            <a:r>
              <a:rPr lang="lt-LT" sz="2000" b="0" i="0" dirty="0">
                <a:solidFill>
                  <a:srgbClr val="000000"/>
                </a:solidFill>
                <a:effectLst/>
                <a:latin typeface="+mj-lt"/>
              </a:rPr>
              <a:t> </a:t>
            </a: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Vykdydamas Lietuvos Respublikos darbuotojų saugos ir sveikatos įstatymo 11 straipsnyje nustatytą pareigą </a:t>
            </a:r>
            <a:r>
              <a:rPr lang="lt-LT" sz="1800" b="1"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užtikrinti darbuotojams saugias ir sveikatai nekenksmingas darbo sąlygas visais su darbu susijusiais aspektais,</a:t>
            </a: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darbdavys privalo </a:t>
            </a:r>
            <a:r>
              <a:rPr lang="lt-LT" sz="1800" b="1"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vertinti profesinę riziką (įskaitant psichosocialinius veiksnius</a:t>
            </a:r>
            <a:r>
              <a:rPr lang="lt-LT" sz="1800" b="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a:t>
            </a: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įgyvendinti darbo pobūdį atitinkančias prevencines organizacines ir technines priemones profesinei rizikai šalinti ir (ar) sumažinti.</a:t>
            </a:r>
          </a:p>
          <a:p>
            <a:pPr algn="just"/>
            <a:endParaRPr lang="lt-LT" sz="18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endParaRPr>
          </a:p>
          <a:p>
            <a:pPr algn="just"/>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Ši pareiga itin svarbi, kadangi psichologinis smurtas darbe vertintinas kaip vienas iš psichosocialinių profesinės rizikos veiksnių, kuris dėl darbo sąlygų, darbo reikalavimų, darbo organizavimo, darbo turinio, darbuotojų tarpusavio santykių ir (ar) santykių su darbdaviu ir (ar) trečiaisiais asmenimis kelia darbuotojui stresą darbe (Psichosocialinių profesinės rizikos veiksnių tyrimo metodinių nurodymų 2.1. punktas).</a:t>
            </a:r>
          </a:p>
          <a:p>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lt-LT" dirty="0"/>
          </a:p>
        </p:txBody>
      </p:sp>
      <p:sp>
        <p:nvSpPr>
          <p:cNvPr id="4" name="Skaidrės numerio vietos rezervavimo ženklas 3">
            <a:extLst>
              <a:ext uri="{FF2B5EF4-FFF2-40B4-BE49-F238E27FC236}">
                <a16:creationId xmlns:a16="http://schemas.microsoft.com/office/drawing/2014/main" id="{5CF62ACF-D733-1FAB-9C16-4A7DE46D479E}"/>
              </a:ext>
            </a:extLst>
          </p:cNvPr>
          <p:cNvSpPr>
            <a:spLocks noGrp="1"/>
          </p:cNvSpPr>
          <p:nvPr>
            <p:ph type="sldNum" sz="quarter" idx="10"/>
          </p:nvPr>
        </p:nvSpPr>
        <p:spPr/>
        <p:txBody>
          <a:bodyPr/>
          <a:lstStyle/>
          <a:p>
            <a:pPr>
              <a:defRPr/>
            </a:pPr>
            <a:fld id="{E549588E-4F4A-4376-AE61-76FB1EB6A953}" type="slidenum">
              <a:rPr lang="en-US" altLang="lt-LT" smtClean="0"/>
              <a:pPr>
                <a:defRPr/>
              </a:pPr>
              <a:t>17</a:t>
            </a:fld>
            <a:endParaRPr lang="en-US" altLang="lt-LT"/>
          </a:p>
        </p:txBody>
      </p:sp>
    </p:spTree>
    <p:extLst>
      <p:ext uri="{BB962C8B-B14F-4D97-AF65-F5344CB8AC3E}">
        <p14:creationId xmlns:p14="http://schemas.microsoft.com/office/powerpoint/2010/main" val="154450869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80E086B-4338-D4A1-1629-314323B2D947}"/>
              </a:ext>
            </a:extLst>
          </p:cNvPr>
          <p:cNvSpPr>
            <a:spLocks noGrp="1"/>
          </p:cNvSpPr>
          <p:nvPr>
            <p:ph type="title"/>
          </p:nvPr>
        </p:nvSpPr>
        <p:spPr/>
        <p:txBody>
          <a:bodyPr/>
          <a:lstStyle/>
          <a:p>
            <a:r>
              <a:rPr kumimoji="0" lang="lt-LT" sz="2400" b="1" i="0" u="none" strike="noStrike" kern="0" cap="none" spc="0" normalizeH="0" baseline="0" noProof="0" dirty="0">
                <a:ln>
                  <a:noFill/>
                </a:ln>
                <a:solidFill>
                  <a:prstClr val="black"/>
                </a:solidFill>
                <a:effectLst/>
                <a:uLnTx/>
                <a:uFillTx/>
                <a:latin typeface="Calibri"/>
                <a:ea typeface="+mj-ea"/>
                <a:cs typeface="+mj-cs"/>
              </a:rPr>
              <a:t>PSICHOSOCIALINIŲ RIZIKOS VEIKSNIŲ VERTINIMAS</a:t>
            </a:r>
            <a:endParaRPr lang="lt-LT" dirty="0"/>
          </a:p>
        </p:txBody>
      </p:sp>
      <p:sp>
        <p:nvSpPr>
          <p:cNvPr id="3" name="Turinio vietos rezervavimo ženklas 2">
            <a:extLst>
              <a:ext uri="{FF2B5EF4-FFF2-40B4-BE49-F238E27FC236}">
                <a16:creationId xmlns:a16="http://schemas.microsoft.com/office/drawing/2014/main" id="{54192FE0-9DA0-4136-293E-0042BDF86311}"/>
              </a:ext>
            </a:extLst>
          </p:cNvPr>
          <p:cNvSpPr>
            <a:spLocks noGrp="1"/>
          </p:cNvSpPr>
          <p:nvPr>
            <p:ph idx="1"/>
          </p:nvPr>
        </p:nvSpPr>
        <p:spPr/>
        <p:txBody>
          <a:bodyPr/>
          <a:lstStyle/>
          <a:p>
            <a:pPr marL="0" indent="0">
              <a:buNone/>
            </a:pPr>
            <a:r>
              <a:rPr lang="lt-LT" sz="2000" dirty="0">
                <a:latin typeface="Arial" panose="020B0604020202020204" pitchFamily="34" charset="0"/>
                <a:cs typeface="Arial" panose="020B0604020202020204" pitchFamily="34" charset="0"/>
              </a:rPr>
              <a:t>Pagrindiniai psichosocialinės rizikos veiksnių vertinimo aspektai:</a:t>
            </a:r>
          </a:p>
          <a:p>
            <a:r>
              <a:rPr lang="lt-LT" sz="2000" dirty="0">
                <a:latin typeface="Arial" panose="020B0604020202020204" pitchFamily="34" charset="0"/>
                <a:cs typeface="Arial" panose="020B0604020202020204" pitchFamily="34" charset="0"/>
              </a:rPr>
              <a:t>- darbo sąlygos,</a:t>
            </a:r>
          </a:p>
          <a:p>
            <a:r>
              <a:rPr lang="lt-LT" sz="2000" dirty="0">
                <a:latin typeface="Arial" panose="020B0604020202020204" pitchFamily="34" charset="0"/>
                <a:cs typeface="Arial" panose="020B0604020202020204" pitchFamily="34" charset="0"/>
              </a:rPr>
              <a:t>- darbo reikalavimai,</a:t>
            </a:r>
          </a:p>
          <a:p>
            <a:r>
              <a:rPr lang="lt-LT" sz="2000" dirty="0">
                <a:latin typeface="Arial" panose="020B0604020202020204" pitchFamily="34" charset="0"/>
                <a:cs typeface="Arial" panose="020B0604020202020204" pitchFamily="34" charset="0"/>
              </a:rPr>
              <a:t>- darbo organizavimas,</a:t>
            </a:r>
          </a:p>
          <a:p>
            <a:r>
              <a:rPr lang="lt-LT" sz="2000" dirty="0">
                <a:latin typeface="Arial" panose="020B0604020202020204" pitchFamily="34" charset="0"/>
                <a:cs typeface="Arial" panose="020B0604020202020204" pitchFamily="34" charset="0"/>
              </a:rPr>
              <a:t>- darbo turinys,</a:t>
            </a:r>
          </a:p>
          <a:p>
            <a:r>
              <a:rPr lang="lt-LT" sz="2000" dirty="0">
                <a:latin typeface="Arial" panose="020B0604020202020204" pitchFamily="34" charset="0"/>
                <a:cs typeface="Arial" panose="020B0604020202020204" pitchFamily="34" charset="0"/>
              </a:rPr>
              <a:t>- darbuotojų tarpusavio santykiai ir (ar) santykiai su darbdaviu ir (ar) trečiaisiais asmenimis, į kurį patenka fizinis ir psichologinis smurtas, kolegų ir vadovų palaikymas, konfliktai.</a:t>
            </a:r>
          </a:p>
          <a:p>
            <a:pPr marL="0" indent="0">
              <a:buNone/>
            </a:pPr>
            <a:endParaRPr lang="lt-LT" sz="2000" dirty="0">
              <a:latin typeface="Arial" panose="020B0604020202020204" pitchFamily="34" charset="0"/>
              <a:cs typeface="Arial" panose="020B0604020202020204" pitchFamily="34" charset="0"/>
            </a:endParaRPr>
          </a:p>
          <a:p>
            <a:pPr marL="0" indent="0" algn="just">
              <a:buNone/>
            </a:pPr>
            <a:r>
              <a:rPr lang="lt-LT" sz="1400" i="1" dirty="0">
                <a:latin typeface="Arial" panose="020B0604020202020204" pitchFamily="34" charset="0"/>
                <a:cs typeface="Arial" panose="020B0604020202020204" pitchFamily="34" charset="0"/>
              </a:rPr>
              <a:t>(Psichosocialinių darbo aplinkos veiksnių vertinimą įmonėse, įstaigose, organizacijose reglamentuoja Lietuvos Respublikos sveikatos apsaugos ministro ir Lietuvos Respublikos socialinės apsaugos ir darbo ministro 2005 m. rugpjūčio 24 d. įsakymu Nr. V-699/A1-241 patvirtinti Psichosocialinių profesinės rizikos veiksnių tyrimo metodiniai nurodymai)</a:t>
            </a:r>
            <a:endParaRPr lang="lt-LT" sz="2000" i="1" dirty="0">
              <a:latin typeface="Arial" panose="020B0604020202020204" pitchFamily="34" charset="0"/>
              <a:cs typeface="Arial" panose="020B0604020202020204" pitchFamily="34" charset="0"/>
            </a:endParaRPr>
          </a:p>
        </p:txBody>
      </p:sp>
      <p:sp>
        <p:nvSpPr>
          <p:cNvPr id="4" name="Skaidrės numerio vietos rezervavimo ženklas 3">
            <a:extLst>
              <a:ext uri="{FF2B5EF4-FFF2-40B4-BE49-F238E27FC236}">
                <a16:creationId xmlns:a16="http://schemas.microsoft.com/office/drawing/2014/main" id="{282A7611-5622-E35A-4DBE-F2CE74E37471}"/>
              </a:ext>
            </a:extLst>
          </p:cNvPr>
          <p:cNvSpPr>
            <a:spLocks noGrp="1"/>
          </p:cNvSpPr>
          <p:nvPr>
            <p:ph type="sldNum" sz="quarter" idx="10"/>
          </p:nvPr>
        </p:nvSpPr>
        <p:spPr/>
        <p:txBody>
          <a:bodyPr/>
          <a:lstStyle/>
          <a:p>
            <a:pPr>
              <a:defRPr/>
            </a:pPr>
            <a:fld id="{E549588E-4F4A-4376-AE61-76FB1EB6A953}" type="slidenum">
              <a:rPr lang="en-US" altLang="lt-LT" smtClean="0"/>
              <a:pPr>
                <a:defRPr/>
              </a:pPr>
              <a:t>18</a:t>
            </a:fld>
            <a:endParaRPr lang="en-US" altLang="lt-LT"/>
          </a:p>
        </p:txBody>
      </p:sp>
    </p:spTree>
    <p:extLst>
      <p:ext uri="{BB962C8B-B14F-4D97-AF65-F5344CB8AC3E}">
        <p14:creationId xmlns:p14="http://schemas.microsoft.com/office/powerpoint/2010/main" val="97322632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F840699-4A16-F9BE-0590-09A442ADB33C}"/>
              </a:ext>
            </a:extLst>
          </p:cNvPr>
          <p:cNvSpPr>
            <a:spLocks noGrp="1"/>
          </p:cNvSpPr>
          <p:nvPr>
            <p:ph type="title"/>
          </p:nvPr>
        </p:nvSpPr>
        <p:spPr>
          <a:xfrm>
            <a:off x="611560" y="2924944"/>
            <a:ext cx="8218488" cy="1410434"/>
          </a:xfrm>
        </p:spPr>
        <p:txBody>
          <a:bodyPr/>
          <a:lstStyle/>
          <a:p>
            <a:r>
              <a:rPr lang="lt-LT" sz="2400" b="0" i="1" dirty="0">
                <a:solidFill>
                  <a:schemeClr val="bg2">
                    <a:lumMod val="25000"/>
                  </a:schemeClr>
                </a:solidFill>
                <a:latin typeface="Arial" panose="020B0604020202020204" pitchFamily="34" charset="0"/>
                <a:cs typeface="Arial" panose="020B0604020202020204" pitchFamily="34" charset="0"/>
              </a:rPr>
              <a:t>Lietuvos Respublikos valstybinės darbo inspekcijos kontrolinis klausimynas. Smurto ir priekabiavimo darbe prevencija</a:t>
            </a:r>
          </a:p>
        </p:txBody>
      </p:sp>
      <p:sp>
        <p:nvSpPr>
          <p:cNvPr id="3" name="Turinio vietos rezervavimo ženklas 2">
            <a:extLst>
              <a:ext uri="{FF2B5EF4-FFF2-40B4-BE49-F238E27FC236}">
                <a16:creationId xmlns:a16="http://schemas.microsoft.com/office/drawing/2014/main" id="{3301230C-569A-2718-1AB2-F5C0E6DF9849}"/>
              </a:ext>
            </a:extLst>
          </p:cNvPr>
          <p:cNvSpPr>
            <a:spLocks noGrp="1"/>
          </p:cNvSpPr>
          <p:nvPr>
            <p:ph idx="1"/>
          </p:nvPr>
        </p:nvSpPr>
        <p:spPr>
          <a:xfrm>
            <a:off x="481881" y="548680"/>
            <a:ext cx="8229600" cy="1617043"/>
          </a:xfrm>
        </p:spPr>
        <p:txBody>
          <a:bodyPr/>
          <a:lstStyle/>
          <a:p>
            <a:pPr marL="0" indent="0" algn="ctr">
              <a:buNone/>
            </a:pPr>
            <a:r>
              <a:rPr lang="lt-LT" sz="2400" b="1" i="1" dirty="0">
                <a:solidFill>
                  <a:schemeClr val="tx1"/>
                </a:solidFill>
              </a:rPr>
              <a:t>Lietuvos Respublikos vyriausiojo valstybinio darbo inspektoriaus 2022 m. lapkričio 10 d. įsakymas Nr. EV-258</a:t>
            </a:r>
            <a:r>
              <a:rPr lang="en-US" sz="2400" b="1" i="1" dirty="0">
                <a:solidFill>
                  <a:schemeClr val="tx1"/>
                </a:solidFill>
              </a:rPr>
              <a:t> </a:t>
            </a:r>
            <a:r>
              <a:rPr lang="lt-LT" sz="2400" b="1" i="1" dirty="0">
                <a:solidFill>
                  <a:schemeClr val="tx1"/>
                </a:solidFill>
              </a:rPr>
              <a:t>„Dėl ūkio subjektų patikrinimų kontrolinių klausimynų ir teminių ataskaitų patvirtinimo“</a:t>
            </a:r>
          </a:p>
        </p:txBody>
      </p:sp>
      <p:sp>
        <p:nvSpPr>
          <p:cNvPr id="4" name="Skaidrės numerio vietos rezervavimo ženklas 3">
            <a:extLst>
              <a:ext uri="{FF2B5EF4-FFF2-40B4-BE49-F238E27FC236}">
                <a16:creationId xmlns:a16="http://schemas.microsoft.com/office/drawing/2014/main" id="{168B7550-889C-023B-3478-BBBD71D01DD6}"/>
              </a:ext>
            </a:extLst>
          </p:cNvPr>
          <p:cNvSpPr>
            <a:spLocks noGrp="1"/>
          </p:cNvSpPr>
          <p:nvPr>
            <p:ph type="sldNum" sz="quarter" idx="10"/>
          </p:nvPr>
        </p:nvSpPr>
        <p:spPr/>
        <p:txBody>
          <a:bodyPr/>
          <a:lstStyle/>
          <a:p>
            <a:pPr>
              <a:defRPr/>
            </a:pPr>
            <a:fld id="{E549588E-4F4A-4376-AE61-76FB1EB6A953}" type="slidenum">
              <a:rPr lang="en-US" altLang="lt-LT" smtClean="0"/>
              <a:pPr>
                <a:defRPr/>
              </a:pPr>
              <a:t>19</a:t>
            </a:fld>
            <a:endParaRPr lang="en-US" altLang="lt-LT"/>
          </a:p>
        </p:txBody>
      </p:sp>
    </p:spTree>
    <p:extLst>
      <p:ext uri="{BB962C8B-B14F-4D97-AF65-F5344CB8AC3E}">
        <p14:creationId xmlns:p14="http://schemas.microsoft.com/office/powerpoint/2010/main" val="29281394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DDF2C8C-E674-E2DE-25D5-D3BC61AF7E10}"/>
              </a:ext>
            </a:extLst>
          </p:cNvPr>
          <p:cNvSpPr>
            <a:spLocks noGrp="1"/>
          </p:cNvSpPr>
          <p:nvPr>
            <p:ph type="title"/>
          </p:nvPr>
        </p:nvSpPr>
        <p:spPr/>
        <p:txBody>
          <a:bodyPr/>
          <a:lstStyle/>
          <a:p>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LIETUVOS RESPUBLIKOS DARBO KODEKSO 30 STRAIPSNIO 1 D.</a:t>
            </a:r>
            <a:endParaRPr lang="lt-LT" dirty="0"/>
          </a:p>
        </p:txBody>
      </p:sp>
      <p:sp>
        <p:nvSpPr>
          <p:cNvPr id="3" name="Turinio vietos rezervavimo ženklas 2">
            <a:extLst>
              <a:ext uri="{FF2B5EF4-FFF2-40B4-BE49-F238E27FC236}">
                <a16:creationId xmlns:a16="http://schemas.microsoft.com/office/drawing/2014/main" id="{5F200B14-02E0-7685-C028-50A5D9F607F8}"/>
              </a:ext>
            </a:extLst>
          </p:cNvPr>
          <p:cNvSpPr>
            <a:spLocks noGrp="1"/>
          </p:cNvSpPr>
          <p:nvPr>
            <p:ph idx="1"/>
          </p:nvPr>
        </p:nvSpPr>
        <p:spPr/>
        <p:txBody>
          <a:bodyPr/>
          <a:lstStyle/>
          <a:p>
            <a:pPr marL="0" indent="0" algn="just">
              <a:buNone/>
            </a:pPr>
            <a:r>
              <a:rPr lang="lt-LT"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lt-LT" sz="2200" i="1" dirty="0">
                <a:effectLst/>
                <a:latin typeface="Arial" panose="020B0604020202020204" pitchFamily="34" charset="0"/>
                <a:ea typeface="Times New Roman" panose="02020603050405020304" pitchFamily="18" charset="0"/>
                <a:cs typeface="Arial" panose="020B0604020202020204" pitchFamily="34" charset="0"/>
              </a:rPr>
              <a:t>Darbdavys privalo sukurti tokią darbo aplinką, kurioje darbuotojas ar darbuotojų grupė nepatirtų priešiškų, neetiškų, žeminančių, agresyvių, užgaulių, įžeidžiančių veiksmų, kuriais kėsinamasi į darbuotojo ar darbuotojų grupės garbę ir orumą, fizinį ar psichologinį neliečiamumą ar kuriais siekiama darbuotoją ar darbuotojų grupę įbauginti, sumenkinti ar įstumti į beginklę ir bejėgę padėtį.</a:t>
            </a:r>
            <a:endParaRPr lang="lt-LT" sz="2200" i="1" dirty="0">
              <a:latin typeface="Arial" panose="020B0604020202020204" pitchFamily="34" charset="0"/>
              <a:cs typeface="Arial" panose="020B0604020202020204" pitchFamily="34" charset="0"/>
            </a:endParaRPr>
          </a:p>
        </p:txBody>
      </p:sp>
      <p:sp>
        <p:nvSpPr>
          <p:cNvPr id="4" name="Skaidrės numerio vietos rezervavimo ženklas 3">
            <a:extLst>
              <a:ext uri="{FF2B5EF4-FFF2-40B4-BE49-F238E27FC236}">
                <a16:creationId xmlns:a16="http://schemas.microsoft.com/office/drawing/2014/main" id="{3E412E8F-1155-6BAB-0B47-768E0EE60FE3}"/>
              </a:ext>
            </a:extLst>
          </p:cNvPr>
          <p:cNvSpPr>
            <a:spLocks noGrp="1"/>
          </p:cNvSpPr>
          <p:nvPr>
            <p:ph type="sldNum" sz="quarter" idx="10"/>
          </p:nvPr>
        </p:nvSpPr>
        <p:spPr/>
        <p:txBody>
          <a:bodyPr/>
          <a:lstStyle/>
          <a:p>
            <a:pPr>
              <a:defRPr/>
            </a:pPr>
            <a:fld id="{E549588E-4F4A-4376-AE61-76FB1EB6A953}" type="slidenum">
              <a:rPr lang="en-US" altLang="lt-LT" smtClean="0"/>
              <a:pPr>
                <a:defRPr/>
              </a:pPr>
              <a:t>2</a:t>
            </a:fld>
            <a:endParaRPr lang="en-US" altLang="lt-LT"/>
          </a:p>
        </p:txBody>
      </p:sp>
    </p:spTree>
    <p:extLst>
      <p:ext uri="{BB962C8B-B14F-4D97-AF65-F5344CB8AC3E}">
        <p14:creationId xmlns:p14="http://schemas.microsoft.com/office/powerpoint/2010/main" val="93063014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74506DD-25DE-911A-EC35-56C4A644A941}"/>
              </a:ext>
            </a:extLst>
          </p:cNvPr>
          <p:cNvSpPr>
            <a:spLocks noGrp="1"/>
          </p:cNvSpPr>
          <p:nvPr>
            <p:ph type="title"/>
          </p:nvPr>
        </p:nvSpPr>
        <p:spPr/>
        <p:txBody>
          <a:bodyPr/>
          <a:lstStyle/>
          <a:p>
            <a:r>
              <a:rPr lang="lt-LT" sz="2400" dirty="0">
                <a:solidFill>
                  <a:schemeClr val="tx1"/>
                </a:solidFill>
              </a:rPr>
              <a:t>Daugiau informacijos VDI parengtose rekomendacijose:</a:t>
            </a:r>
          </a:p>
        </p:txBody>
      </p:sp>
      <p:sp>
        <p:nvSpPr>
          <p:cNvPr id="3" name="Turinio vietos rezervavimo ženklas 2">
            <a:extLst>
              <a:ext uri="{FF2B5EF4-FFF2-40B4-BE49-F238E27FC236}">
                <a16:creationId xmlns:a16="http://schemas.microsoft.com/office/drawing/2014/main" id="{BDC56041-1E2C-CB72-9C7E-BBF5B8481812}"/>
              </a:ext>
            </a:extLst>
          </p:cNvPr>
          <p:cNvSpPr>
            <a:spLocks noGrp="1"/>
          </p:cNvSpPr>
          <p:nvPr>
            <p:ph idx="1"/>
          </p:nvPr>
        </p:nvSpPr>
        <p:spPr>
          <a:xfrm>
            <a:off x="0" y="1357298"/>
            <a:ext cx="9144000" cy="4768865"/>
          </a:xfrm>
        </p:spPr>
        <p:txBody>
          <a:bodyPr/>
          <a:lstStyle/>
          <a:p>
            <a:pPr marL="0" indent="0" algn="ctr">
              <a:buNone/>
            </a:pPr>
            <a:endParaRPr lang="en-US" sz="2000" b="1" i="1" u="sng" dirty="0">
              <a:solidFill>
                <a:schemeClr val="tx1"/>
              </a:solidFill>
            </a:endParaRPr>
          </a:p>
          <a:p>
            <a:pPr marL="0" indent="0" algn="ctr">
              <a:buNone/>
            </a:pPr>
            <a:r>
              <a:rPr lang="lt-LT" sz="2000" b="1" i="1" u="sng" dirty="0">
                <a:solidFill>
                  <a:schemeClr val="tx1"/>
                </a:solidFill>
              </a:rPr>
              <a:t>Lietuvos Respublikos darbo kodekso 30 straipsnio taikymo rekomendacijos</a:t>
            </a:r>
          </a:p>
          <a:p>
            <a:pPr marL="0" indent="0" algn="ctr">
              <a:buNone/>
            </a:pPr>
            <a:endParaRPr lang="lt-LT" sz="1800" b="1" u="sng" dirty="0">
              <a:solidFill>
                <a:schemeClr val="tx1"/>
              </a:solidFill>
            </a:endParaRPr>
          </a:p>
          <a:p>
            <a:pPr marL="0" indent="0" algn="ctr">
              <a:buNone/>
            </a:pPr>
            <a:r>
              <a:rPr lang="lt-LT" sz="2000" b="1" i="1" u="sng" dirty="0">
                <a:solidFill>
                  <a:schemeClr val="tx1"/>
                </a:solidFill>
              </a:rPr>
              <a:t>Atmintinė darbuotojams psichosocialinių sąlygų gerinimui</a:t>
            </a:r>
          </a:p>
          <a:p>
            <a:pPr marL="0" indent="0" algn="ctr">
              <a:buNone/>
            </a:pPr>
            <a:endParaRPr lang="lt-LT" sz="2000" b="1" i="1" u="sng" dirty="0">
              <a:solidFill>
                <a:schemeClr val="tx1"/>
              </a:solidFill>
            </a:endParaRPr>
          </a:p>
          <a:p>
            <a:pPr marL="0" indent="0" algn="ctr">
              <a:buNone/>
            </a:pPr>
            <a:r>
              <a:rPr lang="lt-LT" sz="2000" b="1" i="1" u="sng" dirty="0">
                <a:solidFill>
                  <a:schemeClr val="tx1"/>
                </a:solidFill>
              </a:rPr>
              <a:t>Metodinės rekomendacijos psichologinio smurto darbo aplinkoje prevencijai</a:t>
            </a:r>
          </a:p>
          <a:p>
            <a:pPr marL="0" indent="0" algn="ctr">
              <a:buNone/>
            </a:pPr>
            <a:r>
              <a:rPr lang="lt-LT" sz="2000" b="1" i="1" u="sng" dirty="0">
                <a:solidFill>
                  <a:schemeClr val="tx1"/>
                </a:solidFill>
              </a:rPr>
              <a:t> ir psichosocialinių darbo sąlygų gerinimui</a:t>
            </a:r>
          </a:p>
          <a:p>
            <a:pPr marL="0" indent="0" algn="ctr">
              <a:buNone/>
            </a:pPr>
            <a:endParaRPr lang="lt-LT" sz="1800" b="1" u="sng" dirty="0">
              <a:solidFill>
                <a:schemeClr val="tx1"/>
              </a:solidFill>
            </a:endParaRPr>
          </a:p>
          <a:p>
            <a:pPr marL="0" indent="0" algn="ctr">
              <a:buNone/>
            </a:pPr>
            <a:r>
              <a:rPr lang="lt-LT" sz="2000" b="1" i="1" u="sng" dirty="0">
                <a:solidFill>
                  <a:schemeClr val="tx1"/>
                </a:solidFill>
              </a:rPr>
              <a:t>Metodinės rekomendacijos psichologinio smurto darbe prevencijai užtikrinti</a:t>
            </a:r>
          </a:p>
          <a:p>
            <a:pPr marL="0" indent="0" algn="ctr">
              <a:buNone/>
            </a:pPr>
            <a:endParaRPr lang="lt-LT" sz="1800" b="1" u="sng" dirty="0">
              <a:solidFill>
                <a:schemeClr val="tx1"/>
              </a:solidFill>
            </a:endParaRPr>
          </a:p>
          <a:p>
            <a:pPr marL="0" indent="0" algn="ctr">
              <a:buNone/>
            </a:pPr>
            <a:r>
              <a:rPr lang="lt-LT" sz="2000" b="1" i="1" u="sng" dirty="0">
                <a:solidFill>
                  <a:schemeClr val="tx1"/>
                </a:solidFill>
                <a:effectLst/>
                <a:ea typeface="Arial" panose="020B0604020202020204" pitchFamily="34" charset="0"/>
              </a:rPr>
              <a:t>Smurto ir priekabiavimo prevencijos politikos rengimo </a:t>
            </a:r>
          </a:p>
          <a:p>
            <a:pPr marL="0" indent="0" algn="ctr">
              <a:buNone/>
            </a:pPr>
            <a:r>
              <a:rPr lang="lt-LT" sz="2000" b="1" i="1" u="sng" dirty="0">
                <a:solidFill>
                  <a:schemeClr val="tx1"/>
                </a:solidFill>
                <a:effectLst/>
                <a:ea typeface="Arial" panose="020B0604020202020204" pitchFamily="34" charset="0"/>
              </a:rPr>
              <a:t>metodinės rekomendacijos</a:t>
            </a:r>
            <a:endParaRPr lang="lt-LT" sz="2000" i="1" dirty="0">
              <a:solidFill>
                <a:schemeClr val="tx1"/>
              </a:solidFill>
            </a:endParaRPr>
          </a:p>
          <a:p>
            <a:pPr marL="0" indent="0" algn="ctr">
              <a:buNone/>
            </a:pPr>
            <a:endParaRPr lang="lt-LT" sz="2400" b="1" u="sng" dirty="0"/>
          </a:p>
        </p:txBody>
      </p:sp>
      <p:sp>
        <p:nvSpPr>
          <p:cNvPr id="4" name="Skaidrės numerio vietos rezervavimo ženklas 3">
            <a:extLst>
              <a:ext uri="{FF2B5EF4-FFF2-40B4-BE49-F238E27FC236}">
                <a16:creationId xmlns:a16="http://schemas.microsoft.com/office/drawing/2014/main" id="{55943AE8-C3CE-E99E-6DFB-112E452D375F}"/>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9588E-4F4A-4376-AE61-76FB1EB6A953}" type="slidenum">
              <a:rPr kumimoji="0" lang="en-US" altLang="lt-LT" sz="1400" b="0" i="0" u="none" strike="noStrike" kern="1200" cap="none" spc="0" normalizeH="0" baseline="0" noProof="0" smtClean="0">
                <a:ln>
                  <a:noFill/>
                </a:ln>
                <a:solidFill>
                  <a:srgbClr val="165160"/>
                </a:solidFill>
                <a:effectLst/>
                <a:uLnTx/>
                <a:uFillTx/>
                <a:latin typeface="Tahom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lt-LT" sz="1400" b="0" i="0" u="none" strike="noStrike" kern="1200" cap="none" spc="0" normalizeH="0" baseline="0" noProof="0">
              <a:ln>
                <a:noFill/>
              </a:ln>
              <a:solidFill>
                <a:srgbClr val="165160"/>
              </a:solidFill>
              <a:effectLst/>
              <a:uLnTx/>
              <a:uFillTx/>
              <a:latin typeface="Tahom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02444440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B6EE1AF6-F4F9-CD70-1017-0A09BDBDA035}"/>
              </a:ext>
            </a:extLst>
          </p:cNvPr>
          <p:cNvSpPr>
            <a:spLocks noGrp="1"/>
          </p:cNvSpPr>
          <p:nvPr>
            <p:ph idx="1"/>
          </p:nvPr>
        </p:nvSpPr>
        <p:spPr>
          <a:xfrm>
            <a:off x="971600" y="1556792"/>
            <a:ext cx="6840760" cy="2448272"/>
          </a:xfrm>
        </p:spPr>
        <p:txBody>
          <a:bodyPr/>
          <a:lstStyle/>
          <a:p>
            <a:pPr marL="0" indent="0" algn="ctr">
              <a:buNone/>
            </a:pPr>
            <a:endParaRPr lang="en-US" sz="3200" i="1" dirty="0">
              <a:latin typeface="Arial" panose="020B0604020202020204" pitchFamily="34" charset="0"/>
              <a:cs typeface="Arial" panose="020B0604020202020204" pitchFamily="34" charset="0"/>
            </a:endParaRPr>
          </a:p>
          <a:p>
            <a:pPr marL="0" indent="0" algn="ctr">
              <a:buNone/>
            </a:pPr>
            <a:r>
              <a:rPr lang="en-US" sz="3200" i="1" dirty="0">
                <a:latin typeface="Arial" panose="020B0604020202020204" pitchFamily="34" charset="0"/>
                <a:cs typeface="Arial" panose="020B0604020202020204" pitchFamily="34" charset="0"/>
              </a:rPr>
              <a:t>VDI k</a:t>
            </a:r>
            <a:r>
              <a:rPr lang="lt-LT" sz="3200" i="1" dirty="0" err="1">
                <a:latin typeface="Arial" panose="020B0604020202020204" pitchFamily="34" charset="0"/>
                <a:cs typeface="Arial" panose="020B0604020202020204" pitchFamily="34" charset="0"/>
              </a:rPr>
              <a:t>onsultacijų</a:t>
            </a:r>
            <a:r>
              <a:rPr lang="lt-LT" sz="3200" i="1" dirty="0">
                <a:latin typeface="Arial" panose="020B0604020202020204" pitchFamily="34" charset="0"/>
                <a:cs typeface="Arial" panose="020B0604020202020204" pitchFamily="34" charset="0"/>
              </a:rPr>
              <a:t> tel. (8 5) 213 9772</a:t>
            </a:r>
            <a:endParaRPr lang="en-US" sz="3200" i="1" dirty="0">
              <a:latin typeface="Arial" panose="020B0604020202020204" pitchFamily="34" charset="0"/>
              <a:cs typeface="Arial" panose="020B0604020202020204" pitchFamily="34" charset="0"/>
            </a:endParaRPr>
          </a:p>
          <a:p>
            <a:pPr marL="0" indent="0" algn="ctr">
              <a:buNone/>
            </a:pPr>
            <a:endParaRPr lang="en-US" sz="3200" i="1" dirty="0">
              <a:latin typeface="Arial" panose="020B0604020202020204" pitchFamily="34" charset="0"/>
              <a:cs typeface="Arial" panose="020B0604020202020204" pitchFamily="34" charset="0"/>
            </a:endParaRPr>
          </a:p>
          <a:p>
            <a:pPr marL="0" indent="0" algn="ctr">
              <a:buNone/>
            </a:pPr>
            <a:r>
              <a:rPr lang="lt-LT" sz="3200" i="1" dirty="0">
                <a:latin typeface="Arial" panose="020B0604020202020204" pitchFamily="34" charset="0"/>
                <a:cs typeface="Arial" panose="020B0604020202020204" pitchFamily="34" charset="0"/>
              </a:rPr>
              <a:t>Ačiū už dėmesį</a:t>
            </a:r>
          </a:p>
        </p:txBody>
      </p:sp>
      <p:sp>
        <p:nvSpPr>
          <p:cNvPr id="4" name="Skaidrės numerio vietos rezervavimo ženklas 3">
            <a:extLst>
              <a:ext uri="{FF2B5EF4-FFF2-40B4-BE49-F238E27FC236}">
                <a16:creationId xmlns:a16="http://schemas.microsoft.com/office/drawing/2014/main" id="{2EF4B934-2D73-DABE-827E-BB39892ED83B}"/>
              </a:ext>
            </a:extLst>
          </p:cNvPr>
          <p:cNvSpPr>
            <a:spLocks noGrp="1"/>
          </p:cNvSpPr>
          <p:nvPr>
            <p:ph type="sldNum" sz="quarter" idx="10"/>
          </p:nvPr>
        </p:nvSpPr>
        <p:spPr/>
        <p:txBody>
          <a:bodyPr/>
          <a:lstStyle/>
          <a:p>
            <a:pPr>
              <a:defRPr/>
            </a:pPr>
            <a:fld id="{E549588E-4F4A-4376-AE61-76FB1EB6A953}" type="slidenum">
              <a:rPr lang="en-US" altLang="lt-LT" smtClean="0"/>
              <a:pPr>
                <a:defRPr/>
              </a:pPr>
              <a:t>21</a:t>
            </a:fld>
            <a:endParaRPr lang="en-US" altLang="lt-LT"/>
          </a:p>
        </p:txBody>
      </p:sp>
    </p:spTree>
    <p:extLst>
      <p:ext uri="{BB962C8B-B14F-4D97-AF65-F5344CB8AC3E}">
        <p14:creationId xmlns:p14="http://schemas.microsoft.com/office/powerpoint/2010/main" val="397778388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63CBDB6-D5B0-9539-BD9D-6A1CDD7658D5}"/>
              </a:ext>
            </a:extLst>
          </p:cNvPr>
          <p:cNvSpPr>
            <a:spLocks noGrp="1"/>
          </p:cNvSpPr>
          <p:nvPr>
            <p:ph type="title"/>
          </p:nvPr>
        </p:nvSpPr>
        <p:spPr/>
        <p:txBody>
          <a:bodyPr/>
          <a:lstStyle/>
          <a:p>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LIETUVOS RESPUBLIKOS DARBO KODEKSO 30 STRAIPSNIO </a:t>
            </a:r>
            <a:r>
              <a:rPr kumimoji="0" lang="en-US"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2</a:t>
            </a:r>
            <a:r>
              <a:rPr kumimoji="0" lang="lt-LT" sz="2400" b="1" i="0" u="none" strike="noStrike" kern="0" cap="none" spc="0" normalizeH="0" baseline="0" noProof="0" dirty="0">
                <a:ln>
                  <a:noFill/>
                </a:ln>
                <a:solidFill>
                  <a:prstClr val="black"/>
                </a:solidFill>
                <a:effectLst/>
                <a:uLnTx/>
                <a:uFillTx/>
                <a:latin typeface="Calibri"/>
                <a:ea typeface="Times New Roman" panose="02020603050405020304" pitchFamily="18" charset="0"/>
                <a:cs typeface="+mj-cs"/>
              </a:rPr>
              <a:t> D.</a:t>
            </a:r>
            <a:endParaRPr lang="lt-LT" dirty="0"/>
          </a:p>
        </p:txBody>
      </p:sp>
      <p:sp>
        <p:nvSpPr>
          <p:cNvPr id="3" name="Turinio vietos rezervavimo ženklas 2">
            <a:extLst>
              <a:ext uri="{FF2B5EF4-FFF2-40B4-BE49-F238E27FC236}">
                <a16:creationId xmlns:a16="http://schemas.microsoft.com/office/drawing/2014/main" id="{796C762C-AD58-72FD-A4EC-6DD426C27906}"/>
              </a:ext>
            </a:extLst>
          </p:cNvPr>
          <p:cNvSpPr>
            <a:spLocks noGrp="1"/>
          </p:cNvSpPr>
          <p:nvPr>
            <p:ph idx="1"/>
          </p:nvPr>
        </p:nvSpPr>
        <p:spPr>
          <a:xfrm>
            <a:off x="457200" y="1357298"/>
            <a:ext cx="8229600" cy="4525963"/>
          </a:xfrm>
        </p:spPr>
        <p:txBody>
          <a:bodyPr/>
          <a:lstStyle/>
          <a:p>
            <a:pPr algn="just"/>
            <a:r>
              <a:rPr lang="lt-LT" sz="2200" i="1" dirty="0">
                <a:effectLst/>
                <a:latin typeface="Arial" panose="020B0604020202020204" pitchFamily="34" charset="0"/>
                <a:ea typeface="Times New Roman" panose="02020603050405020304" pitchFamily="18" charset="0"/>
                <a:cs typeface="Arial" panose="020B0604020202020204" pitchFamily="34" charset="0"/>
              </a:rPr>
              <a:t>Smurtas ir priekabiavimas, įskaitant psichologinį smurtą, smurtą ir priekabiavimą dėl lyties (smurtas ir priekabiavimas nukreiptas prieš asmenis dėl jų lyties arba neproporcingai paveikiantis tam tikros lyties asmenis, įskaitant seksualinį priekabiavimą), – bet koks nepriimtinas elgesys ar jo grėsmė, nesvarbu, ar nepriimtinu elgesiu vieną kartą ar pakartotinai siekiama padaryti fizinį, psichologinį, seksualinį ar ekonominį poveikį, ar nepriimtinu elgesiu šis poveikis padaromas arba gali būti padarytas, ar tokiu elgesiu įžeidžiamas asmens orumas arba sukuriama bauginanti, priešiška, žeminanti ar įžeidžianti aplinka ar (ir) atsirado arba gali atsirasti fizinė, turtinė ir (ar) neturtinė žala. </a:t>
            </a:r>
            <a:endParaRPr lang="lt-LT" sz="2200" i="1" dirty="0">
              <a:latin typeface="Arial" panose="020B0604020202020204" pitchFamily="34" charset="0"/>
              <a:cs typeface="Arial" panose="020B0604020202020204" pitchFamily="34" charset="0"/>
            </a:endParaRPr>
          </a:p>
        </p:txBody>
      </p:sp>
      <p:sp>
        <p:nvSpPr>
          <p:cNvPr id="4" name="Skaidrės numerio vietos rezervavimo ženklas 3">
            <a:extLst>
              <a:ext uri="{FF2B5EF4-FFF2-40B4-BE49-F238E27FC236}">
                <a16:creationId xmlns:a16="http://schemas.microsoft.com/office/drawing/2014/main" id="{5878661D-DB66-08A3-A568-AC04F12610A8}"/>
              </a:ext>
            </a:extLst>
          </p:cNvPr>
          <p:cNvSpPr>
            <a:spLocks noGrp="1"/>
          </p:cNvSpPr>
          <p:nvPr>
            <p:ph type="sldNum" sz="quarter" idx="10"/>
          </p:nvPr>
        </p:nvSpPr>
        <p:spPr/>
        <p:txBody>
          <a:bodyPr/>
          <a:lstStyle/>
          <a:p>
            <a:pPr>
              <a:defRPr/>
            </a:pPr>
            <a:fld id="{E549588E-4F4A-4376-AE61-76FB1EB6A953}" type="slidenum">
              <a:rPr lang="en-US" altLang="lt-LT" smtClean="0"/>
              <a:pPr>
                <a:defRPr/>
              </a:pPr>
              <a:t>3</a:t>
            </a:fld>
            <a:endParaRPr lang="en-US" altLang="lt-LT"/>
          </a:p>
        </p:txBody>
      </p:sp>
    </p:spTree>
    <p:extLst>
      <p:ext uri="{BB962C8B-B14F-4D97-AF65-F5344CB8AC3E}">
        <p14:creationId xmlns:p14="http://schemas.microsoft.com/office/powerpoint/2010/main" val="304592888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kaidrės numerio vietos rezervavimo ženklas 3">
            <a:extLst>
              <a:ext uri="{FF2B5EF4-FFF2-40B4-BE49-F238E27FC236}">
                <a16:creationId xmlns:a16="http://schemas.microsoft.com/office/drawing/2014/main" id="{1BF83B4B-1ECF-C24F-A43B-97D832CCB3AE}"/>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9588E-4F4A-4376-AE61-76FB1EB6A953}" type="slidenum">
              <a:rPr kumimoji="0" lang="en-US" altLang="lt-LT" sz="1400" b="0" i="0" u="none" strike="noStrike" kern="1200" cap="none" spc="0" normalizeH="0" baseline="0" noProof="0" smtClean="0">
                <a:ln>
                  <a:noFill/>
                </a:ln>
                <a:solidFill>
                  <a:srgbClr val="165160"/>
                </a:solidFill>
                <a:effectLst/>
                <a:uLnTx/>
                <a:uFillTx/>
                <a:latin typeface="Tahom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lt-LT" sz="1400" b="0" i="0" u="none" strike="noStrike" kern="1200" cap="none" spc="0" normalizeH="0" baseline="0" noProof="0">
              <a:ln>
                <a:noFill/>
              </a:ln>
              <a:solidFill>
                <a:srgbClr val="165160"/>
              </a:solidFill>
              <a:effectLst/>
              <a:uLnTx/>
              <a:uFillTx/>
              <a:latin typeface="Tahoma" panose="020B0604030504040204" pitchFamily="34" charset="0"/>
              <a:ea typeface="+mn-ea"/>
              <a:cs typeface="Arial" panose="020B0604020202020204" pitchFamily="34" charset="0"/>
            </a:endParaRPr>
          </a:p>
        </p:txBody>
      </p:sp>
      <p:sp>
        <p:nvSpPr>
          <p:cNvPr id="2" name="Pavadinimas 1">
            <a:extLst>
              <a:ext uri="{FF2B5EF4-FFF2-40B4-BE49-F238E27FC236}">
                <a16:creationId xmlns:a16="http://schemas.microsoft.com/office/drawing/2014/main" id="{DC00554F-1C7C-B298-1A86-C5C26A81EE9E}"/>
              </a:ext>
            </a:extLst>
          </p:cNvPr>
          <p:cNvSpPr>
            <a:spLocks noGrp="1"/>
          </p:cNvSpPr>
          <p:nvPr>
            <p:ph type="title" idx="4294967295"/>
          </p:nvPr>
        </p:nvSpPr>
        <p:spPr>
          <a:xfrm>
            <a:off x="513030" y="260350"/>
            <a:ext cx="8218487" cy="576262"/>
          </a:xfrm>
        </p:spPr>
        <p:txBody>
          <a:bodyPr/>
          <a:lstStyle/>
          <a:p>
            <a:r>
              <a:rPr lang="lt-LT" sz="2400" dirty="0">
                <a:solidFill>
                  <a:schemeClr val="tx1"/>
                </a:solidFill>
                <a:ea typeface="Times New Roman" panose="02020603050405020304" pitchFamily="18" charset="0"/>
              </a:rPr>
              <a:t>LIETUVOS RESPUBLIKOS DARBO KODEKSO 30 STRAIPSNIO 2 D. </a:t>
            </a:r>
            <a:endParaRPr lang="lt-LT" sz="2400" dirty="0">
              <a:solidFill>
                <a:schemeClr val="tx1"/>
              </a:solidFill>
            </a:endParaRPr>
          </a:p>
        </p:txBody>
      </p:sp>
      <p:sp>
        <p:nvSpPr>
          <p:cNvPr id="3" name="Turinio vietos rezervavimo ženklas 2">
            <a:extLst>
              <a:ext uri="{FF2B5EF4-FFF2-40B4-BE49-F238E27FC236}">
                <a16:creationId xmlns:a16="http://schemas.microsoft.com/office/drawing/2014/main" id="{AC7F97BD-3EDE-734F-0175-4CE3376202B2}"/>
              </a:ext>
            </a:extLst>
          </p:cNvPr>
          <p:cNvSpPr>
            <a:spLocks noGrp="1"/>
          </p:cNvSpPr>
          <p:nvPr>
            <p:ph idx="4294967295"/>
          </p:nvPr>
        </p:nvSpPr>
        <p:spPr>
          <a:xfrm>
            <a:off x="0" y="981075"/>
            <a:ext cx="8229600" cy="5145088"/>
          </a:xfrm>
        </p:spPr>
        <p:txBody>
          <a:bodyPr/>
          <a:lstStyle/>
          <a:p>
            <a:pPr indent="0" algn="just">
              <a:buNone/>
            </a:pPr>
            <a:r>
              <a:rPr lang="lt-LT" sz="1800" i="1" dirty="0">
                <a:solidFill>
                  <a:schemeClr val="tx1"/>
                </a:solidFill>
                <a:effectLst/>
                <a:latin typeface="Times New Roman" panose="02020603050405020304" pitchFamily="18" charset="0"/>
                <a:ea typeface="Times New Roman" panose="02020603050405020304" pitchFamily="18" charset="0"/>
              </a:rPr>
              <a:t>	</a:t>
            </a:r>
            <a:r>
              <a:rPr lang="lt-LT" sz="2200" i="1"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Smurtas ir priekabiavimas draudžiamas:</a:t>
            </a:r>
          </a:p>
          <a:p>
            <a:pPr indent="0" algn="just">
              <a:buNone/>
            </a:pPr>
            <a:r>
              <a:rPr lang="lt-LT" sz="2200" i="1"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	1) darbo vietose, įskaitant viešąsias ir privačias vietas, kai darbuotojas yra darbdavio žinioje ar atlieka pareigas pagal darbo sutartį; </a:t>
            </a:r>
          </a:p>
          <a:p>
            <a:pPr indent="0" algn="just">
              <a:buNone/>
            </a:pPr>
            <a:r>
              <a:rPr lang="lt-LT" sz="2200" i="1"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	2) pertraukos pailsėti ir pavalgyti metu arba naudojantis buities, sanitarine ir higienos patalpomis;</a:t>
            </a:r>
          </a:p>
          <a:p>
            <a:pPr indent="0" algn="just">
              <a:buNone/>
            </a:pPr>
            <a:r>
              <a:rPr lang="lt-LT" sz="2200" i="1"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	3) su darbu susijusių išvykų, kelionių, mokymų, renginių ar socialinės veiklos metu; </a:t>
            </a:r>
          </a:p>
          <a:p>
            <a:pPr indent="0" algn="just">
              <a:buNone/>
            </a:pPr>
            <a:r>
              <a:rPr lang="lt-LT" sz="2200" i="1"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	4) su darbu susijusio bendravimo, įskaitant ir bendravimą informacinėmis ir elektroninių ryšių technologijomis, metu; </a:t>
            </a:r>
          </a:p>
          <a:p>
            <a:pPr indent="0" algn="just">
              <a:buNone/>
            </a:pPr>
            <a:r>
              <a:rPr lang="lt-LT" sz="2200" i="1"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	5) darbdavio suteiktame būste;</a:t>
            </a:r>
          </a:p>
          <a:p>
            <a:pPr indent="0" algn="just">
              <a:buNone/>
            </a:pPr>
            <a:r>
              <a:rPr lang="lt-LT" sz="2200" i="1"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	6) pakeliui į darbą ar iš darbo. </a:t>
            </a:r>
          </a:p>
          <a:p>
            <a:pPr indent="0" algn="just">
              <a:buNone/>
            </a:pPr>
            <a:endParaRPr lang="lt-LT" sz="1800" dirty="0">
              <a:solidFill>
                <a:schemeClr val="tx1"/>
              </a:solidFill>
              <a:effectLst/>
              <a:latin typeface="Times New Roman" panose="02020603050405020304" pitchFamily="18" charset="0"/>
              <a:ea typeface="Times New Roman" panose="02020603050405020304" pitchFamily="18" charset="0"/>
            </a:endParaRPr>
          </a:p>
          <a:p>
            <a:pPr marL="0" indent="0">
              <a:buNone/>
            </a:pPr>
            <a:endParaRPr lang="lt-LT" dirty="0"/>
          </a:p>
        </p:txBody>
      </p:sp>
    </p:spTree>
    <p:extLst>
      <p:ext uri="{BB962C8B-B14F-4D97-AF65-F5344CB8AC3E}">
        <p14:creationId xmlns:p14="http://schemas.microsoft.com/office/powerpoint/2010/main" val="209168526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ECBCADE-658C-DA3D-7A88-AAB0914325DE}"/>
              </a:ext>
            </a:extLst>
          </p:cNvPr>
          <p:cNvSpPr>
            <a:spLocks noGrp="1"/>
          </p:cNvSpPr>
          <p:nvPr>
            <p:ph type="title"/>
          </p:nvPr>
        </p:nvSpPr>
        <p:spPr/>
        <p:txBody>
          <a:bodyPr/>
          <a:lstStyle/>
          <a:p>
            <a:r>
              <a:rPr kumimoji="0" lang="lt-LT" sz="2400" b="1" i="0" u="none" strike="noStrike" kern="0" cap="none" spc="0" normalizeH="0" baseline="0" noProof="0" dirty="0">
                <a:ln>
                  <a:noFill/>
                </a:ln>
                <a:solidFill>
                  <a:prstClr val="black"/>
                </a:solidFill>
                <a:effectLst/>
                <a:uLnTx/>
                <a:uFillTx/>
                <a:latin typeface="Calibri"/>
                <a:ea typeface="+mj-ea"/>
                <a:cs typeface="+mj-cs"/>
              </a:rPr>
              <a:t>SMURTO IR PRIEKABIAVIMO </a:t>
            </a:r>
            <a:r>
              <a:rPr lang="lt-LT" sz="2400" dirty="0">
                <a:solidFill>
                  <a:prstClr val="black"/>
                </a:solidFill>
                <a:latin typeface="Calibri"/>
              </a:rPr>
              <a:t>PASIREIŠKIMO </a:t>
            </a:r>
            <a:r>
              <a:rPr kumimoji="0" lang="lt-LT" sz="2400" b="1" i="0" u="none" strike="noStrike" kern="0" cap="none" spc="0" normalizeH="0" baseline="0" noProof="0" dirty="0">
                <a:ln>
                  <a:noFill/>
                </a:ln>
                <a:solidFill>
                  <a:prstClr val="black"/>
                </a:solidFill>
                <a:effectLst/>
                <a:uLnTx/>
                <a:uFillTx/>
                <a:latin typeface="Calibri"/>
                <a:ea typeface="+mj-ea"/>
                <a:cs typeface="+mj-cs"/>
              </a:rPr>
              <a:t>FORMOS</a:t>
            </a:r>
            <a:endParaRPr lang="lt-LT" dirty="0"/>
          </a:p>
        </p:txBody>
      </p:sp>
      <p:sp>
        <p:nvSpPr>
          <p:cNvPr id="3" name="Turinio vietos rezervavimo ženklas 2">
            <a:extLst>
              <a:ext uri="{FF2B5EF4-FFF2-40B4-BE49-F238E27FC236}">
                <a16:creationId xmlns:a16="http://schemas.microsoft.com/office/drawing/2014/main" id="{9D930C65-7F99-87A4-2DF6-123929ED5960}"/>
              </a:ext>
            </a:extLst>
          </p:cNvPr>
          <p:cNvSpPr>
            <a:spLocks noGrp="1"/>
          </p:cNvSpPr>
          <p:nvPr>
            <p:ph idx="1"/>
          </p:nvPr>
        </p:nvSpPr>
        <p:spPr>
          <a:xfrm>
            <a:off x="1691680" y="1600200"/>
            <a:ext cx="6995120" cy="4525963"/>
          </a:xfrm>
        </p:spPr>
        <p:txBody>
          <a:bodyPr/>
          <a:lstStyle/>
          <a:p>
            <a:r>
              <a:rPr lang="lt-LT" sz="2400" i="1" dirty="0">
                <a:latin typeface="Arial" panose="020B0604020202020204" pitchFamily="34" charset="0"/>
                <a:cs typeface="Arial" panose="020B0604020202020204" pitchFamily="34" charset="0"/>
              </a:rPr>
              <a:t>Fizinis smurtas;</a:t>
            </a:r>
          </a:p>
          <a:p>
            <a:r>
              <a:rPr lang="lt-LT" sz="2400" i="1" dirty="0">
                <a:latin typeface="Arial" panose="020B0604020202020204" pitchFamily="34" charset="0"/>
                <a:cs typeface="Arial" panose="020B0604020202020204" pitchFamily="34" charset="0"/>
              </a:rPr>
              <a:t>Ekonominis smurtas;</a:t>
            </a:r>
          </a:p>
          <a:p>
            <a:r>
              <a:rPr lang="lt-LT" sz="2400" i="1" dirty="0">
                <a:latin typeface="Arial" panose="020B0604020202020204" pitchFamily="34" charset="0"/>
                <a:cs typeface="Arial" panose="020B0604020202020204" pitchFamily="34" charset="0"/>
              </a:rPr>
              <a:t>Seksualinis smurtas;</a:t>
            </a:r>
          </a:p>
          <a:p>
            <a:r>
              <a:rPr lang="lt-LT" sz="2400" i="1" dirty="0">
                <a:latin typeface="Arial" panose="020B0604020202020204" pitchFamily="34" charset="0"/>
                <a:cs typeface="Arial" panose="020B0604020202020204" pitchFamily="34" charset="0"/>
              </a:rPr>
              <a:t>Psichologinis smurtas.</a:t>
            </a:r>
          </a:p>
          <a:p>
            <a:pPr marL="0" indent="0">
              <a:buNone/>
            </a:pPr>
            <a:endParaRPr lang="en-US" sz="2400" i="1" dirty="0">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10000"/>
              </a:lnSpc>
              <a:spcBef>
                <a:spcPct val="0"/>
              </a:spcBef>
              <a:spcAft>
                <a:spcPct val="0"/>
              </a:spcAft>
              <a:buClr>
                <a:srgbClr val="C00000"/>
              </a:buClr>
              <a:buSzTx/>
              <a:buFont typeface="Arial" panose="020B0604020202020204" pitchFamily="34" charset="0"/>
              <a:buChar char="•"/>
              <a:tabLst/>
              <a:defRPr/>
            </a:pPr>
            <a:r>
              <a:rPr kumimoji="0" lang="lt-LT" sz="2400" b="0" i="1" u="none" strike="noStrike" kern="0" cap="none" spc="0" normalizeH="0" baseline="0" noProof="0" dirty="0">
                <a:ln>
                  <a:noFill/>
                </a:ln>
                <a:solidFill>
                  <a:srgbClr val="2B4A76"/>
                </a:solidFill>
                <a:effectLst/>
                <a:uLnTx/>
                <a:uFillTx/>
                <a:latin typeface="Arial" panose="020B0604020202020204" pitchFamily="34" charset="0"/>
                <a:cs typeface="Arial" panose="020B0604020202020204" pitchFamily="34" charset="0"/>
              </a:rPr>
              <a:t>Fiziniai veiksmai;</a:t>
            </a:r>
          </a:p>
          <a:p>
            <a:pPr marL="342900" marR="0" lvl="0" indent="-342900" algn="l" defTabSz="914400" rtl="0" eaLnBrk="0" fontAlgn="base" latinLnBrk="0" hangingPunct="0">
              <a:lnSpc>
                <a:spcPct val="110000"/>
              </a:lnSpc>
              <a:spcBef>
                <a:spcPct val="0"/>
              </a:spcBef>
              <a:spcAft>
                <a:spcPct val="0"/>
              </a:spcAft>
              <a:buClr>
                <a:srgbClr val="C00000"/>
              </a:buClr>
              <a:buSzTx/>
              <a:buFont typeface="Arial" panose="020B0604020202020204" pitchFamily="34" charset="0"/>
              <a:buChar char="•"/>
              <a:tabLst/>
              <a:defRPr/>
            </a:pPr>
            <a:r>
              <a:rPr kumimoji="0" lang="lt-LT" sz="2400" b="0" i="1" u="none" strike="noStrike" kern="0" cap="none" spc="0" normalizeH="0" baseline="0" noProof="0" dirty="0">
                <a:ln>
                  <a:noFill/>
                </a:ln>
                <a:solidFill>
                  <a:srgbClr val="2B4A76"/>
                </a:solidFill>
                <a:effectLst/>
                <a:uLnTx/>
                <a:uFillTx/>
                <a:latin typeface="Arial" panose="020B0604020202020204" pitchFamily="34" charset="0"/>
                <a:cs typeface="Arial" panose="020B0604020202020204" pitchFamily="34" charset="0"/>
              </a:rPr>
              <a:t>Verbaliniai veiksmai;</a:t>
            </a:r>
          </a:p>
          <a:p>
            <a:pPr marL="342900" marR="0" lvl="0" indent="-342900" algn="l" defTabSz="914400" rtl="0" eaLnBrk="0" fontAlgn="base" latinLnBrk="0" hangingPunct="0">
              <a:lnSpc>
                <a:spcPct val="110000"/>
              </a:lnSpc>
              <a:spcBef>
                <a:spcPct val="0"/>
              </a:spcBef>
              <a:spcAft>
                <a:spcPct val="0"/>
              </a:spcAft>
              <a:buClr>
                <a:srgbClr val="C00000"/>
              </a:buClr>
              <a:buSzTx/>
              <a:buFont typeface="Arial" panose="020B0604020202020204" pitchFamily="34" charset="0"/>
              <a:buChar char="•"/>
              <a:tabLst/>
              <a:defRPr/>
            </a:pPr>
            <a:r>
              <a:rPr kumimoji="0" lang="lt-LT" sz="2400" b="0" i="1" u="none" strike="noStrike" kern="0" cap="none" spc="0" normalizeH="0" baseline="0" noProof="0" dirty="0">
                <a:ln>
                  <a:noFill/>
                </a:ln>
                <a:solidFill>
                  <a:srgbClr val="2B4A76"/>
                </a:solidFill>
                <a:effectLst/>
                <a:uLnTx/>
                <a:uFillTx/>
                <a:latin typeface="Arial" panose="020B0604020202020204" pitchFamily="34" charset="0"/>
                <a:cs typeface="Arial" panose="020B0604020202020204" pitchFamily="34" charset="0"/>
              </a:rPr>
              <a:t>Neverbaliniai veiksmai.</a:t>
            </a:r>
          </a:p>
          <a:p>
            <a:pPr marL="0" indent="0">
              <a:buNone/>
            </a:pPr>
            <a:endParaRPr lang="lt-LT" i="1" dirty="0"/>
          </a:p>
        </p:txBody>
      </p:sp>
      <p:sp>
        <p:nvSpPr>
          <p:cNvPr id="4" name="Skaidrės numerio vietos rezervavimo ženklas 3">
            <a:extLst>
              <a:ext uri="{FF2B5EF4-FFF2-40B4-BE49-F238E27FC236}">
                <a16:creationId xmlns:a16="http://schemas.microsoft.com/office/drawing/2014/main" id="{4FDD0E3A-A5E0-C367-710D-3858404C8D84}"/>
              </a:ext>
            </a:extLst>
          </p:cNvPr>
          <p:cNvSpPr>
            <a:spLocks noGrp="1"/>
          </p:cNvSpPr>
          <p:nvPr>
            <p:ph type="sldNum" sz="quarter" idx="10"/>
          </p:nvPr>
        </p:nvSpPr>
        <p:spPr/>
        <p:txBody>
          <a:bodyPr/>
          <a:lstStyle/>
          <a:p>
            <a:pPr>
              <a:defRPr/>
            </a:pPr>
            <a:fld id="{E549588E-4F4A-4376-AE61-76FB1EB6A953}" type="slidenum">
              <a:rPr lang="en-US" altLang="lt-LT" smtClean="0"/>
              <a:pPr>
                <a:defRPr/>
              </a:pPr>
              <a:t>5</a:t>
            </a:fld>
            <a:endParaRPr lang="en-US" altLang="lt-LT"/>
          </a:p>
        </p:txBody>
      </p:sp>
    </p:spTree>
    <p:extLst>
      <p:ext uri="{BB962C8B-B14F-4D97-AF65-F5344CB8AC3E}">
        <p14:creationId xmlns:p14="http://schemas.microsoft.com/office/powerpoint/2010/main" val="150105191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A84F1AC-C43B-4DF3-F1C0-D8EA2E6322F6}"/>
              </a:ext>
            </a:extLst>
          </p:cNvPr>
          <p:cNvSpPr>
            <a:spLocks noGrp="1"/>
          </p:cNvSpPr>
          <p:nvPr>
            <p:ph type="title"/>
          </p:nvPr>
        </p:nvSpPr>
        <p:spPr>
          <a:xfrm>
            <a:off x="457200" y="506398"/>
            <a:ext cx="8218488" cy="546338"/>
          </a:xfrm>
        </p:spPr>
        <p:txBody>
          <a:bodyPr/>
          <a:lstStyle/>
          <a:p>
            <a:r>
              <a:rPr lang="lt-LT" sz="2400" b="1" dirty="0">
                <a:solidFill>
                  <a:schemeClr val="tx1"/>
                </a:solidFill>
                <a:latin typeface="+mn-lt"/>
              </a:rPr>
              <a:t>TARPUSAVIO SANTYKIAI</a:t>
            </a:r>
            <a:endParaRPr lang="lt-LT" sz="2400" dirty="0">
              <a:solidFill>
                <a:schemeClr val="tx1"/>
              </a:solidFill>
            </a:endParaRPr>
          </a:p>
        </p:txBody>
      </p:sp>
      <p:sp>
        <p:nvSpPr>
          <p:cNvPr id="3" name="Turinio vietos rezervavimo ženklas 2">
            <a:extLst>
              <a:ext uri="{FF2B5EF4-FFF2-40B4-BE49-F238E27FC236}">
                <a16:creationId xmlns:a16="http://schemas.microsoft.com/office/drawing/2014/main" id="{44FB413B-C0DC-496B-2791-0B9723C121B4}"/>
              </a:ext>
            </a:extLst>
          </p:cNvPr>
          <p:cNvSpPr>
            <a:spLocks noGrp="1"/>
          </p:cNvSpPr>
          <p:nvPr>
            <p:ph idx="1"/>
          </p:nvPr>
        </p:nvSpPr>
        <p:spPr>
          <a:xfrm>
            <a:off x="457200" y="1196752"/>
            <a:ext cx="8229600" cy="4929411"/>
          </a:xfrm>
        </p:spPr>
        <p:txBody>
          <a:bodyPr/>
          <a:lstStyle/>
          <a:p>
            <a:r>
              <a:rPr lang="lt-LT" sz="2000" i="1" dirty="0">
                <a:solidFill>
                  <a:schemeClr val="bg2">
                    <a:lumMod val="25000"/>
                  </a:schemeClr>
                </a:solidFill>
                <a:latin typeface="Arial" panose="020B0604020202020204" pitchFamily="34" charset="0"/>
                <a:cs typeface="Arial" panose="020B0604020202020204" pitchFamily="34" charset="0"/>
              </a:rPr>
              <a:t>- Vertikalūs (smurtauja vadovas prieš pavaldinį arba atvirkščiai)</a:t>
            </a:r>
          </a:p>
          <a:p>
            <a:r>
              <a:rPr lang="lt-LT" sz="2000" i="1" dirty="0">
                <a:solidFill>
                  <a:schemeClr val="bg2">
                    <a:lumMod val="25000"/>
                  </a:schemeClr>
                </a:solidFill>
                <a:latin typeface="Arial" panose="020B0604020202020204" pitchFamily="34" charset="0"/>
                <a:cs typeface="Arial" panose="020B0604020202020204" pitchFamily="34" charset="0"/>
              </a:rPr>
              <a:t>- Horizontalūs (pavaldumo santykiais nesusijusių darbuotojų priešiškas elgesys).</a:t>
            </a:r>
          </a:p>
          <a:p>
            <a:endParaRPr lang="lt-LT" sz="2000" i="1" dirty="0">
              <a:solidFill>
                <a:schemeClr val="bg2">
                  <a:lumMod val="25000"/>
                </a:schemeClr>
              </a:solidFill>
              <a:latin typeface="Arial" panose="020B0604020202020204" pitchFamily="34" charset="0"/>
              <a:cs typeface="Arial" panose="020B0604020202020204" pitchFamily="34" charset="0"/>
            </a:endParaRPr>
          </a:p>
          <a:p>
            <a:r>
              <a:rPr lang="lt-LT" sz="2000" i="1" dirty="0">
                <a:solidFill>
                  <a:schemeClr val="bg2">
                    <a:lumMod val="25000"/>
                  </a:schemeClr>
                </a:solidFill>
                <a:latin typeface="Arial" panose="020B0604020202020204" pitchFamily="34" charset="0"/>
                <a:cs typeface="Arial" panose="020B0604020202020204" pitchFamily="34" charset="0"/>
              </a:rPr>
              <a:t>- Smurtą patirti gali ir darbuotojų grupė; </a:t>
            </a:r>
          </a:p>
          <a:p>
            <a:r>
              <a:rPr lang="lt-LT" sz="2000" i="1" dirty="0">
                <a:solidFill>
                  <a:schemeClr val="bg2">
                    <a:lumMod val="25000"/>
                  </a:schemeClr>
                </a:solidFill>
                <a:latin typeface="Arial" panose="020B0604020202020204" pitchFamily="34" charset="0"/>
                <a:cs typeface="Arial" panose="020B0604020202020204" pitchFamily="34" charset="0"/>
              </a:rPr>
              <a:t>- Smurtautoju gali būti ir ne vienas asmuo.</a:t>
            </a:r>
          </a:p>
          <a:p>
            <a:endParaRPr lang="lt-LT" sz="2000" i="1" dirty="0">
              <a:solidFill>
                <a:schemeClr val="bg2">
                  <a:lumMod val="25000"/>
                </a:schemeClr>
              </a:solidFill>
              <a:latin typeface="Arial" panose="020B0604020202020204" pitchFamily="34" charset="0"/>
              <a:cs typeface="Arial" panose="020B0604020202020204" pitchFamily="34" charset="0"/>
            </a:endParaRPr>
          </a:p>
          <a:p>
            <a:pPr indent="0" algn="just">
              <a:lnSpc>
                <a:spcPct val="107000"/>
              </a:lnSpc>
              <a:spcAft>
                <a:spcPts val="800"/>
              </a:spcAft>
              <a:buNone/>
            </a:pPr>
            <a:r>
              <a:rPr lang="lt-LT" sz="2000" i="1"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 Psichologinis s</a:t>
            </a:r>
            <a:r>
              <a:rPr lang="lt-LT" sz="2000" i="1" kern="12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murtas gali vykti santykiuose, kurie nėra darbo teisiniai santykiai, tačiau yra jiems giminingi (pavyzdžiui, </a:t>
            </a:r>
            <a:r>
              <a:rPr lang="lt-LT"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psichologinis smurtas gali tęstis net ir nutraukus darbo santykius, kai apie psichologinio smurto auką skleidžiama tikrovės neatitinkanti informacija potencialiems ar net naujiems darbdaviams).</a:t>
            </a:r>
          </a:p>
          <a:p>
            <a:endParaRPr lang="lt-LT" dirty="0"/>
          </a:p>
        </p:txBody>
      </p:sp>
      <p:sp>
        <p:nvSpPr>
          <p:cNvPr id="4" name="Skaidrės numerio vietos rezervavimo ženklas 3">
            <a:extLst>
              <a:ext uri="{FF2B5EF4-FFF2-40B4-BE49-F238E27FC236}">
                <a16:creationId xmlns:a16="http://schemas.microsoft.com/office/drawing/2014/main" id="{414FDE9B-DF64-3366-691E-F2AE11A581B0}"/>
              </a:ext>
            </a:extLst>
          </p:cNvPr>
          <p:cNvSpPr>
            <a:spLocks noGrp="1"/>
          </p:cNvSpPr>
          <p:nvPr>
            <p:ph type="sldNum" sz="quarter" idx="10"/>
          </p:nvPr>
        </p:nvSpPr>
        <p:spPr/>
        <p:txBody>
          <a:bodyPr/>
          <a:lstStyle/>
          <a:p>
            <a:pPr>
              <a:defRPr/>
            </a:pPr>
            <a:fld id="{E549588E-4F4A-4376-AE61-76FB1EB6A953}" type="slidenum">
              <a:rPr lang="en-US" altLang="lt-LT" smtClean="0"/>
              <a:pPr>
                <a:defRPr/>
              </a:pPr>
              <a:t>6</a:t>
            </a:fld>
            <a:endParaRPr lang="en-US" altLang="lt-LT"/>
          </a:p>
        </p:txBody>
      </p:sp>
    </p:spTree>
    <p:extLst>
      <p:ext uri="{BB962C8B-B14F-4D97-AF65-F5344CB8AC3E}">
        <p14:creationId xmlns:p14="http://schemas.microsoft.com/office/powerpoint/2010/main" val="158181372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A284600-4F9E-22C2-5547-44E3A4AFFD66}"/>
              </a:ext>
            </a:extLst>
          </p:cNvPr>
          <p:cNvSpPr>
            <a:spLocks noGrp="1"/>
          </p:cNvSpPr>
          <p:nvPr>
            <p:ph type="title"/>
          </p:nvPr>
        </p:nvSpPr>
        <p:spPr>
          <a:xfrm>
            <a:off x="457200" y="506398"/>
            <a:ext cx="8218488" cy="618346"/>
          </a:xfrm>
        </p:spPr>
        <p:txBody>
          <a:bodyPr/>
          <a:lstStyle/>
          <a:p>
            <a:r>
              <a:rPr lang="lt-LT" sz="2400" dirty="0">
                <a:solidFill>
                  <a:schemeClr val="tx1"/>
                </a:solidFill>
              </a:rPr>
              <a:t>DAŽNIAUSIAI PASIREIŠKIANČIOS PSICHOLOGINIO SMURTO FORMOS</a:t>
            </a:r>
          </a:p>
        </p:txBody>
      </p:sp>
      <p:sp>
        <p:nvSpPr>
          <p:cNvPr id="3" name="Turinio vietos rezervavimo ženklas 2">
            <a:extLst>
              <a:ext uri="{FF2B5EF4-FFF2-40B4-BE49-F238E27FC236}">
                <a16:creationId xmlns:a16="http://schemas.microsoft.com/office/drawing/2014/main" id="{FD56C238-5561-CEA5-6F7F-5D0B3B640531}"/>
              </a:ext>
            </a:extLst>
          </p:cNvPr>
          <p:cNvSpPr>
            <a:spLocks noGrp="1"/>
          </p:cNvSpPr>
          <p:nvPr>
            <p:ph idx="1"/>
          </p:nvPr>
        </p:nvSpPr>
        <p:spPr>
          <a:xfrm>
            <a:off x="755576" y="1268760"/>
            <a:ext cx="8064896" cy="4833475"/>
          </a:xfrm>
        </p:spPr>
        <p:txBody>
          <a:bodyPr/>
          <a:lstStyle/>
          <a:p>
            <a:pPr marL="0" lvl="0" indent="0" algn="just">
              <a:lnSpc>
                <a:spcPct val="107000"/>
              </a:lnSpc>
              <a:spcAft>
                <a:spcPts val="800"/>
              </a:spcAft>
              <a:buNone/>
              <a:tabLst>
                <a:tab pos="450215" algn="l"/>
              </a:tabLst>
            </a:pP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t>
            </a:r>
            <a:r>
              <a:rPr lang="lt-LT" sz="1800" b="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tiesioginiai arba netiesioginiai grasinimai ar kaltinimai</a:t>
            </a:r>
            <a:r>
              <a:rPr lang="en-US" sz="1800" b="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a:t>
            </a:r>
            <a:endParaRPr lang="en-US"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7000"/>
              </a:lnSpc>
              <a:spcAft>
                <a:spcPts val="800"/>
              </a:spcAft>
              <a:buNone/>
              <a:tabLst>
                <a:tab pos="450215" algn="l"/>
              </a:tabLst>
            </a:pP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t>
            </a:r>
            <a:r>
              <a:rPr lang="lt-LT" sz="1800" b="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pasiekimų nuvertinimas</a:t>
            </a:r>
            <a:r>
              <a:rPr lang="en-US" sz="1800" b="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a:t>
            </a:r>
            <a:endPar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7000"/>
              </a:lnSpc>
              <a:spcAft>
                <a:spcPts val="800"/>
              </a:spcAft>
              <a:buNone/>
              <a:tabLst>
                <a:tab pos="450215" algn="l"/>
              </a:tabLst>
            </a:pP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t>
            </a:r>
            <a:r>
              <a:rPr lang="lt-LT" sz="1800" b="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šmeižtas</a:t>
            </a: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a:t>
            </a:r>
          </a:p>
          <a:p>
            <a:pPr marL="0" lvl="0" indent="0" algn="just">
              <a:lnSpc>
                <a:spcPct val="107000"/>
              </a:lnSpc>
              <a:spcAft>
                <a:spcPts val="800"/>
              </a:spcAft>
              <a:buNone/>
              <a:tabLst>
                <a:tab pos="450215" algn="l"/>
              </a:tabLst>
            </a:pP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t>
            </a:r>
            <a:r>
              <a:rPr lang="lt-LT" sz="1800" b="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pasikartojančios neigiamos pastabos</a:t>
            </a: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a:t>
            </a:r>
          </a:p>
          <a:p>
            <a:pPr marL="0" lvl="0" indent="0" algn="just">
              <a:lnSpc>
                <a:spcPct val="107000"/>
              </a:lnSpc>
              <a:spcAft>
                <a:spcPts val="800"/>
              </a:spcAft>
              <a:buNone/>
              <a:tabLst>
                <a:tab pos="450215" algn="l"/>
              </a:tabLst>
            </a:pP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t>
            </a:r>
            <a:r>
              <a:rPr lang="lt-LT" sz="1800" b="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ignoravimas</a:t>
            </a: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a:t>
            </a:r>
          </a:p>
          <a:p>
            <a:pPr marL="0" lvl="0" indent="0" algn="just">
              <a:lnSpc>
                <a:spcPct val="107000"/>
              </a:lnSpc>
              <a:spcAft>
                <a:spcPts val="800"/>
              </a:spcAft>
              <a:buNone/>
              <a:tabLst>
                <a:tab pos="450215" algn="l"/>
              </a:tabLst>
            </a:pPr>
            <a:r>
              <a:rPr lang="lt-LT" sz="18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t>
            </a:r>
            <a:r>
              <a:rPr lang="lt-LT" sz="1800" b="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manipuliavimas</a:t>
            </a:r>
            <a:r>
              <a:rPr lang="en-US" sz="1800" b="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a:t>
            </a:r>
          </a:p>
          <a:p>
            <a:pPr marL="0" lvl="0" indent="0" algn="just">
              <a:lnSpc>
                <a:spcPct val="107000"/>
              </a:lnSpc>
              <a:spcAft>
                <a:spcPts val="800"/>
              </a:spcAft>
              <a:buNone/>
              <a:tabLst>
                <a:tab pos="450215" algn="l"/>
              </a:tabLst>
            </a:pPr>
            <a:r>
              <a:rPr lang="lt-LT" sz="1800" b="1" dirty="0">
                <a:solidFill>
                  <a:schemeClr val="bg2">
                    <a:lumMod val="25000"/>
                  </a:schemeClr>
                </a:solidFill>
                <a:latin typeface="Arial" panose="020B0604020202020204" pitchFamily="34" charset="0"/>
                <a:cs typeface="Arial" panose="020B0604020202020204" pitchFamily="34" charset="0"/>
              </a:rPr>
              <a:t>✓ sarkazmas</a:t>
            </a:r>
            <a:r>
              <a:rPr lang="lt-LT" sz="1800" dirty="0">
                <a:solidFill>
                  <a:schemeClr val="bg2">
                    <a:lumMod val="25000"/>
                  </a:schemeClr>
                </a:solidFill>
                <a:latin typeface="Arial" panose="020B0604020202020204" pitchFamily="34" charset="0"/>
                <a:cs typeface="Arial" panose="020B0604020202020204" pitchFamily="34" charset="0"/>
              </a:rPr>
              <a:t>;</a:t>
            </a:r>
            <a:endParaRPr lang="en-US" sz="1800" dirty="0">
              <a:solidFill>
                <a:schemeClr val="bg2">
                  <a:lumMod val="25000"/>
                </a:schemeClr>
              </a:solidFill>
              <a:latin typeface="Arial" panose="020B0604020202020204" pitchFamily="34" charset="0"/>
              <a:cs typeface="Arial" panose="020B0604020202020204" pitchFamily="34" charset="0"/>
            </a:endParaRPr>
          </a:p>
          <a:p>
            <a:pPr marL="0" lvl="0" indent="0" algn="just">
              <a:lnSpc>
                <a:spcPct val="107000"/>
              </a:lnSpc>
              <a:spcAft>
                <a:spcPts val="800"/>
              </a:spcAft>
              <a:buNone/>
              <a:tabLst>
                <a:tab pos="450215" algn="l"/>
              </a:tabLst>
            </a:pPr>
            <a:r>
              <a:rPr lang="lt-LT" sz="1800" b="1" dirty="0">
                <a:solidFill>
                  <a:schemeClr val="bg2">
                    <a:lumMod val="25000"/>
                  </a:schemeClr>
                </a:solidFill>
                <a:latin typeface="Arial" panose="020B0604020202020204" pitchFamily="34" charset="0"/>
                <a:cs typeface="Arial" panose="020B0604020202020204" pitchFamily="34" charset="0"/>
              </a:rPr>
              <a:t>✓ noras išjuokti</a:t>
            </a:r>
            <a:r>
              <a:rPr lang="lt-LT" sz="1800" dirty="0">
                <a:solidFill>
                  <a:schemeClr val="bg2">
                    <a:lumMod val="25000"/>
                  </a:schemeClr>
                </a:solidFill>
                <a:latin typeface="Arial" panose="020B0604020202020204" pitchFamily="34" charset="0"/>
                <a:cs typeface="Arial" panose="020B0604020202020204" pitchFamily="34" charset="0"/>
              </a:rPr>
              <a:t>;</a:t>
            </a:r>
            <a:endParaRPr lang="en-US" sz="1800" dirty="0">
              <a:solidFill>
                <a:schemeClr val="bg2">
                  <a:lumMod val="25000"/>
                </a:schemeClr>
              </a:solidFill>
              <a:latin typeface="Arial" panose="020B0604020202020204" pitchFamily="34" charset="0"/>
              <a:cs typeface="Arial" panose="020B0604020202020204" pitchFamily="34" charset="0"/>
            </a:endParaRPr>
          </a:p>
          <a:p>
            <a:pPr marL="0" lvl="0" indent="0" algn="just">
              <a:lnSpc>
                <a:spcPct val="107000"/>
              </a:lnSpc>
              <a:spcAft>
                <a:spcPts val="800"/>
              </a:spcAft>
              <a:buNone/>
              <a:tabLst>
                <a:tab pos="450215" algn="l"/>
              </a:tabLst>
            </a:pPr>
            <a:r>
              <a:rPr lang="lt-LT" sz="1800" b="1" dirty="0">
                <a:solidFill>
                  <a:schemeClr val="bg2">
                    <a:lumMod val="25000"/>
                  </a:schemeClr>
                </a:solidFill>
                <a:latin typeface="Arial" panose="020B0604020202020204" pitchFamily="34" charset="0"/>
                <a:cs typeface="Arial" panose="020B0604020202020204" pitchFamily="34" charset="0"/>
              </a:rPr>
              <a:t>✓ riksmai</a:t>
            </a:r>
            <a:r>
              <a:rPr lang="lt-LT" sz="1800" dirty="0">
                <a:solidFill>
                  <a:schemeClr val="bg2">
                    <a:lumMod val="25000"/>
                  </a:schemeClr>
                </a:solidFill>
                <a:latin typeface="Arial" panose="020B0604020202020204" pitchFamily="34" charset="0"/>
                <a:cs typeface="Arial" panose="020B0604020202020204" pitchFamily="34" charset="0"/>
              </a:rPr>
              <a:t>;</a:t>
            </a:r>
            <a:endParaRPr lang="en-US" sz="1800" dirty="0">
              <a:solidFill>
                <a:schemeClr val="bg2">
                  <a:lumMod val="25000"/>
                </a:schemeClr>
              </a:solidFill>
              <a:latin typeface="Arial" panose="020B0604020202020204" pitchFamily="34" charset="0"/>
              <a:cs typeface="Arial" panose="020B0604020202020204" pitchFamily="34" charset="0"/>
            </a:endParaRPr>
          </a:p>
          <a:p>
            <a:pPr marL="0" lvl="0" indent="0" algn="just">
              <a:lnSpc>
                <a:spcPct val="107000"/>
              </a:lnSpc>
              <a:spcAft>
                <a:spcPts val="800"/>
              </a:spcAft>
              <a:buNone/>
              <a:tabLst>
                <a:tab pos="450215" algn="l"/>
              </a:tabLst>
            </a:pPr>
            <a:r>
              <a:rPr lang="lt-LT" sz="1800" b="1" dirty="0">
                <a:solidFill>
                  <a:schemeClr val="bg2">
                    <a:lumMod val="25000"/>
                  </a:schemeClr>
                </a:solidFill>
                <a:latin typeface="Arial" panose="020B0604020202020204" pitchFamily="34" charset="0"/>
                <a:cs typeface="Arial" panose="020B0604020202020204" pitchFamily="34" charset="0"/>
              </a:rPr>
              <a:t>✓ viešas žeminimas</a:t>
            </a:r>
            <a:r>
              <a:rPr lang="lt-LT" sz="1800" dirty="0">
                <a:solidFill>
                  <a:schemeClr val="bg2">
                    <a:lumMod val="25000"/>
                  </a:schemeClr>
                </a:solidFill>
                <a:latin typeface="Arial" panose="020B0604020202020204" pitchFamily="34" charset="0"/>
                <a:cs typeface="Arial" panose="020B0604020202020204" pitchFamily="34" charset="0"/>
              </a:rPr>
              <a:t>; </a:t>
            </a:r>
          </a:p>
          <a:p>
            <a:pPr marL="0" indent="0">
              <a:lnSpc>
                <a:spcPct val="150000"/>
              </a:lnSpc>
              <a:buNone/>
            </a:pPr>
            <a:r>
              <a:rPr lang="lt-LT" sz="1800" b="1" dirty="0">
                <a:solidFill>
                  <a:schemeClr val="bg2">
                    <a:lumMod val="25000"/>
                  </a:schemeClr>
                </a:solidFill>
                <a:latin typeface="Arial" panose="020B0604020202020204" pitchFamily="34" charset="0"/>
                <a:cs typeface="Arial" panose="020B0604020202020204" pitchFamily="34" charset="0"/>
              </a:rPr>
              <a:t>✓ įžeidimai</a:t>
            </a:r>
            <a:r>
              <a:rPr lang="en-US" sz="1800" b="1" dirty="0">
                <a:solidFill>
                  <a:schemeClr val="bg2">
                    <a:lumMod val="25000"/>
                  </a:schemeClr>
                </a:solidFill>
                <a:latin typeface="Arial" panose="020B0604020202020204" pitchFamily="34" charset="0"/>
                <a:cs typeface="Arial" panose="020B0604020202020204" pitchFamily="34" charset="0"/>
              </a:rPr>
              <a:t>;</a:t>
            </a:r>
          </a:p>
          <a:p>
            <a:pPr marL="0" indent="0">
              <a:lnSpc>
                <a:spcPct val="150000"/>
              </a:lnSpc>
              <a:buNone/>
            </a:pPr>
            <a:r>
              <a:rPr lang="lt-LT" sz="1800" dirty="0">
                <a:solidFill>
                  <a:schemeClr val="bg2">
                    <a:lumMod val="25000"/>
                  </a:schemeClr>
                </a:solidFill>
                <a:latin typeface="Arial" panose="020B0604020202020204" pitchFamily="34" charset="0"/>
                <a:cs typeface="Arial" panose="020B0604020202020204" pitchFamily="34" charset="0"/>
              </a:rPr>
              <a:t>✓ </a:t>
            </a:r>
            <a:r>
              <a:rPr lang="lt-LT" sz="1800" b="1" dirty="0">
                <a:solidFill>
                  <a:schemeClr val="bg2">
                    <a:lumMod val="25000"/>
                  </a:schemeClr>
                </a:solidFill>
                <a:latin typeface="Arial" panose="020B0604020202020204" pitchFamily="34" charset="0"/>
                <a:cs typeface="Arial" panose="020B0604020202020204" pitchFamily="34" charset="0"/>
              </a:rPr>
              <a:t>kt. </a:t>
            </a:r>
            <a:endParaRPr lang="lt-LT" sz="1800" dirty="0">
              <a:solidFill>
                <a:schemeClr val="bg2">
                  <a:lumMod val="25000"/>
                </a:schemeClr>
              </a:solidFill>
              <a:latin typeface="Arial" panose="020B0604020202020204" pitchFamily="34" charset="0"/>
              <a:cs typeface="Arial" panose="020B0604020202020204" pitchFamily="34" charset="0"/>
            </a:endParaRPr>
          </a:p>
          <a:p>
            <a:endParaRPr lang="lt-LT" sz="1600" dirty="0"/>
          </a:p>
        </p:txBody>
      </p:sp>
      <p:sp>
        <p:nvSpPr>
          <p:cNvPr id="4" name="Skaidrės numerio vietos rezervavimo ženklas 3">
            <a:extLst>
              <a:ext uri="{FF2B5EF4-FFF2-40B4-BE49-F238E27FC236}">
                <a16:creationId xmlns:a16="http://schemas.microsoft.com/office/drawing/2014/main" id="{2DA81275-2157-0F5A-C54D-74ACC434367B}"/>
              </a:ext>
            </a:extLst>
          </p:cNvPr>
          <p:cNvSpPr>
            <a:spLocks noGrp="1"/>
          </p:cNvSpPr>
          <p:nvPr>
            <p:ph type="sldNum" sz="quarter" idx="10"/>
          </p:nvPr>
        </p:nvSpPr>
        <p:spPr/>
        <p:txBody>
          <a:bodyPr/>
          <a:lstStyle/>
          <a:p>
            <a:pPr>
              <a:defRPr/>
            </a:pPr>
            <a:fld id="{E549588E-4F4A-4376-AE61-76FB1EB6A953}" type="slidenum">
              <a:rPr lang="en-US" altLang="lt-LT" smtClean="0"/>
              <a:pPr>
                <a:defRPr/>
              </a:pPr>
              <a:t>7</a:t>
            </a:fld>
            <a:endParaRPr lang="en-US" altLang="lt-LT"/>
          </a:p>
        </p:txBody>
      </p:sp>
    </p:spTree>
    <p:extLst>
      <p:ext uri="{BB962C8B-B14F-4D97-AF65-F5344CB8AC3E}">
        <p14:creationId xmlns:p14="http://schemas.microsoft.com/office/powerpoint/2010/main" val="295407481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FE07433-3531-142C-A387-C3C700E60967}"/>
              </a:ext>
            </a:extLst>
          </p:cNvPr>
          <p:cNvSpPr>
            <a:spLocks noGrp="1"/>
          </p:cNvSpPr>
          <p:nvPr>
            <p:ph type="title"/>
          </p:nvPr>
        </p:nvSpPr>
        <p:spPr/>
        <p:txBody>
          <a:bodyPr/>
          <a:lstStyle/>
          <a:p>
            <a:r>
              <a:rPr lang="lt-LT" sz="2800" b="1" dirty="0">
                <a:solidFill>
                  <a:schemeClr val="tx1"/>
                </a:solidFill>
                <a:latin typeface="+mn-lt"/>
              </a:rPr>
              <a:t>KAS NĖRA LAIKOMA PSICHOLOGINIU SMURTU</a:t>
            </a:r>
            <a:endParaRPr lang="lt-LT" sz="2800" dirty="0">
              <a:solidFill>
                <a:schemeClr val="tx1"/>
              </a:solidFill>
            </a:endParaRPr>
          </a:p>
        </p:txBody>
      </p:sp>
      <p:sp>
        <p:nvSpPr>
          <p:cNvPr id="3" name="Turinio vietos rezervavimo ženklas 2">
            <a:extLst>
              <a:ext uri="{FF2B5EF4-FFF2-40B4-BE49-F238E27FC236}">
                <a16:creationId xmlns:a16="http://schemas.microsoft.com/office/drawing/2014/main" id="{DBFD1E58-573A-6E4C-67E2-456A2EAEE5D6}"/>
              </a:ext>
            </a:extLst>
          </p:cNvPr>
          <p:cNvSpPr>
            <a:spLocks noGrp="1"/>
          </p:cNvSpPr>
          <p:nvPr>
            <p:ph idx="1"/>
          </p:nvPr>
        </p:nvSpPr>
        <p:spPr>
          <a:xfrm>
            <a:off x="827584" y="1600200"/>
            <a:ext cx="7560840" cy="4525963"/>
          </a:xfrm>
        </p:spPr>
        <p:txBody>
          <a:bodyPr/>
          <a:lstStyle/>
          <a:p>
            <a:pPr algn="just">
              <a:lnSpc>
                <a:spcPct val="107000"/>
              </a:lnSpc>
              <a:buFont typeface="Wingdings" panose="05000000000000000000" pitchFamily="2" charset="2"/>
              <a:buChar char="Ø"/>
              <a:tabLst>
                <a:tab pos="1085850" algn="l"/>
              </a:tabLst>
            </a:pPr>
            <a:r>
              <a:rPr lang="lt-LT"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k</a:t>
            </a:r>
            <a:r>
              <a:rPr lang="lt-LT" sz="20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onstruktyvi darbdavio kritika, pagarbus pastabų išsakymas; </a:t>
            </a:r>
          </a:p>
          <a:p>
            <a:pPr algn="just">
              <a:lnSpc>
                <a:spcPct val="107000"/>
              </a:lnSpc>
              <a:buFont typeface="Wingdings" panose="05000000000000000000" pitchFamily="2" charset="2"/>
              <a:buChar char="Ø"/>
              <a:tabLst>
                <a:tab pos="1085850" algn="l"/>
              </a:tabLst>
            </a:pPr>
            <a:r>
              <a:rPr lang="lt-LT" sz="20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darbdavio reiklumas ir reikalavimas atlikti darbą;</a:t>
            </a:r>
          </a:p>
          <a:p>
            <a:pPr algn="just">
              <a:lnSpc>
                <a:spcPct val="107000"/>
              </a:lnSpc>
              <a:buFont typeface="Wingdings" panose="05000000000000000000" pitchFamily="2" charset="2"/>
              <a:buChar char="Ø"/>
              <a:tabLst>
                <a:tab pos="1085850" algn="l"/>
              </a:tabLst>
            </a:pPr>
            <a:r>
              <a:rPr lang="lt-LT"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r</a:t>
            </a:r>
            <a:r>
              <a:rPr lang="lt-LT" sz="20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eikalavimas pateikti paaiškinimą dėl galimo darbo pareigų nevykdymo / netinkamo vykdymo;</a:t>
            </a:r>
          </a:p>
          <a:p>
            <a:pPr algn="just">
              <a:lnSpc>
                <a:spcPct val="107000"/>
              </a:lnSpc>
              <a:buFont typeface="Wingdings" panose="05000000000000000000" pitchFamily="2" charset="2"/>
              <a:buChar char="Ø"/>
              <a:tabLst>
                <a:tab pos="1085850" algn="l"/>
              </a:tabLst>
            </a:pPr>
            <a:r>
              <a:rPr lang="lt-LT" sz="20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įspėjimas pagal DK 58 straipsnio 4 dalį;</a:t>
            </a:r>
          </a:p>
          <a:p>
            <a:pPr algn="just">
              <a:lnSpc>
                <a:spcPct val="107000"/>
              </a:lnSpc>
              <a:buFont typeface="Wingdings" panose="05000000000000000000" pitchFamily="2" charset="2"/>
              <a:buChar char="Ø"/>
              <a:tabLst>
                <a:tab pos="1085850" algn="l"/>
              </a:tabLst>
            </a:pPr>
            <a:r>
              <a:rPr lang="lt-LT"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į</a:t>
            </a:r>
            <a:r>
              <a:rPr lang="lt-LT" sz="20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spėjimas apie numatomą atleidimą iš darbo kitais DK numatytais pagrindais;</a:t>
            </a:r>
          </a:p>
          <a:p>
            <a:pPr algn="just">
              <a:lnSpc>
                <a:spcPct val="107000"/>
              </a:lnSpc>
              <a:buFont typeface="Wingdings" panose="05000000000000000000" pitchFamily="2" charset="2"/>
              <a:buChar char="Ø"/>
              <a:tabLst>
                <a:tab pos="1085850" algn="l"/>
              </a:tabLst>
            </a:pPr>
            <a:r>
              <a:rPr lang="lt-LT"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a:t>
            </a:r>
            <a:r>
              <a:rPr lang="lt-LT" sz="20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asiūlymas pakeisti darbo sutarties sąlygas;</a:t>
            </a:r>
          </a:p>
          <a:p>
            <a:pPr algn="just">
              <a:lnSpc>
                <a:spcPct val="107000"/>
              </a:lnSpc>
              <a:buFont typeface="Wingdings" panose="05000000000000000000" pitchFamily="2" charset="2"/>
              <a:buChar char="Ø"/>
              <a:tabLst>
                <a:tab pos="1085850" algn="l"/>
              </a:tabLst>
            </a:pPr>
            <a:r>
              <a:rPr lang="lt-LT"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a:t>
            </a:r>
            <a:r>
              <a:rPr lang="lt-LT" sz="20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asiūlymas nutraukti darbo sutartį šalių susitarimu;</a:t>
            </a:r>
          </a:p>
          <a:p>
            <a:pPr algn="just">
              <a:lnSpc>
                <a:spcPct val="107000"/>
              </a:lnSpc>
              <a:buFont typeface="Wingdings" panose="05000000000000000000" pitchFamily="2" charset="2"/>
              <a:buChar char="Ø"/>
              <a:tabLst>
                <a:tab pos="1085850" algn="l"/>
              </a:tabLst>
            </a:pPr>
            <a:r>
              <a:rPr lang="lt-LT" sz="20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Tarp darbdavio ir darbuotojo kilę nesusipratimai/ diskusijos/ nuomonių nesutapimai.</a:t>
            </a:r>
          </a:p>
          <a:p>
            <a:pPr algn="just">
              <a:lnSpc>
                <a:spcPct val="107000"/>
              </a:lnSpc>
              <a:buFont typeface="Wingdings" panose="05000000000000000000" pitchFamily="2" charset="2"/>
              <a:buChar char="Ø"/>
              <a:tabLst>
                <a:tab pos="1085850" algn="l"/>
              </a:tabLst>
            </a:pPr>
            <a:endParaRPr lang="lt-LT" dirty="0"/>
          </a:p>
        </p:txBody>
      </p:sp>
      <p:sp>
        <p:nvSpPr>
          <p:cNvPr id="4" name="Skaidrės numerio vietos rezervavimo ženklas 3">
            <a:extLst>
              <a:ext uri="{FF2B5EF4-FFF2-40B4-BE49-F238E27FC236}">
                <a16:creationId xmlns:a16="http://schemas.microsoft.com/office/drawing/2014/main" id="{173E01C7-A49C-EBC9-1F21-02A89230A947}"/>
              </a:ext>
            </a:extLst>
          </p:cNvPr>
          <p:cNvSpPr>
            <a:spLocks noGrp="1"/>
          </p:cNvSpPr>
          <p:nvPr>
            <p:ph type="sldNum" sz="quarter" idx="10"/>
          </p:nvPr>
        </p:nvSpPr>
        <p:spPr/>
        <p:txBody>
          <a:bodyPr/>
          <a:lstStyle/>
          <a:p>
            <a:pPr>
              <a:defRPr/>
            </a:pPr>
            <a:fld id="{E549588E-4F4A-4376-AE61-76FB1EB6A953}" type="slidenum">
              <a:rPr lang="en-US" altLang="lt-LT" smtClean="0"/>
              <a:pPr>
                <a:defRPr/>
              </a:pPr>
              <a:t>8</a:t>
            </a:fld>
            <a:endParaRPr lang="en-US" altLang="lt-LT"/>
          </a:p>
        </p:txBody>
      </p:sp>
    </p:spTree>
    <p:extLst>
      <p:ext uri="{BB962C8B-B14F-4D97-AF65-F5344CB8AC3E}">
        <p14:creationId xmlns:p14="http://schemas.microsoft.com/office/powerpoint/2010/main" val="146118428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AD2C11E-5E6F-B519-682D-739DD63E90AA}"/>
              </a:ext>
            </a:extLst>
          </p:cNvPr>
          <p:cNvSpPr>
            <a:spLocks noGrp="1"/>
          </p:cNvSpPr>
          <p:nvPr>
            <p:ph type="title"/>
          </p:nvPr>
        </p:nvSpPr>
        <p:spPr>
          <a:xfrm>
            <a:off x="492124" y="506398"/>
            <a:ext cx="8183563" cy="618346"/>
          </a:xfrm>
        </p:spPr>
        <p:txBody>
          <a:bodyPr/>
          <a:lstStyle/>
          <a:p>
            <a:r>
              <a:rPr lang="lt-LT" sz="2400" b="1" dirty="0">
                <a:solidFill>
                  <a:schemeClr val="tx1"/>
                </a:solidFill>
                <a:latin typeface="+mn-lt"/>
              </a:rPr>
              <a:t>KAIP ĮROD</a:t>
            </a:r>
            <a:r>
              <a:rPr lang="en-US" sz="2400" dirty="0">
                <a:solidFill>
                  <a:schemeClr val="tx1"/>
                </a:solidFill>
                <a:latin typeface="+mn-lt"/>
              </a:rPr>
              <a:t>OMAS </a:t>
            </a:r>
            <a:r>
              <a:rPr lang="lt-LT" sz="2400" dirty="0">
                <a:solidFill>
                  <a:schemeClr val="tx1"/>
                </a:solidFill>
                <a:latin typeface="+mn-lt"/>
              </a:rPr>
              <a:t>PSICHOLOGIN</a:t>
            </a:r>
            <a:r>
              <a:rPr lang="en-US" sz="2400" dirty="0">
                <a:solidFill>
                  <a:schemeClr val="tx1"/>
                </a:solidFill>
                <a:latin typeface="+mn-lt"/>
              </a:rPr>
              <a:t>IS</a:t>
            </a:r>
            <a:r>
              <a:rPr lang="lt-LT" sz="2400" dirty="0">
                <a:solidFill>
                  <a:schemeClr val="tx1"/>
                </a:solidFill>
                <a:latin typeface="+mn-lt"/>
              </a:rPr>
              <a:t> </a:t>
            </a:r>
            <a:r>
              <a:rPr lang="lt-LT" sz="2400" b="1" dirty="0">
                <a:solidFill>
                  <a:schemeClr val="tx1"/>
                </a:solidFill>
                <a:latin typeface="+mn-lt"/>
              </a:rPr>
              <a:t>SMURT</a:t>
            </a:r>
            <a:r>
              <a:rPr lang="en-US" sz="2400" b="1" dirty="0">
                <a:solidFill>
                  <a:schemeClr val="tx1"/>
                </a:solidFill>
                <a:latin typeface="+mn-lt"/>
              </a:rPr>
              <a:t>AS</a:t>
            </a:r>
            <a:endParaRPr lang="lt-LT" sz="2400" dirty="0">
              <a:solidFill>
                <a:schemeClr val="tx1"/>
              </a:solidFill>
            </a:endParaRPr>
          </a:p>
        </p:txBody>
      </p:sp>
      <p:sp>
        <p:nvSpPr>
          <p:cNvPr id="3" name="Turinio vietos rezervavimo ženklas 2">
            <a:extLst>
              <a:ext uri="{FF2B5EF4-FFF2-40B4-BE49-F238E27FC236}">
                <a16:creationId xmlns:a16="http://schemas.microsoft.com/office/drawing/2014/main" id="{FB148517-4D1B-0CA8-7FB3-FC99F62CB38A}"/>
              </a:ext>
            </a:extLst>
          </p:cNvPr>
          <p:cNvSpPr>
            <a:spLocks noGrp="1"/>
          </p:cNvSpPr>
          <p:nvPr>
            <p:ph idx="1"/>
          </p:nvPr>
        </p:nvSpPr>
        <p:spPr>
          <a:xfrm>
            <a:off x="492125" y="1124744"/>
            <a:ext cx="8229600" cy="5001419"/>
          </a:xfrm>
        </p:spPr>
        <p:txBody>
          <a:bodyPr/>
          <a:lstStyle/>
          <a:p>
            <a:pPr marL="0" indent="0" algn="just">
              <a:buNone/>
            </a:pPr>
            <a:r>
              <a:rPr lang="lt-LT" sz="1600" i="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	</a:t>
            </a:r>
            <a:r>
              <a:rPr lang="lt-LT"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Dažniausia skundai dėl psichologinio smurto grindžiami tik subjektyvia nukentėjusiojo asmens nuomone bei įsitikinimais, todėl rekomenduojama rinkti visus su ginču susijusius objektyvius įrodymus: </a:t>
            </a:r>
            <a:endParaRPr lang="en-US"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lt-LT"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buFont typeface="Wingdings" panose="05000000000000000000" pitchFamily="2" charset="2"/>
              <a:buChar char="ü"/>
            </a:pPr>
            <a:r>
              <a:rPr lang="en-US"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t>
            </a:r>
            <a:r>
              <a:rPr lang="lt-LT"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dokumentus (pvz., psichologų/psichoterapeutų konsultacijų sąskaitos ir kt.); </a:t>
            </a:r>
          </a:p>
          <a:p>
            <a:pPr lvl="0" algn="just">
              <a:lnSpc>
                <a:spcPct val="107000"/>
              </a:lnSpc>
              <a:spcAft>
                <a:spcPts val="800"/>
              </a:spcAft>
              <a:buFont typeface="Wingdings" panose="05000000000000000000" pitchFamily="2" charset="2"/>
              <a:buChar char="ü"/>
            </a:pPr>
            <a:r>
              <a:rPr lang="lt-LT"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išsaugoti SMS žinutes;</a:t>
            </a:r>
          </a:p>
          <a:p>
            <a:pPr lvl="0" algn="just">
              <a:lnSpc>
                <a:spcPct val="107000"/>
              </a:lnSpc>
              <a:spcAft>
                <a:spcPts val="800"/>
              </a:spcAft>
              <a:buFont typeface="Wingdings" panose="05000000000000000000" pitchFamily="2" charset="2"/>
              <a:buChar char="ü"/>
            </a:pPr>
            <a:r>
              <a:rPr lang="en-US"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t>
            </a:r>
            <a:r>
              <a:rPr lang="lt-LT"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išsaugoti elektroninius laiškus, persiųsti į asmeninį el. paštą;</a:t>
            </a:r>
          </a:p>
          <a:p>
            <a:pPr lvl="0" algn="just">
              <a:lnSpc>
                <a:spcPct val="107000"/>
              </a:lnSpc>
              <a:spcAft>
                <a:spcPts val="800"/>
              </a:spcAft>
              <a:buFont typeface="Wingdings" panose="05000000000000000000" pitchFamily="2" charset="2"/>
              <a:buChar char="ü"/>
            </a:pPr>
            <a:r>
              <a:rPr lang="en-US"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t>
            </a:r>
            <a:r>
              <a:rPr lang="lt-LT"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turimas nuotraukas; </a:t>
            </a:r>
          </a:p>
          <a:p>
            <a:pPr lvl="0" algn="just">
              <a:lnSpc>
                <a:spcPct val="107000"/>
              </a:lnSpc>
              <a:spcAft>
                <a:spcPts val="800"/>
              </a:spcAft>
              <a:buFont typeface="Wingdings" panose="05000000000000000000" pitchFamily="2" charset="2"/>
              <a:buChar char="ü"/>
            </a:pPr>
            <a:r>
              <a:rPr lang="lt-LT" sz="2000" i="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v</a:t>
            </a:r>
            <a:r>
              <a:rPr lang="lt-LT"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aizdo ar garso įrašus;</a:t>
            </a:r>
          </a:p>
          <a:p>
            <a:pPr lvl="0" algn="just">
              <a:lnSpc>
                <a:spcPct val="107000"/>
              </a:lnSpc>
              <a:spcAft>
                <a:spcPts val="800"/>
              </a:spcAft>
              <a:buFont typeface="Wingdings" panose="05000000000000000000" pitchFamily="2" charset="2"/>
              <a:buChar char="ü"/>
            </a:pPr>
            <a:r>
              <a:rPr lang="lt-LT" sz="2000" i="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l</a:t>
            </a:r>
            <a:r>
              <a:rPr lang="lt-LT"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iudininkus, galinčius patvirtinti nederamą kito asmens elgesį</a:t>
            </a:r>
          </a:p>
          <a:p>
            <a:pPr lvl="0" algn="just">
              <a:lnSpc>
                <a:spcPct val="107000"/>
              </a:lnSpc>
              <a:spcAft>
                <a:spcPts val="800"/>
              </a:spcAft>
              <a:buFont typeface="Wingdings" panose="05000000000000000000" pitchFamily="2" charset="2"/>
              <a:buChar char="ü"/>
            </a:pPr>
            <a:r>
              <a:rPr lang="lt-LT" sz="2000"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kt.</a:t>
            </a:r>
          </a:p>
          <a:p>
            <a:pPr marL="0" indent="0" algn="just">
              <a:buNone/>
            </a:pPr>
            <a:endParaRPr lang="lt-LT" sz="1600" dirty="0">
              <a:solidFill>
                <a:schemeClr val="tx1"/>
              </a:solidFill>
              <a:effectLst/>
              <a:ea typeface="Calibri" panose="020F0502020204030204" pitchFamily="34" charset="0"/>
              <a:cs typeface="Times New Roman" panose="02020603050405020304" pitchFamily="18" charset="0"/>
            </a:endParaRPr>
          </a:p>
          <a:p>
            <a:pPr marL="0" indent="0" algn="just">
              <a:buNone/>
            </a:pPr>
            <a:endParaRPr lang="lt-LT"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lt-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lt-LT" sz="1600" dirty="0"/>
          </a:p>
        </p:txBody>
      </p:sp>
      <p:sp>
        <p:nvSpPr>
          <p:cNvPr id="4" name="Skaidrės numerio vietos rezervavimo ženklas 3">
            <a:extLst>
              <a:ext uri="{FF2B5EF4-FFF2-40B4-BE49-F238E27FC236}">
                <a16:creationId xmlns:a16="http://schemas.microsoft.com/office/drawing/2014/main" id="{496DE0DA-1B51-5EF6-5E77-96E0EECB3951}"/>
              </a:ext>
            </a:extLst>
          </p:cNvPr>
          <p:cNvSpPr>
            <a:spLocks noGrp="1"/>
          </p:cNvSpPr>
          <p:nvPr>
            <p:ph type="sldNum" sz="quarter" idx="10"/>
          </p:nvPr>
        </p:nvSpPr>
        <p:spPr/>
        <p:txBody>
          <a:bodyPr/>
          <a:lstStyle/>
          <a:p>
            <a:pPr>
              <a:defRPr/>
            </a:pPr>
            <a:fld id="{E549588E-4F4A-4376-AE61-76FB1EB6A953}" type="slidenum">
              <a:rPr lang="en-US" altLang="lt-LT" smtClean="0"/>
              <a:pPr>
                <a:defRPr/>
              </a:pPr>
              <a:t>9</a:t>
            </a:fld>
            <a:endParaRPr lang="en-US" altLang="lt-LT"/>
          </a:p>
        </p:txBody>
      </p:sp>
    </p:spTree>
    <p:extLst>
      <p:ext uri="{BB962C8B-B14F-4D97-AF65-F5344CB8AC3E}">
        <p14:creationId xmlns:p14="http://schemas.microsoft.com/office/powerpoint/2010/main" val="1873260182"/>
      </p:ext>
    </p:extLst>
  </p:cSld>
  <p:clrMapOvr>
    <a:masterClrMapping/>
  </p:clrMapOvr>
  <p:transition>
    <p:fade/>
  </p:transition>
</p:sld>
</file>

<file path=ppt/theme/theme1.xml><?xml version="1.0" encoding="utf-8"?>
<a:theme xmlns:a="http://schemas.openxmlformats.org/drawingml/2006/main" name="Lev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a:ln w="9525" cap="flat" cmpd="sng" algn="ctr">
          <a:solidFill>
            <a:schemeClr val="bg1">
              <a:lumMod val="50000"/>
            </a:schemeClr>
          </a:solidFill>
          <a:prstDash val="solid"/>
          <a:round/>
          <a:headEnd type="none" w="med" len="med"/>
          <a:tailEnd type="none" w="med" len="med"/>
        </a:ln>
        <a:effectLst>
          <a:outerShdw blurRad="50800" dist="38100" dir="2700000" algn="tl" rotWithShape="0">
            <a:prstClr val="black">
              <a:alpha val="40000"/>
            </a:prstClr>
          </a:outerShdw>
          <a:softEdge rad="12700"/>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44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23339</TotalTime>
  <Words>1368</Words>
  <Application>Microsoft Office PowerPoint</Application>
  <PresentationFormat>On-screen Show (4:3)</PresentationFormat>
  <Paragraphs>155</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Lucida Sans Unicode</vt:lpstr>
      <vt:lpstr>Tahoma</vt:lpstr>
      <vt:lpstr>Times New Roman</vt:lpstr>
      <vt:lpstr>Wingdings</vt:lpstr>
      <vt:lpstr>Level</vt:lpstr>
      <vt:lpstr>PowerPoint Presentation</vt:lpstr>
      <vt:lpstr>LIETUVOS RESPUBLIKOS DARBO KODEKSO 30 STRAIPSNIO 1 D.</vt:lpstr>
      <vt:lpstr>LIETUVOS RESPUBLIKOS DARBO KODEKSO 30 STRAIPSNIO 2 D.</vt:lpstr>
      <vt:lpstr>LIETUVOS RESPUBLIKOS DARBO KODEKSO 30 STRAIPSNIO 2 D. </vt:lpstr>
      <vt:lpstr>SMURTO IR PRIEKABIAVIMO PASIREIŠKIMO FORMOS</vt:lpstr>
      <vt:lpstr>TARPUSAVIO SANTYKIAI</vt:lpstr>
      <vt:lpstr>DAŽNIAUSIAI PASIREIŠKIANČIOS PSICHOLOGINIO SMURTO FORMOS</vt:lpstr>
      <vt:lpstr>KAS NĖRA LAIKOMA PSICHOLOGINIU SMURTU</vt:lpstr>
      <vt:lpstr>KAIP ĮRODOMAS PSICHOLOGINIS SMURTAS</vt:lpstr>
      <vt:lpstr>LIETUVOS RESPUBLIKOS DARBO KODEKSO 30 STRAIPSNIO 3 D.</vt:lpstr>
      <vt:lpstr>LIETUVOS RESPUBLIKOS DARBO KODEKSO 30 STRAIPSNIO 3 D.</vt:lpstr>
      <vt:lpstr>PRANEŠIMŲ APIE SMURTĄ IR PRIEKABIAVIMĄ NAGRINĖJIMAS</vt:lpstr>
      <vt:lpstr>LIETUVOS RESPUBLIKOS DARBO KODEKSO 30 STRAIPSNIO 3 D.</vt:lpstr>
      <vt:lpstr>LIETUVOS RESPUBLIKOS DARBO KODEKSO 30 STRAIPSNIO 4 D.</vt:lpstr>
      <vt:lpstr>LIETUVOS RESPUBLIKOS DARBO KODEKSO 30 STRAIPSNIO 4 D.</vt:lpstr>
      <vt:lpstr>LIETUVOS RESPUBLIKOS DARBO KODEKSO 30 STRAIPSNIO 5 D.</vt:lpstr>
      <vt:lpstr>PSICHOSOCIALINIŲ RIZIKOS VEIKSNIŲ VERTINIMAS</vt:lpstr>
      <vt:lpstr>PSICHOSOCIALINIŲ RIZIKOS VEIKSNIŲ VERTINIMAS</vt:lpstr>
      <vt:lpstr>Lietuvos Respublikos valstybinės darbo inspekcijos kontrolinis klausimynas. Smurto ir priekabiavimo darbe prevencija</vt:lpstr>
      <vt:lpstr>Daugiau informacijos VDI parengtose rekomendacijose:</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Prezentacija</dc:title>
  <dc:subject>Prezentacija</dc:subject>
  <dc:creator>VDI</dc:creator>
  <cp:lastModifiedBy>Daiva Kvedaraite</cp:lastModifiedBy>
  <cp:revision>4493</cp:revision>
  <cp:lastPrinted>2023-06-16T11:03:15Z</cp:lastPrinted>
  <dcterms:created xsi:type="dcterms:W3CDTF">2006-06-29T15:14:42Z</dcterms:created>
  <dcterms:modified xsi:type="dcterms:W3CDTF">2023-06-16T11:03:53Z</dcterms:modified>
</cp:coreProperties>
</file>