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40"/>
  </p:notesMasterIdLst>
  <p:handoutMasterIdLst>
    <p:handoutMasterId r:id="rId41"/>
  </p:handoutMasterIdLst>
  <p:sldIdLst>
    <p:sldId id="298" r:id="rId5"/>
    <p:sldId id="283" r:id="rId6"/>
    <p:sldId id="341" r:id="rId7"/>
    <p:sldId id="335" r:id="rId8"/>
    <p:sldId id="326" r:id="rId9"/>
    <p:sldId id="292" r:id="rId10"/>
    <p:sldId id="317" r:id="rId11"/>
    <p:sldId id="340" r:id="rId12"/>
    <p:sldId id="319" r:id="rId13"/>
    <p:sldId id="320" r:id="rId14"/>
    <p:sldId id="321" r:id="rId15"/>
    <p:sldId id="322" r:id="rId16"/>
    <p:sldId id="300" r:id="rId17"/>
    <p:sldId id="316" r:id="rId18"/>
    <p:sldId id="339" r:id="rId19"/>
    <p:sldId id="343" r:id="rId20"/>
    <p:sldId id="336" r:id="rId21"/>
    <p:sldId id="344" r:id="rId22"/>
    <p:sldId id="337" r:id="rId23"/>
    <p:sldId id="338" r:id="rId24"/>
    <p:sldId id="304" r:id="rId25"/>
    <p:sldId id="308" r:id="rId26"/>
    <p:sldId id="309" r:id="rId27"/>
    <p:sldId id="314" r:id="rId28"/>
    <p:sldId id="342" r:id="rId29"/>
    <p:sldId id="306" r:id="rId30"/>
    <p:sldId id="323" r:id="rId31"/>
    <p:sldId id="327" r:id="rId32"/>
    <p:sldId id="332" r:id="rId33"/>
    <p:sldId id="328" r:id="rId34"/>
    <p:sldId id="307" r:id="rId35"/>
    <p:sldId id="311" r:id="rId36"/>
    <p:sldId id="310" r:id="rId37"/>
    <p:sldId id="312" r:id="rId38"/>
    <p:sldId id="296" r:id="rId3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035E79-FF8B-4637-B7B0-FEB5A4FC5297}">
          <p14:sldIdLst>
            <p14:sldId id="298"/>
          </p14:sldIdLst>
        </p14:section>
        <p14:section name="Untitled Section" id="{0F9BBE9B-8F9C-4663-B288-CB663C26CD9B}">
          <p14:sldIdLst>
            <p14:sldId id="283"/>
            <p14:sldId id="341"/>
            <p14:sldId id="335"/>
            <p14:sldId id="326"/>
            <p14:sldId id="292"/>
            <p14:sldId id="317"/>
            <p14:sldId id="340"/>
            <p14:sldId id="319"/>
            <p14:sldId id="320"/>
            <p14:sldId id="321"/>
            <p14:sldId id="322"/>
            <p14:sldId id="300"/>
            <p14:sldId id="316"/>
            <p14:sldId id="339"/>
            <p14:sldId id="343"/>
            <p14:sldId id="336"/>
            <p14:sldId id="344"/>
            <p14:sldId id="337"/>
            <p14:sldId id="338"/>
            <p14:sldId id="304"/>
            <p14:sldId id="308"/>
            <p14:sldId id="309"/>
            <p14:sldId id="314"/>
            <p14:sldId id="342"/>
            <p14:sldId id="306"/>
            <p14:sldId id="323"/>
            <p14:sldId id="327"/>
            <p14:sldId id="332"/>
            <p14:sldId id="328"/>
            <p14:sldId id="307"/>
            <p14:sldId id="311"/>
            <p14:sldId id="310"/>
            <p14:sldId id="312"/>
            <p14:sldId id="29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73A0DAA-6AF3-43AB-8588-CEC1D06C72B9}"/>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4" autoAdjust="0"/>
    <p:restoredTop sz="94712" autoAdjust="0"/>
  </p:normalViewPr>
  <p:slideViewPr>
    <p:cSldViewPr snapToGrid="0">
      <p:cViewPr varScale="1">
        <p:scale>
          <a:sx n="86" d="100"/>
          <a:sy n="86" d="100"/>
        </p:scale>
        <p:origin x="571" y="67"/>
      </p:cViewPr>
      <p:guideLst/>
    </p:cSldViewPr>
  </p:slideViewPr>
  <p:outlineViewPr>
    <p:cViewPr>
      <p:scale>
        <a:sx n="33" d="100"/>
        <a:sy n="33" d="100"/>
      </p:scale>
      <p:origin x="0" y="-942"/>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EF1077DB-935E-4A0A-947A-D283B9F9F452}" type="datetimeFigureOut">
              <a:rPr lang="en-US" smtClean="0"/>
              <a:t>6/8/2023</a:t>
            </a:fld>
            <a:endParaRPr lang="en-US"/>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682C0B10-7CAE-41E4-AB02-7E8B1FF2B898}" type="slidenum">
              <a:rPr lang="en-US" smtClean="0"/>
              <a:t>‹#›</a:t>
            </a:fld>
            <a:endParaRPr lang="en-US"/>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noProof="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9EC30E-1A71-4188-9BE7-E2A64929A436}" type="datetimeFigureOut">
              <a:rPr lang="en-US" noProof="0" smtClean="0"/>
              <a:t>6/8/2023</a:t>
            </a:fld>
            <a:endParaRPr lang="en-US" noProof="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noProof="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530193B-564F-4854-8A52-728F3FB19C85}" type="slidenum">
              <a:rPr lang="en-US" noProof="0" smtClean="0"/>
              <a:t>‹#›</a:t>
            </a:fld>
            <a:endParaRPr lang="en-US" noProof="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85776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11" name="Text Placeholder 2">
            <a:extLst>
              <a:ext uri="{FF2B5EF4-FFF2-40B4-BE49-F238E27FC236}">
                <a16:creationId xmlns:a16="http://schemas.microsoft.com/office/drawing/2014/main" id="{14B95064-E6BF-43CD-ACBD-6363E8D9BF6A}"/>
              </a:ext>
            </a:extLst>
          </p:cNvPr>
          <p:cNvSpPr>
            <a:spLocks noGrp="1"/>
          </p:cNvSpPr>
          <p:nvPr>
            <p:ph type="body" idx="1"/>
          </p:nvPr>
        </p:nvSpPr>
        <p:spPr>
          <a:xfrm>
            <a:off x="0" y="4114627"/>
            <a:ext cx="5956300" cy="1095056"/>
          </a:xfrm>
          <a:solidFill>
            <a:schemeClr val="tx1">
              <a:alpha val="80000"/>
            </a:schemeClr>
          </a:solidFill>
        </p:spPr>
        <p:txBody>
          <a:bodyPr vert="horz" lIns="252000" tIns="180000" rIns="180000" bIns="180000" rtlCol="0">
            <a:noAutofit/>
          </a:bodyPr>
          <a:lstStyle>
            <a:lvl1pPr marL="0" indent="0" algn="l">
              <a:buNone/>
              <a:defRPr lang="en-US">
                <a:solidFill>
                  <a:schemeClr val="bg1"/>
                </a:solidFill>
              </a:defRPr>
            </a:lvl1pPr>
          </a:lstStyle>
          <a:p>
            <a:pPr marL="266700" lvl="0" indent="-266700"/>
            <a:r>
              <a:rPr lang="en-US" noProof="0"/>
              <a:t>Edit Master text styles</a:t>
            </a:r>
          </a:p>
        </p:txBody>
      </p:sp>
    </p:spTree>
    <p:extLst>
      <p:ext uri="{BB962C8B-B14F-4D97-AF65-F5344CB8AC3E}">
        <p14:creationId xmlns:p14="http://schemas.microsoft.com/office/powerpoint/2010/main" val="3982563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008000"/>
            <a:ext cx="11328000" cy="5183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6207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EE1E0B79-3CC8-4DCF-8AEC-AC43BC9A3048}"/>
              </a:ext>
            </a:extLst>
          </p:cNvPr>
          <p:cNvSpPr>
            <a:spLocks noGrp="1"/>
          </p:cNvSpPr>
          <p:nvPr>
            <p:ph sz="half" idx="2"/>
          </p:nvPr>
        </p:nvSpPr>
        <p:spPr>
          <a:xfrm>
            <a:off x="6311886" y="1007250"/>
            <a:ext cx="5460114" cy="51697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2">
            <a:extLst>
              <a:ext uri="{FF2B5EF4-FFF2-40B4-BE49-F238E27FC236}">
                <a16:creationId xmlns:a16="http://schemas.microsoft.com/office/drawing/2014/main" id="{15546508-E26C-46CD-8939-D20E71BF4ED7}"/>
              </a:ext>
            </a:extLst>
          </p:cNvPr>
          <p:cNvSpPr>
            <a:spLocks noGrp="1"/>
          </p:cNvSpPr>
          <p:nvPr>
            <p:ph sz="half" idx="1"/>
          </p:nvPr>
        </p:nvSpPr>
        <p:spPr>
          <a:xfrm>
            <a:off x="431999" y="1007250"/>
            <a:ext cx="5448115" cy="5169713"/>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615553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016231"/>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2" name="Rectangle 11" descr="Accent bar right&#10;">
            <a:extLst>
              <a:ext uri="{FF2B5EF4-FFF2-40B4-BE49-F238E27FC236}">
                <a16:creationId xmlns:a16="http://schemas.microsoft.com/office/drawing/2014/main" id="{3E8A46E0-47C2-4441-B7DD-F621A80F1FC8}"/>
              </a:ext>
              <a:ext uri="{C183D7F6-B498-43B3-948B-1728B52AA6E4}">
                <adec:decorative xmlns:adec="http://schemas.microsoft.com/office/drawing/2017/decorative" val="1"/>
              </a:ext>
            </a:extLst>
          </p:cNvPr>
          <p:cNvSpPr/>
          <p:nvPr userDrawn="1"/>
        </p:nvSpPr>
        <p:spPr>
          <a:xfrm>
            <a:off x="6299887" y="1016231"/>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Text Placeholder 2">
            <a:extLst>
              <a:ext uri="{FF2B5EF4-FFF2-40B4-BE49-F238E27FC236}">
                <a16:creationId xmlns:a16="http://schemas.microsoft.com/office/drawing/2014/main" id="{D902C307-6561-4E11-9899-1F34830AE8AB}"/>
              </a:ext>
            </a:extLst>
          </p:cNvPr>
          <p:cNvSpPr>
            <a:spLocks noGrp="1"/>
          </p:cNvSpPr>
          <p:nvPr>
            <p:ph type="body" idx="1"/>
          </p:nvPr>
        </p:nvSpPr>
        <p:spPr>
          <a:xfrm>
            <a:off x="431800" y="1224128"/>
            <a:ext cx="5448115"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6" name="Text Placeholder 4">
            <a:extLst>
              <a:ext uri="{FF2B5EF4-FFF2-40B4-BE49-F238E27FC236}">
                <a16:creationId xmlns:a16="http://schemas.microsoft.com/office/drawing/2014/main" id="{CD73439B-6B1B-47C5-B2B0-409015FB3398}"/>
              </a:ext>
            </a:extLst>
          </p:cNvPr>
          <p:cNvSpPr>
            <a:spLocks noGrp="1"/>
          </p:cNvSpPr>
          <p:nvPr>
            <p:ph type="body" sz="quarter" idx="3"/>
          </p:nvPr>
        </p:nvSpPr>
        <p:spPr>
          <a:xfrm>
            <a:off x="6312086" y="1224128"/>
            <a:ext cx="5447914"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7" name="Content Placeholder 5">
            <a:extLst>
              <a:ext uri="{FF2B5EF4-FFF2-40B4-BE49-F238E27FC236}">
                <a16:creationId xmlns:a16="http://schemas.microsoft.com/office/drawing/2014/main" id="{12AC6878-44C6-4445-A225-70C0DC482EDF}"/>
              </a:ext>
            </a:extLst>
          </p:cNvPr>
          <p:cNvSpPr>
            <a:spLocks noGrp="1"/>
          </p:cNvSpPr>
          <p:nvPr>
            <p:ph sz="quarter" idx="4"/>
          </p:nvPr>
        </p:nvSpPr>
        <p:spPr>
          <a:xfrm>
            <a:off x="6299886" y="1955731"/>
            <a:ext cx="5447914" cy="423393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Content Placeholder 3">
            <a:extLst>
              <a:ext uri="{FF2B5EF4-FFF2-40B4-BE49-F238E27FC236}">
                <a16:creationId xmlns:a16="http://schemas.microsoft.com/office/drawing/2014/main" id="{6D675DA8-374F-4915-973A-53612A41FFC1}"/>
              </a:ext>
            </a:extLst>
          </p:cNvPr>
          <p:cNvSpPr>
            <a:spLocks noGrp="1"/>
          </p:cNvSpPr>
          <p:nvPr>
            <p:ph sz="half" idx="2"/>
          </p:nvPr>
        </p:nvSpPr>
        <p:spPr>
          <a:xfrm>
            <a:off x="431800" y="1943031"/>
            <a:ext cx="5447914" cy="4246632"/>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25315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Content Placeholder 2">
            <a:extLst>
              <a:ext uri="{FF2B5EF4-FFF2-40B4-BE49-F238E27FC236}">
                <a16:creationId xmlns:a16="http://schemas.microsoft.com/office/drawing/2014/main" id="{85B68CA9-AC4C-4D15-9BA1-A9F1AC5606DA}"/>
              </a:ext>
            </a:extLst>
          </p:cNvPr>
          <p:cNvSpPr>
            <a:spLocks noGrp="1"/>
          </p:cNvSpPr>
          <p:nvPr>
            <p:ph idx="1"/>
          </p:nvPr>
        </p:nvSpPr>
        <p:spPr>
          <a:xfrm>
            <a:off x="4788816" y="432001"/>
            <a:ext cx="6971184" cy="5429050"/>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3">
            <a:extLst>
              <a:ext uri="{FF2B5EF4-FFF2-40B4-BE49-F238E27FC236}">
                <a16:creationId xmlns:a16="http://schemas.microsoft.com/office/drawing/2014/main" id="{29B24D8A-D8A5-4F57-A260-A4CF75FCB3BD}"/>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801432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9" name="Text Placeholder 3">
            <a:extLst>
              <a:ext uri="{FF2B5EF4-FFF2-40B4-BE49-F238E27FC236}">
                <a16:creationId xmlns:a16="http://schemas.microsoft.com/office/drawing/2014/main" id="{3E50A411-2E68-4F4D-B4BC-62E87C633658}"/>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0" name="Picture Placeholder 2">
            <a:extLst>
              <a:ext uri="{FF2B5EF4-FFF2-40B4-BE49-F238E27FC236}">
                <a16:creationId xmlns:a16="http://schemas.microsoft.com/office/drawing/2014/main" id="{2FBF39A8-0BD5-48FD-9993-F595D4F727C1}"/>
              </a:ext>
            </a:extLst>
          </p:cNvPr>
          <p:cNvSpPr>
            <a:spLocks noGrp="1"/>
          </p:cNvSpPr>
          <p:nvPr>
            <p:ph type="pic" idx="1"/>
          </p:nvPr>
        </p:nvSpPr>
        <p:spPr>
          <a:xfrm>
            <a:off x="4788816" y="432001"/>
            <a:ext cx="6971184" cy="5429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04063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437159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139767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
        <p:nvSpPr>
          <p:cNvPr id="6" name="Text Placeholder 5">
            <a:extLst>
              <a:ext uri="{FF2B5EF4-FFF2-40B4-BE49-F238E27FC236}">
                <a16:creationId xmlns:a16="http://schemas.microsoft.com/office/drawing/2014/main" id="{0DB3A426-6D4A-4D91-ACD6-A2C25BAE44E3}"/>
              </a:ext>
            </a:extLst>
          </p:cNvPr>
          <p:cNvSpPr>
            <a:spLocks noGrp="1"/>
          </p:cNvSpPr>
          <p:nvPr>
            <p:ph type="body" sz="quarter" idx="14"/>
          </p:nvPr>
        </p:nvSpPr>
        <p:spPr>
          <a:xfrm>
            <a:off x="1664370" y="2033588"/>
            <a:ext cx="8863262" cy="2790825"/>
          </a:xfrm>
        </p:spPr>
        <p:txBody>
          <a:bodyPr anchor="ctr"/>
          <a:lstStyle>
            <a:lvl1pPr marL="0" indent="0" algn="ctr">
              <a:buNone/>
              <a:defRPr sz="6000"/>
            </a:lvl1pPr>
            <a:lvl2pPr marL="266700" indent="0">
              <a:buNone/>
              <a:defRPr/>
            </a:lvl2pPr>
          </a:lstStyle>
          <a:p>
            <a:pPr lvl="0"/>
            <a:r>
              <a:rPr lang="en-US" noProof="0"/>
              <a:t>Edit Master text styles</a:t>
            </a:r>
          </a:p>
        </p:txBody>
      </p:sp>
    </p:spTree>
    <p:extLst>
      <p:ext uri="{BB962C8B-B14F-4D97-AF65-F5344CB8AC3E}">
        <p14:creationId xmlns:p14="http://schemas.microsoft.com/office/powerpoint/2010/main" val="2877243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0043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8285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a:lstStyle>
            <a:lvl1pPr algn="r">
              <a:defRPr sz="6000" b="1" spc="-300">
                <a:solidFill>
                  <a:schemeClr val="tx1">
                    <a:lumMod val="75000"/>
                    <a:lumOff val="25000"/>
                  </a:schemeClr>
                </a:solidFill>
              </a:defRPr>
            </a:lvl1pPr>
          </a:lstStyle>
          <a:p>
            <a:r>
              <a:rPr lang="en-US" noProof="0"/>
              <a:t>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a:lstStyle>
            <a:lvl1pPr algn="l">
              <a:defRPr sz="6000" b="1" spc="-300">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38438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2307689"/>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815037"/>
            <a:ext cx="5472000" cy="337696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2308214"/>
            <a:ext cx="5472000" cy="358775"/>
          </a:xfrm>
        </p:spPr>
        <p:txBody>
          <a:bodyPr/>
          <a:lstStyle>
            <a:lvl1pPr marL="0" indent="0">
              <a:buNone/>
              <a:defRPr sz="2400" b="1"/>
            </a:lvl1pPr>
          </a:lstStyle>
          <a:p>
            <a:pPr lvl="0"/>
            <a:r>
              <a:rPr lang="en-US" noProof="0"/>
              <a:t>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812214"/>
            <a:ext cx="5472113" cy="3379036"/>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Rectangle 9" descr="Accent block left">
            <a:extLst>
              <a:ext uri="{FF2B5EF4-FFF2-40B4-BE49-F238E27FC236}">
                <a16:creationId xmlns:a16="http://schemas.microsoft.com/office/drawing/2014/main" id="{BBC0CAF5-0DE6-4BEA-824E-124A54A76AC6}"/>
              </a:ext>
              <a:ext uri="{C183D7F6-B498-43B3-948B-1728B52AA6E4}">
                <adec:decorative xmlns:adec="http://schemas.microsoft.com/office/drawing/2017/decorative" val="1"/>
              </a:ext>
            </a:extLst>
          </p:cNvPr>
          <p:cNvSpPr/>
          <p:nvPr userDrawn="1"/>
        </p:nvSpPr>
        <p:spPr>
          <a:xfrm>
            <a:off x="431800" y="2100317"/>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1" name="Rectangle 10" descr="Accent bar right&#10;">
            <a:extLst>
              <a:ext uri="{FF2B5EF4-FFF2-40B4-BE49-F238E27FC236}">
                <a16:creationId xmlns:a16="http://schemas.microsoft.com/office/drawing/2014/main" id="{ED008080-B2F5-441A-8B15-30AE86BBF943}"/>
              </a:ext>
              <a:ext uri="{C183D7F6-B498-43B3-948B-1728B52AA6E4}">
                <adec:decorative xmlns:adec="http://schemas.microsoft.com/office/drawing/2017/decorative" val="1"/>
              </a:ext>
            </a:extLst>
          </p:cNvPr>
          <p:cNvSpPr/>
          <p:nvPr userDrawn="1"/>
        </p:nvSpPr>
        <p:spPr>
          <a:xfrm>
            <a:off x="6299887" y="2100317"/>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7F8E7C83-06D7-4C5B-85B7-0E5713B4FAB3}"/>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Thank You</a:t>
            </a:r>
          </a:p>
        </p:txBody>
      </p:sp>
      <p:sp>
        <p:nvSpPr>
          <p:cNvPr id="9" name="Text Placeholder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0" name="Text Placeholder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1" name="Text Placeholder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2" name="Text Placeholder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04966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Rectangle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Freeform: Shape 30">
            <a:extLst>
              <a:ext uri="{FF2B5EF4-FFF2-40B4-BE49-F238E27FC236}">
                <a16:creationId xmlns:a16="http://schemas.microsoft.com/office/drawing/2014/main" id="{C2B9A6A4-83D0-40B1-8B15-964C84BF0705}"/>
              </a:ext>
            </a:extLst>
          </p:cNvPr>
          <p:cNvSpPr/>
          <p:nvPr userDrawn="1"/>
        </p:nvSpPr>
        <p:spPr>
          <a:xfrm>
            <a:off x="0" y="6371351"/>
            <a:ext cx="9780102"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r>
              <a:rPr lang="en-US" noProof="0"/>
              <a:t>Click to edit page title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439820"/>
            <a:ext cx="5664000" cy="29506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fld id="{19B51A1E-902D-48AF-9020-955120F399B6}" type="slidenum">
              <a:rPr lang="en-US" noProof="0" smtClean="0"/>
              <a:pPr/>
              <a:t>‹#›</a:t>
            </a:fld>
            <a:endParaRPr lang="en-US" noProof="0" dirty="0"/>
          </a:p>
        </p:txBody>
      </p:sp>
      <p:sp>
        <p:nvSpPr>
          <p:cNvPr id="4" name="TextBox 3">
            <a:extLst>
              <a:ext uri="{FF2B5EF4-FFF2-40B4-BE49-F238E27FC236}">
                <a16:creationId xmlns:a16="http://schemas.microsoft.com/office/drawing/2014/main" id="{34FDC6F9-37F9-4E25-AECA-D307B8421C73}"/>
              </a:ext>
            </a:extLst>
          </p:cNvPr>
          <p:cNvSpPr txBox="1"/>
          <p:nvPr userDrawn="1"/>
        </p:nvSpPr>
        <p:spPr>
          <a:xfrm>
            <a:off x="10243100" y="6422491"/>
            <a:ext cx="1053900" cy="380860"/>
          </a:xfrm>
          <a:prstGeom prst="rect">
            <a:avLst/>
          </a:prstGeom>
          <a:noFill/>
        </p:spPr>
        <p:txBody>
          <a:bodyPr wrap="square" tIns="108000" bIns="0" rtlCol="0" anchor="ctr">
            <a:spAutoFit/>
          </a:bodyPr>
          <a:lstStyle/>
          <a:p>
            <a:pPr algn="r">
              <a:lnSpc>
                <a:spcPts val="1000"/>
              </a:lnSpc>
            </a:pPr>
            <a:r>
              <a:rPr lang="en-US" sz="2500" b="1" i="0" spc="-100" baseline="0" noProof="0" dirty="0">
                <a:solidFill>
                  <a:schemeClr val="accent1"/>
                </a:solidFill>
                <a:latin typeface="+mj-lt"/>
              </a:rPr>
              <a:t>TREY</a:t>
            </a:r>
            <a:r>
              <a:rPr lang="en-US" sz="1600" b="1" i="0" spc="-100" baseline="0" noProof="0" dirty="0">
                <a:solidFill>
                  <a:schemeClr val="accent1"/>
                </a:solidFill>
                <a:latin typeface="+mj-lt"/>
              </a:rPr>
              <a:t> </a:t>
            </a:r>
            <a:br>
              <a:rPr lang="en-US" sz="1600" b="1" i="0" spc="-100" baseline="0" noProof="0" dirty="0">
                <a:solidFill>
                  <a:schemeClr val="accent1"/>
                </a:solidFill>
                <a:latin typeface="+mj-lt"/>
              </a:rPr>
            </a:br>
            <a:r>
              <a:rPr lang="en-US" sz="1200" b="0" i="0" spc="140" baseline="0" noProof="0" dirty="0">
                <a:solidFill>
                  <a:schemeClr val="tx1">
                    <a:lumMod val="75000"/>
                    <a:lumOff val="25000"/>
                  </a:schemeClr>
                </a:solidFill>
                <a:latin typeface="+mj-lt"/>
              </a:rPr>
              <a:t>research</a:t>
            </a:r>
          </a:p>
        </p:txBody>
      </p:sp>
      <p:sp>
        <p:nvSpPr>
          <p:cNvPr id="9" name="Rectangle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Rectangle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030FA059-EC32-4FFF-9673-48849B2FA43A}"/>
              </a:ext>
            </a:extLst>
          </p:cNvPr>
          <p:cNvCxnSpPr>
            <a:cxnSpLocks/>
          </p:cNvCxnSpPr>
          <p:nvPr userDrawn="1"/>
        </p:nvCxnSpPr>
        <p:spPr>
          <a:xfrm flipH="1">
            <a:off x="1" y="6371351"/>
            <a:ext cx="1219199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6" r:id="rId5"/>
    <p:sldLayoutId id="2147483659" r:id="rId6"/>
    <p:sldLayoutId id="2147483660" r:id="rId7"/>
    <p:sldLayoutId id="2147483664" r:id="rId8"/>
    <p:sldLayoutId id="2147483650" r:id="rId9"/>
    <p:sldLayoutId id="2147483652" r:id="rId10"/>
    <p:sldLayoutId id="2147483656" r:id="rId11"/>
    <p:sldLayoutId id="2147483657" r:id="rId12"/>
    <p:sldLayoutId id="2147483667" r:id="rId13"/>
    <p:sldLayoutId id="2147483668" r:id="rId14"/>
    <p:sldLayoutId id="2147483669" r:id="rId15"/>
    <p:sldLayoutId id="2147483670" r:id="rId16"/>
    <p:sldLayoutId id="2147483671" r:id="rId17"/>
    <p:sldLayoutId id="2147483673" r:id="rId18"/>
    <p:sldLayoutId id="2147483674" r:id="rId19"/>
    <p:sldLayoutId id="2147483654" r:id="rId20"/>
    <p:sldLayoutId id="2147483655" r:id="rId21"/>
    <p:sldLayoutId id="2147483675" r:id="rId22"/>
    <p:sldLayoutId id="2147483672" r:id="rId23"/>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8.xml"/><Relationship Id="rId6" Type="http://schemas.openxmlformats.org/officeDocument/2006/relationships/image" Target="../media/image9.svg"/><Relationship Id="rId11" Type="http://schemas.openxmlformats.org/officeDocument/2006/relationships/hyperlink" Target="mailto:Ramune.guobaite@gmail.com" TargetMode="External"/><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Hands coming together in circle">
            <a:extLst>
              <a:ext uri="{FF2B5EF4-FFF2-40B4-BE49-F238E27FC236}">
                <a16:creationId xmlns:a16="http://schemas.microsoft.com/office/drawing/2014/main" id="{AA8A1CBA-9BB5-2246-9F4B-98EAD7C90158}"/>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3200400" y="2811053"/>
            <a:ext cx="8991600" cy="1261295"/>
          </a:xfrm>
        </p:spPr>
        <p:txBody>
          <a:bodyPr/>
          <a:lstStyle/>
          <a:p>
            <a:pPr algn="l"/>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Smurto</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ir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priekabiavi</a:t>
            </a:r>
            <a:r>
              <a:rPr lang="lt-LT" sz="2600" cap="all" spc="0" dirty="0" err="1">
                <a:solidFill>
                  <a:schemeClr val="accent1">
                    <a:lumMod val="75000"/>
                  </a:schemeClr>
                </a:solidFill>
                <a:effectLst/>
                <a:latin typeface="+mn-lt"/>
                <a:ea typeface="SimSun" panose="02010600030101010101" pitchFamily="2" charset="-122"/>
                <a:cs typeface="Times New Roman" panose="02020603050405020304" pitchFamily="18" charset="0"/>
              </a:rPr>
              <a:t>mo</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prevencij</a:t>
            </a:r>
            <a:r>
              <a:rPr lang="lt-LT" sz="2600" cap="all" spc="0" dirty="0" err="1">
                <a:solidFill>
                  <a:schemeClr val="accent1">
                    <a:lumMod val="75000"/>
                  </a:schemeClr>
                </a:solidFill>
                <a:effectLst/>
                <a:latin typeface="+mn-lt"/>
                <a:ea typeface="SimSun" panose="02010600030101010101" pitchFamily="2" charset="-122"/>
                <a:cs typeface="Times New Roman" panose="02020603050405020304" pitchFamily="18" charset="0"/>
              </a:rPr>
              <a:t>os</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darbo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aplinkoje</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tikslai: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b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b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garbės</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ir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orumo  ar,</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ir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sveikatos </a:t>
            </a:r>
            <a:r>
              <a:rPr lang="lt-LT"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 </a:t>
            </a:r>
            <a:r>
              <a:rPr lang="pt-BR" sz="2600" cap="all" spc="0" dirty="0">
                <a:solidFill>
                  <a:schemeClr val="accent1">
                    <a:lumMod val="75000"/>
                  </a:schemeClr>
                </a:solidFill>
                <a:effectLst/>
                <a:latin typeface="+mn-lt"/>
                <a:ea typeface="SimSun" panose="02010600030101010101" pitchFamily="2" charset="-122"/>
                <a:cs typeface="Times New Roman" panose="02020603050405020304" pitchFamily="18" charset="0"/>
              </a:rPr>
              <a:t>apsauga?</a:t>
            </a:r>
            <a:endParaRPr lang="en-US" sz="2600" cap="all" spc="0" dirty="0">
              <a:solidFill>
                <a:schemeClr val="accent1">
                  <a:lumMod val="75000"/>
                </a:schemeClr>
              </a:solidFill>
              <a:latin typeface="+mn-lt"/>
              <a:cs typeface="Times New Roman" panose="02020603050405020304" pitchFamily="18" charset="0"/>
            </a:endParaRPr>
          </a:p>
        </p:txBody>
      </p:sp>
      <p:sp>
        <p:nvSpPr>
          <p:cNvPr id="4" name="Subtitle 3">
            <a:extLst>
              <a:ext uri="{FF2B5EF4-FFF2-40B4-BE49-F238E27FC236}">
                <a16:creationId xmlns:a16="http://schemas.microsoft.com/office/drawing/2014/main" id="{4772945D-CA91-4CFE-8EB7-941C7618C994}"/>
              </a:ext>
            </a:extLst>
          </p:cNvPr>
          <p:cNvSpPr>
            <a:spLocks noGrp="1"/>
          </p:cNvSpPr>
          <p:nvPr>
            <p:ph type="subTitle" idx="1"/>
          </p:nvPr>
        </p:nvSpPr>
        <p:spPr>
          <a:xfrm>
            <a:off x="3200399" y="4061038"/>
            <a:ext cx="8686801" cy="2446294"/>
          </a:xfrm>
        </p:spPr>
        <p:txBody>
          <a:bodyPr/>
          <a:lstStyle/>
          <a:p>
            <a:r>
              <a:rPr lang="en-US" dirty="0"/>
              <a:t>Dr. </a:t>
            </a:r>
            <a:r>
              <a:rPr lang="en-US" dirty="0" err="1"/>
              <a:t>Ramun</a:t>
            </a:r>
            <a:r>
              <a:rPr lang="lt-LT" dirty="0"/>
              <a:t>ė </a:t>
            </a:r>
            <a:r>
              <a:rPr lang="lt-LT" dirty="0" err="1"/>
              <a:t>Guobaitė</a:t>
            </a:r>
            <a:r>
              <a:rPr lang="lt-LT" dirty="0"/>
              <a:t>, </a:t>
            </a:r>
          </a:p>
          <a:p>
            <a:r>
              <a:rPr lang="lt-LT" dirty="0"/>
              <a:t>Lietuvos socialinių mokslų centro mokslo darbuotoja</a:t>
            </a:r>
          </a:p>
          <a:p>
            <a:r>
              <a:rPr lang="lt-LT" dirty="0"/>
              <a:t>2023 m. birželio 9 d. </a:t>
            </a:r>
          </a:p>
          <a:p>
            <a:r>
              <a:rPr lang="lt-LT" sz="1800" b="1" i="0" u="none" strike="noStrike" baseline="0" dirty="0">
                <a:solidFill>
                  <a:srgbClr val="FFC000"/>
                </a:solidFill>
              </a:rPr>
              <a:t>TARPTAUTINIS SEMINARAS: </a:t>
            </a:r>
            <a:r>
              <a:rPr lang="lt-LT" b="1" dirty="0">
                <a:solidFill>
                  <a:srgbClr val="FFC000"/>
                </a:solidFill>
              </a:rPr>
              <a:t>LYGIOS GALIMYBĖS DARBO RINKOJE IR VIENODAS ATLYGINIMAS UŽ VIENODĄ DARBĄ: PRIVALOMA DARBO UŽMOKESČIO SKAIDRUMO SISTEMA, DARBO UŽMOKESČIO SKIRTUMAI IR EUROPOS SĄJUNGOS LYČIŲ LYGYBĖS STRATEGIJA</a:t>
            </a:r>
          </a:p>
        </p:txBody>
      </p:sp>
    </p:spTree>
    <p:extLst>
      <p:ext uri="{BB962C8B-B14F-4D97-AF65-F5344CB8AC3E}">
        <p14:creationId xmlns:p14="http://schemas.microsoft.com/office/powerpoint/2010/main" val="398992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40096" y="182880"/>
            <a:ext cx="6531428" cy="5760038"/>
          </a:xfrm>
          <a:prstGeom prst="rect">
            <a:avLst/>
          </a:prstGeom>
        </p:spPr>
        <p:txBody>
          <a:bodyPr wrap="square">
            <a:spAutoFit/>
          </a:bodyPr>
          <a:lstStyle/>
          <a:p>
            <a:pPr algn="just">
              <a:lnSpc>
                <a:spcPct val="107000"/>
              </a:lnSpc>
              <a:spcAft>
                <a:spcPts val="800"/>
              </a:spcAft>
            </a:pPr>
            <a:r>
              <a:rPr lang="lt-LT" sz="24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2400" b="1" kern="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2100" kern="0" dirty="0">
                <a:solidFill>
                  <a:srgbClr val="FF0000"/>
                </a:solidFill>
                <a:effectLst/>
                <a:ea typeface="Times New Roman" panose="02020603050405020304" pitchFamily="18" charset="0"/>
              </a:rPr>
              <a:t>3. </a:t>
            </a:r>
            <a:r>
              <a:rPr lang="lt-LT" sz="2100" kern="0" dirty="0">
                <a:effectLst/>
                <a:ea typeface="Times New Roman" panose="02020603050405020304" pitchFamily="18" charset="0"/>
              </a:rPr>
              <a:t>Darbdavys imasi visų būtinų priemonių </a:t>
            </a:r>
            <a:r>
              <a:rPr lang="lt-LT" sz="2100" strike="sngStrike" kern="0" dirty="0">
                <a:effectLst/>
                <a:ea typeface="Times New Roman" panose="02020603050405020304" pitchFamily="18" charset="0"/>
              </a:rPr>
              <a:t>psichologinio </a:t>
            </a:r>
            <a:r>
              <a:rPr lang="lt-LT" sz="2100" kern="0" dirty="0">
                <a:effectLst/>
                <a:ea typeface="Times New Roman" panose="02020603050405020304" pitchFamily="18" charset="0"/>
              </a:rPr>
              <a:t>smurto </a:t>
            </a:r>
            <a:r>
              <a:rPr lang="lt-LT" sz="2100" strike="sngStrike" kern="0" dirty="0">
                <a:effectLst/>
                <a:ea typeface="Times New Roman" panose="02020603050405020304" pitchFamily="18" charset="0"/>
              </a:rPr>
              <a:t>darbo aplinkoje </a:t>
            </a:r>
            <a:r>
              <a:rPr lang="lt-LT" sz="2100" kern="0" dirty="0">
                <a:solidFill>
                  <a:srgbClr val="FF0000"/>
                </a:solidFill>
                <a:effectLst/>
                <a:ea typeface="Times New Roman" panose="02020603050405020304" pitchFamily="18" charset="0"/>
              </a:rPr>
              <a:t>ir priekabiavimo </a:t>
            </a:r>
            <a:r>
              <a:rPr lang="lt-LT" sz="2100" kern="0" dirty="0">
                <a:effectLst/>
                <a:ea typeface="Times New Roman" panose="02020603050405020304" pitchFamily="18" charset="0"/>
              </a:rPr>
              <a:t>prevencijai užtikrinti </a:t>
            </a:r>
            <a:r>
              <a:rPr lang="lt-LT" sz="2100" strike="sngStrike" kern="0" dirty="0">
                <a:effectLst/>
                <a:ea typeface="Times New Roman" panose="02020603050405020304" pitchFamily="18" charset="0"/>
              </a:rPr>
              <a:t>informaciją apie jas paskelbdamas įprastais darbovietėje būdais, </a:t>
            </a:r>
            <a:r>
              <a:rPr lang="lt-LT" sz="2100" kern="0" dirty="0">
                <a:effectLst/>
                <a:ea typeface="Times New Roman" panose="02020603050405020304" pitchFamily="18" charset="0"/>
              </a:rPr>
              <a:t>ir </a:t>
            </a:r>
            <a:r>
              <a:rPr lang="lt-LT" sz="2100" strike="sngStrike" kern="0" dirty="0">
                <a:effectLst/>
                <a:ea typeface="Times New Roman" panose="02020603050405020304" pitchFamily="18" charset="0"/>
              </a:rPr>
              <a:t>imasi </a:t>
            </a:r>
            <a:r>
              <a:rPr lang="lt-LT" sz="2100" kern="0" dirty="0">
                <a:effectLst/>
                <a:ea typeface="Times New Roman" panose="02020603050405020304" pitchFamily="18" charset="0"/>
              </a:rPr>
              <a:t>aktyvių veiksmų pagalbai asmenims, patyrusiems </a:t>
            </a:r>
            <a:r>
              <a:rPr lang="lt-LT" sz="2100" strike="sngStrike" kern="0" dirty="0">
                <a:effectLst/>
                <a:ea typeface="Times New Roman" panose="02020603050405020304" pitchFamily="18" charset="0"/>
              </a:rPr>
              <a:t>psichologinį </a:t>
            </a:r>
            <a:r>
              <a:rPr lang="lt-LT" sz="2100" kern="0" dirty="0">
                <a:effectLst/>
                <a:ea typeface="Times New Roman" panose="02020603050405020304" pitchFamily="18" charset="0"/>
              </a:rPr>
              <a:t>smurtą </a:t>
            </a:r>
            <a:r>
              <a:rPr lang="lt-LT" sz="2100" kern="0" dirty="0">
                <a:solidFill>
                  <a:srgbClr val="FF0000"/>
                </a:solidFill>
                <a:effectLst/>
                <a:ea typeface="Times New Roman" panose="02020603050405020304" pitchFamily="18" charset="0"/>
              </a:rPr>
              <a:t>ar priekabiavimą šio straipsnio 2 dalyje numatytais atvejais, suteikti:</a:t>
            </a:r>
            <a:br>
              <a:rPr lang="lt-LT" sz="2100" kern="0" dirty="0">
                <a:solidFill>
                  <a:srgbClr val="FF0000"/>
                </a:solidFill>
                <a:effectLst/>
                <a:ea typeface="Times New Roman" panose="02020603050405020304" pitchFamily="18" charset="0"/>
              </a:rPr>
            </a:br>
            <a:r>
              <a:rPr lang="lt-LT" sz="2100" kern="0" dirty="0">
                <a:solidFill>
                  <a:srgbClr val="FF0000"/>
                </a:solidFill>
                <a:effectLst/>
                <a:ea typeface="Times New Roman" panose="02020603050405020304" pitchFamily="18" charset="0"/>
              </a:rPr>
              <a:t>1) atsižvelgdamas į galimus smurto ir priekabiavimo pavojus, imasi jų šalinimo ir (ar) kontrolės priemonių;</a:t>
            </a:r>
            <a:br>
              <a:rPr lang="lt-LT" sz="2100" kern="0" dirty="0">
                <a:solidFill>
                  <a:srgbClr val="FF0000"/>
                </a:solidFill>
                <a:effectLst/>
                <a:ea typeface="Times New Roman" panose="02020603050405020304" pitchFamily="18" charset="0"/>
              </a:rPr>
            </a:br>
            <a:r>
              <a:rPr lang="lt-LT" sz="2100" kern="0" dirty="0">
                <a:solidFill>
                  <a:srgbClr val="FF0000"/>
                </a:solidFill>
                <a:effectLst/>
                <a:ea typeface="Times New Roman" panose="02020603050405020304" pitchFamily="18" charset="0"/>
              </a:rPr>
              <a:t>2) nustato pranešimų apie smurtą ir priekabiavimą teikimo bei nagrinėjimo tvarką ir supažindina su ja darbuotojus; 3) organizuoja darbuotojams mokymus apie smurto ir priekabiavimo pavojus, prevencijos priemones, darbuotojų teises ir pareigas smurto ir priekabiavimo srityje.</a:t>
            </a:r>
            <a:endParaRPr lang="lt-LT" b="1" kern="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0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41538" y="182881"/>
            <a:ext cx="6460153" cy="5938100"/>
          </a:xfrm>
          <a:prstGeom prst="rect">
            <a:avLst/>
          </a:prstGeom>
        </p:spPr>
        <p:txBody>
          <a:bodyPr wrap="square">
            <a:spAutoFit/>
          </a:bodyPr>
          <a:lstStyle/>
          <a:p>
            <a:pPr algn="just">
              <a:lnSpc>
                <a:spcPct val="107000"/>
              </a:lnSpc>
              <a:spcAft>
                <a:spcPts val="800"/>
              </a:spcAft>
            </a:pPr>
            <a:r>
              <a:rPr lang="lt-LT" sz="18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1800" b="1" kern="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1800" kern="0" dirty="0">
                <a:solidFill>
                  <a:srgbClr val="FF0000"/>
                </a:solidFill>
                <a:effectLst/>
                <a:ea typeface="Times New Roman" panose="02020603050405020304" pitchFamily="18" charset="0"/>
              </a:rPr>
              <a:t>4. </a:t>
            </a:r>
            <a:r>
              <a:rPr lang="lt-LT" sz="1800" b="1" kern="0" dirty="0">
                <a:solidFill>
                  <a:srgbClr val="FF0000"/>
                </a:solidFill>
                <a:effectLst/>
                <a:ea typeface="Times New Roman" panose="02020603050405020304" pitchFamily="18" charset="0"/>
              </a:rPr>
              <a:t>Darbdavys, kurio vidutinis darbuotojų skaičius yra daugiau kaip 50</a:t>
            </a:r>
            <a:r>
              <a:rPr lang="lt-LT" sz="1800" kern="0" dirty="0">
                <a:solidFill>
                  <a:srgbClr val="FF0000"/>
                </a:solidFill>
                <a:effectLst/>
                <a:ea typeface="Times New Roman" panose="02020603050405020304" pitchFamily="18" charset="0"/>
              </a:rPr>
              <a:t>, &lt;...&gt;įvykdęs informavimo ir konsultavimo procedūras, privalo patvirtinti smurto ir priekabiavimo prevencijos politiką, įprastais darbovietėje būdais ją paskelbti ir įgyvendinti. </a:t>
            </a:r>
          </a:p>
          <a:p>
            <a:pPr>
              <a:lnSpc>
                <a:spcPct val="107000"/>
              </a:lnSpc>
              <a:spcAft>
                <a:spcPts val="800"/>
              </a:spcAft>
            </a:pPr>
            <a:r>
              <a:rPr lang="lt-LT" sz="1800" kern="0" dirty="0">
                <a:solidFill>
                  <a:srgbClr val="FF0000"/>
                </a:solidFill>
                <a:effectLst/>
                <a:ea typeface="Times New Roman" panose="02020603050405020304" pitchFamily="18" charset="0"/>
              </a:rPr>
              <a:t>Smurto ir priekabiavimo prevencijos politikoje turi būti nustatyta: </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smurto ir priekabiavimo atpažinimo būdai,</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galimos smurto ir priekabiavimo formos, </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supažindinimo su smurto ir priekabiavimo prevencijos priemonėmis tvarka, </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pranešimų apie smurtą ir priekabiavimą teikimo ir nagrinėjimo tvarka,</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apie smurtą ir priekabiavimą pranešusių asmenų ir nukentėjusių asmenų apsaugos priemonės ir jiems teikiama pagalba,</a:t>
            </a:r>
          </a:p>
          <a:p>
            <a:pPr marL="285750" indent="-285750" algn="just">
              <a:lnSpc>
                <a:spcPct val="107000"/>
              </a:lnSpc>
              <a:spcAft>
                <a:spcPts val="800"/>
              </a:spcAft>
              <a:buFont typeface="Wingdings" panose="05000000000000000000" pitchFamily="2" charset="2"/>
              <a:buChar char="§"/>
            </a:pPr>
            <a:r>
              <a:rPr lang="lt-LT" sz="1800" kern="0" dirty="0">
                <a:solidFill>
                  <a:srgbClr val="FF0000"/>
                </a:solidFill>
                <a:effectLst/>
                <a:ea typeface="Times New Roman" panose="02020603050405020304" pitchFamily="18" charset="0"/>
              </a:rPr>
              <a:t> darbuotojų elgesio (darbo etikos) taisyklės ir kita informacija, susijusi su smurto ir priekabiavimo prevencija.</a:t>
            </a:r>
            <a:endParaRPr lang="lt-LT"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823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41538" y="182881"/>
            <a:ext cx="6460153" cy="5184176"/>
          </a:xfrm>
          <a:prstGeom prst="rect">
            <a:avLst/>
          </a:prstGeom>
        </p:spPr>
        <p:txBody>
          <a:bodyPr wrap="square">
            <a:spAutoFit/>
          </a:bodyPr>
          <a:lstStyle/>
          <a:p>
            <a:pPr algn="just">
              <a:lnSpc>
                <a:spcPct val="107000"/>
              </a:lnSpc>
              <a:spcAft>
                <a:spcPts val="800"/>
              </a:spcAft>
            </a:pPr>
            <a:r>
              <a:rPr lang="lt-LT" sz="28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2800" kern="0" dirty="0">
              <a:solidFill>
                <a:srgbClr val="FF0000"/>
              </a:solidFill>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2800" kern="0" dirty="0">
                <a:solidFill>
                  <a:srgbClr val="FF0000"/>
                </a:solidFill>
                <a:effectLst/>
                <a:ea typeface="Times New Roman" panose="02020603050405020304" pitchFamily="18" charset="0"/>
                <a:cs typeface="Times New Roman" panose="02020603050405020304" pitchFamily="18" charset="0"/>
              </a:rPr>
              <a:t>5. Darbdavys atnaujina smurto ir priekabiavimo prevencijos politiką, atsižvelgdamas į gautus pranešimus apie smurtą ir priekabiavimą, nustatytus smurto ir priekabiavimo atvejus, pasikeitus galimiems jų pavojams ar atsiradus naujų arba pareikalavus Lietuvos Respublikos valstybinės darbo inspekcijos darbo inspektoriui.</a:t>
            </a:r>
            <a:endParaRPr lang="lt-LT" sz="2800" kern="100" dirty="0">
              <a:effectLst/>
              <a:ea typeface="Calibri" panose="020F0502020204030204" pitchFamily="34" charset="0"/>
              <a:cs typeface="Times New Roman" panose="02020603050405020304" pitchFamily="18" charset="0"/>
            </a:endParaRPr>
          </a:p>
          <a:p>
            <a:pPr>
              <a:lnSpc>
                <a:spcPct val="107000"/>
              </a:lnSpc>
              <a:spcAft>
                <a:spcPts val="800"/>
              </a:spcAft>
            </a:pPr>
            <a:endParaRPr lang="lt-LT" b="1" kern="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501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378823" y="182880"/>
            <a:ext cx="7602583" cy="6426183"/>
          </a:xfrm>
          <a:prstGeom prst="rect">
            <a:avLst/>
          </a:prstGeom>
        </p:spPr>
        <p:txBody>
          <a:bodyPr wrap="square">
            <a:spAutoFit/>
          </a:bodyPr>
          <a:lstStyle/>
          <a:p>
            <a:pPr algn="just"/>
            <a:r>
              <a:rPr lang="lt-LT" sz="3200" b="1" cap="all" dirty="0">
                <a:solidFill>
                  <a:srgbClr val="FF0000"/>
                </a:solidFill>
                <a:ea typeface="Calibri" panose="020F0502020204030204" pitchFamily="34" charset="0"/>
                <a:cs typeface="Times New Roman" panose="02020603050405020304" pitchFamily="18" charset="0"/>
              </a:rPr>
              <a:t>Kas šiandien svarbiausiai ? </a:t>
            </a:r>
            <a:endParaRPr lang="en-US" sz="3200" dirty="0">
              <a:ea typeface="Calibri" panose="020F0502020204030204" pitchFamily="34" charset="0"/>
              <a:cs typeface="Times New Roman" panose="02020603050405020304" pitchFamily="18" charset="0"/>
            </a:endParaRPr>
          </a:p>
          <a:p>
            <a:pPr marL="342900" indent="-342900" algn="just">
              <a:lnSpc>
                <a:spcPct val="107000"/>
              </a:lnSpc>
              <a:buFont typeface="+mj-lt"/>
              <a:buAutoNum type="arabicPeriod"/>
            </a:pPr>
            <a:r>
              <a:rPr lang="lt-LT" sz="3200" b="1" dirty="0">
                <a:ea typeface="Calibri" panose="020F0502020204030204" pitchFamily="34" charset="0"/>
                <a:cs typeface="Arial" panose="020B0604020202020204" pitchFamily="34" charset="0"/>
              </a:rPr>
              <a:t>Keisti suvokimą, </a:t>
            </a:r>
            <a:r>
              <a:rPr lang="lt-LT" sz="3200" dirty="0">
                <a:ea typeface="Calibri" panose="020F0502020204030204" pitchFamily="34" charset="0"/>
                <a:cs typeface="Arial" panose="020B0604020202020204" pitchFamily="34" charset="0"/>
              </a:rPr>
              <a:t>kad tai tik moralinė problema, kad </a:t>
            </a:r>
            <a:r>
              <a:rPr lang="lt-LT" sz="3200" b="1" dirty="0">
                <a:ea typeface="Calibri" panose="020F0502020204030204" pitchFamily="34" charset="0"/>
                <a:cs typeface="Arial" panose="020B0604020202020204" pitchFamily="34" charset="0"/>
              </a:rPr>
              <a:t>pažeidžia „tik“ orumą/garbę.</a:t>
            </a:r>
            <a:endParaRPr lang="lt-LT" sz="3200" dirty="0">
              <a:ea typeface="Calibri" panose="020F0502020204030204" pitchFamily="34" charset="0"/>
              <a:cs typeface="Arial" panose="020B0604020202020204" pitchFamily="34" charset="0"/>
            </a:endParaRPr>
          </a:p>
          <a:p>
            <a:pPr marL="342900" indent="-342900" algn="just">
              <a:lnSpc>
                <a:spcPct val="107000"/>
              </a:lnSpc>
              <a:buFont typeface="+mj-lt"/>
              <a:buAutoNum type="arabicPeriod"/>
            </a:pPr>
            <a:r>
              <a:rPr lang="lt-LT" sz="3200" b="1" dirty="0">
                <a:ea typeface="Calibri" panose="020F0502020204030204" pitchFamily="34" charset="0"/>
                <a:cs typeface="Times New Roman" panose="02020603050405020304" pitchFamily="18" charset="0"/>
              </a:rPr>
              <a:t>Plėtoti kompetencijas ir įgalinimus. Profesinių sąjungų šiomis kryptimis:</a:t>
            </a:r>
          </a:p>
          <a:p>
            <a:pPr algn="just">
              <a:lnSpc>
                <a:spcPct val="107000"/>
              </a:lnSpc>
            </a:pPr>
            <a:r>
              <a:rPr lang="lt-LT" sz="2800" i="1" dirty="0">
                <a:ea typeface="Calibri" panose="020F0502020204030204" pitchFamily="34" charset="0"/>
                <a:cs typeface="Times New Roman" panose="02020603050405020304" pitchFamily="18" charset="0"/>
              </a:rPr>
              <a:t>	</a:t>
            </a:r>
            <a:r>
              <a:rPr lang="lt-LT" sz="2700" i="1" dirty="0">
                <a:ea typeface="Calibri" panose="020F0502020204030204" pitchFamily="34" charset="0"/>
                <a:cs typeface="Times New Roman" panose="02020603050405020304" pitchFamily="18" charset="0"/>
              </a:rPr>
              <a:t>2.1. Plėtojant psichosocialinės rizikos valdymo lokalinį teisinį reguliavimą, įskaitant kolektyvinėse  sutartyse;</a:t>
            </a:r>
          </a:p>
          <a:p>
            <a:pPr algn="just">
              <a:lnSpc>
                <a:spcPct val="107000"/>
              </a:lnSpc>
            </a:pPr>
            <a:r>
              <a:rPr lang="lt-LT" sz="2700" i="1" dirty="0">
                <a:ea typeface="Calibri" panose="020F0502020204030204" pitchFamily="34" charset="0"/>
                <a:cs typeface="Times New Roman" panose="02020603050405020304" pitchFamily="18" charset="0"/>
              </a:rPr>
              <a:t>	2.2. Prevenciškai mažinant psichosocialinę riziką;</a:t>
            </a:r>
          </a:p>
          <a:p>
            <a:pPr algn="just">
              <a:lnSpc>
                <a:spcPct val="107000"/>
              </a:lnSpc>
            </a:pPr>
            <a:r>
              <a:rPr lang="lt-LT" sz="2700" i="1" dirty="0">
                <a:ea typeface="Calibri" panose="020F0502020204030204" pitchFamily="34" charset="0"/>
                <a:cs typeface="Times New Roman" panose="02020603050405020304" pitchFamily="18" charset="0"/>
              </a:rPr>
              <a:t>	2.3. Pasinaudojant „tradiciniais kanalais“;</a:t>
            </a:r>
          </a:p>
          <a:p>
            <a:pPr algn="just">
              <a:lnSpc>
                <a:spcPct val="107000"/>
              </a:lnSpc>
            </a:pPr>
            <a:r>
              <a:rPr lang="lt-LT" sz="2700" i="1" dirty="0">
                <a:ea typeface="Calibri" panose="020F0502020204030204" pitchFamily="34" charset="0"/>
                <a:cs typeface="Times New Roman" panose="02020603050405020304" pitchFamily="18" charset="0"/>
              </a:rPr>
              <a:t>	2.4. Dažniau palydint aukas darbo ginčuose. </a:t>
            </a:r>
          </a:p>
        </p:txBody>
      </p:sp>
    </p:spTree>
    <p:extLst>
      <p:ext uri="{BB962C8B-B14F-4D97-AF65-F5344CB8AC3E}">
        <p14:creationId xmlns:p14="http://schemas.microsoft.com/office/powerpoint/2010/main" val="99519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612559" y="182880"/>
            <a:ext cx="7368847" cy="6433556"/>
          </a:xfrm>
          <a:prstGeom prst="rect">
            <a:avLst/>
          </a:prstGeom>
        </p:spPr>
        <p:txBody>
          <a:bodyPr wrap="square">
            <a:spAutoFit/>
          </a:bodyPr>
          <a:lstStyle/>
          <a:p>
            <a:pPr algn="just"/>
            <a:r>
              <a:rPr lang="lt-LT" sz="2800" b="1" i="1" dirty="0">
                <a:solidFill>
                  <a:srgbClr val="FF0000"/>
                </a:solidFill>
                <a:ea typeface="Calibri" panose="020F0502020204030204" pitchFamily="34" charset="0"/>
                <a:cs typeface="Times New Roman" panose="02020603050405020304" pitchFamily="18" charset="0"/>
              </a:rPr>
              <a:t>Plėtoti psichosocialinės rizikos valdymo lokalinį teisinį reguliavimą</a:t>
            </a:r>
            <a:r>
              <a:rPr lang="lt-LT" sz="2800" b="1" i="1" cap="all" dirty="0">
                <a:solidFill>
                  <a:srgbClr val="FF0000"/>
                </a:solidFill>
                <a:ea typeface="Calibri" panose="020F0502020204030204" pitchFamily="34" charset="0"/>
                <a:cs typeface="Times New Roman" panose="02020603050405020304" pitchFamily="18" charset="0"/>
              </a:rPr>
              <a:t>: </a:t>
            </a:r>
          </a:p>
          <a:p>
            <a:pPr algn="just">
              <a:lnSpc>
                <a:spcPct val="107000"/>
              </a:lnSpc>
              <a:spcAft>
                <a:spcPts val="800"/>
              </a:spcAft>
            </a:pPr>
            <a:r>
              <a:rPr lang="lt-LT" sz="2100" dirty="0">
                <a:ea typeface="Calibri" panose="020F0502020204030204" pitchFamily="34" charset="0"/>
                <a:cs typeface="Times New Roman" panose="02020603050405020304" pitchFamily="18" charset="0"/>
              </a:rPr>
              <a:t>Profesinių  sąjungų įsipareigojimai </a:t>
            </a:r>
            <a:r>
              <a:rPr lang="lt-LT" sz="2100" b="1" kern="0" dirty="0">
                <a:solidFill>
                  <a:srgbClr val="0070C0"/>
                </a:solidFill>
                <a:effectLst/>
                <a:ea typeface="Calibri" panose="020F0502020204030204" pitchFamily="34" charset="0"/>
                <a:cs typeface="Times New Roman" panose="02020603050405020304" pitchFamily="18" charset="0"/>
              </a:rPr>
              <a:t>2022 m. spalio 10 d. Nacionalinėje kolektyvinėje sutartyje: </a:t>
            </a:r>
          </a:p>
          <a:p>
            <a:pPr marL="342900" indent="-342900" algn="just">
              <a:lnSpc>
                <a:spcPct val="107000"/>
              </a:lnSpc>
              <a:spcAft>
                <a:spcPts val="800"/>
              </a:spcAft>
              <a:buFont typeface="Wingdings" panose="05000000000000000000" pitchFamily="2" charset="2"/>
              <a:buChar char="ü"/>
            </a:pPr>
            <a:r>
              <a:rPr lang="lt-LT" sz="2100" dirty="0">
                <a:effectLst/>
                <a:ea typeface="Calibri" panose="020F0502020204030204" pitchFamily="34" charset="0"/>
                <a:cs typeface="Times New Roman" panose="02020603050405020304" pitchFamily="18" charset="0"/>
              </a:rPr>
              <a:t>“informuoti VDI apie vykdomus arba galimai vykdomus teisės aktų pažeidimus VDI kompetencijos srityse“ (13.10  papunktis);</a:t>
            </a:r>
          </a:p>
          <a:p>
            <a:pPr marL="342900" indent="-342900" algn="just">
              <a:lnSpc>
                <a:spcPct val="107000"/>
              </a:lnSpc>
              <a:spcAft>
                <a:spcPts val="800"/>
              </a:spcAft>
              <a:buFont typeface="Wingdings" panose="05000000000000000000" pitchFamily="2" charset="2"/>
              <a:buChar char="ü"/>
            </a:pPr>
            <a:r>
              <a:rPr lang="lt-LT" sz="2100" dirty="0">
                <a:effectLst/>
                <a:ea typeface="Calibri" panose="020F0502020204030204" pitchFamily="34" charset="0"/>
                <a:cs typeface="Times New Roman" panose="02020603050405020304" pitchFamily="18" charset="0"/>
              </a:rPr>
              <a:t>„per 9 mėnesius nuo Sutarties pasirašymo atlikti savo narių apklausas, siekiant sužinoti, kokios su darbu susijusios streso mažinimo priemonės būtų priimtiniausios ir veiksmingiausios darbovietėse, ir šių apklausų rezultatais pasidalinti su SADM. </a:t>
            </a:r>
            <a:r>
              <a:rPr lang="lt-LT" sz="2100" i="1" dirty="0" err="1">
                <a:effectLst/>
                <a:ea typeface="Calibri" panose="020F0502020204030204" pitchFamily="34" charset="0"/>
                <a:cs typeface="Times New Roman" panose="02020603050405020304" pitchFamily="18" charset="0"/>
              </a:rPr>
              <a:t>SADM</a:t>
            </a:r>
            <a:r>
              <a:rPr lang="lt-LT" sz="2100" i="1" dirty="0">
                <a:effectLst/>
                <a:ea typeface="Calibri" panose="020F0502020204030204" pitchFamily="34" charset="0"/>
                <a:cs typeface="Times New Roman" panose="02020603050405020304" pitchFamily="18" charset="0"/>
              </a:rPr>
              <a:t> įsipareigoja šių apklausų duomenis viešinti ir skatinti darbdavius taikyti nurodytas priemones </a:t>
            </a:r>
            <a:r>
              <a:rPr lang="lt-LT" sz="2100" dirty="0">
                <a:ea typeface="Calibri" panose="020F0502020204030204" pitchFamily="34" charset="0"/>
                <a:cs typeface="Times New Roman" panose="02020603050405020304" pitchFamily="18" charset="0"/>
              </a:rPr>
              <a:t>(13.12  papunktis). </a:t>
            </a:r>
            <a:endParaRPr lang="lt-LT" sz="2100" i="1" dirty="0">
              <a:effectLst/>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Wingdings" panose="05000000000000000000" pitchFamily="2" charset="2"/>
              <a:buChar char="ü"/>
            </a:pPr>
            <a:r>
              <a:rPr lang="lt-LT" sz="2100" dirty="0">
                <a:effectLst/>
                <a:ea typeface="Calibri" panose="020F0502020204030204" pitchFamily="34" charset="0"/>
                <a:cs typeface="Times New Roman" panose="02020603050405020304" pitchFamily="18" charset="0"/>
              </a:rPr>
              <a:t>„teikti pasiūlymus darbdaviams dėl priemonių, kurios prisidėtų prie įtaigų, įmonių organizacijų darbuotojų motyvacijos, </a:t>
            </a:r>
            <a:r>
              <a:rPr lang="lt-LT" sz="2100" dirty="0" err="1">
                <a:effectLst/>
                <a:ea typeface="Calibri" panose="020F0502020204030204" pitchFamily="34" charset="0"/>
                <a:cs typeface="Times New Roman" panose="02020603050405020304" pitchFamily="18" charset="0"/>
              </a:rPr>
              <a:t>įtraukties</a:t>
            </a:r>
            <a:r>
              <a:rPr lang="lt-LT" sz="2100" dirty="0">
                <a:effectLst/>
                <a:ea typeface="Calibri" panose="020F0502020204030204" pitchFamily="34" charset="0"/>
                <a:cs typeface="Times New Roman" panose="02020603050405020304" pitchFamily="18" charset="0"/>
              </a:rPr>
              <a:t> ir /ar pasitenkinimo indekso didinimo“ (13.14  papunktis).</a:t>
            </a:r>
            <a:endParaRPr lang="lt-LT" sz="2800" b="1" i="1" cap="all" dirty="0">
              <a:solidFill>
                <a:srgbClr val="FF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0497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399495" y="182880"/>
            <a:ext cx="7581911" cy="5939959"/>
          </a:xfrm>
          <a:prstGeom prst="rect">
            <a:avLst/>
          </a:prstGeom>
        </p:spPr>
        <p:txBody>
          <a:bodyPr wrap="square">
            <a:spAutoFit/>
          </a:bodyPr>
          <a:lstStyle/>
          <a:p>
            <a:pPr algn="just"/>
            <a:r>
              <a:rPr lang="lt-LT" sz="2800" b="1" i="1" dirty="0">
                <a:solidFill>
                  <a:srgbClr val="FF0000"/>
                </a:solidFill>
                <a:ea typeface="Calibri" panose="020F0502020204030204" pitchFamily="34" charset="0"/>
                <a:cs typeface="Times New Roman" panose="02020603050405020304" pitchFamily="18" charset="0"/>
              </a:rPr>
              <a:t>Plėtoti psichosocialinės rizikos valdymo lokalinį teisinį reguliavimą</a:t>
            </a:r>
            <a:r>
              <a:rPr lang="lt-LT" sz="2800" b="1" i="1" cap="all" dirty="0">
                <a:solidFill>
                  <a:srgbClr val="FF0000"/>
                </a:solidFill>
                <a:ea typeface="Calibri" panose="020F0502020204030204" pitchFamily="34" charset="0"/>
                <a:cs typeface="Times New Roman" panose="02020603050405020304" pitchFamily="18" charset="0"/>
              </a:rPr>
              <a:t>: </a:t>
            </a:r>
          </a:p>
          <a:p>
            <a:pPr algn="just">
              <a:lnSpc>
                <a:spcPct val="107000"/>
              </a:lnSpc>
              <a:spcAft>
                <a:spcPts val="800"/>
              </a:spcAft>
            </a:pPr>
            <a:r>
              <a:rPr lang="lt-LT" sz="2100" b="1" kern="0" dirty="0">
                <a:solidFill>
                  <a:srgbClr val="0070C0"/>
                </a:solidFill>
                <a:effectLst/>
                <a:ea typeface="Calibri" panose="020F0502020204030204" pitchFamily="34" charset="0"/>
                <a:cs typeface="Times New Roman" panose="02020603050405020304" pitchFamily="18" charset="0"/>
              </a:rPr>
              <a:t>2022 m. spalio 10 d. Nacionalinėje kolektyvinėje sutartyje: </a:t>
            </a:r>
          </a:p>
          <a:p>
            <a:pPr algn="just">
              <a:lnSpc>
                <a:spcPct val="107000"/>
              </a:lnSpc>
              <a:spcAft>
                <a:spcPts val="800"/>
              </a:spcAft>
            </a:pPr>
            <a:r>
              <a:rPr lang="lt-LT" sz="1500" dirty="0">
                <a:effectLst/>
                <a:ea typeface="Calibri" panose="020F0502020204030204" pitchFamily="34" charset="0"/>
                <a:cs typeface="Times New Roman" panose="02020603050405020304" pitchFamily="18" charset="0"/>
              </a:rPr>
              <a:t>16  punktas: „psichologinis smurtas, priekabiavimas ir diskriminacija yra nepriimtini ir negali būti toleruojami, kaip ir negali būti toleruojami neteisingi kaltinimai tokiu elgesiu.  Darbdavio lygmens profesinė sąjunga, gavusi informaciją, turi teisę pasiūlyti į pareigas priėmusiam asmeniui ir /ar organui pariteto principu sudaryti komisiją gautai informacija apie darbuotojo patiriamą psichologinį smurtą, priekabiavimą a diskriminaciją ištirti (toliau – Komisija).</a:t>
            </a:r>
          </a:p>
          <a:p>
            <a:pPr algn="just">
              <a:lnSpc>
                <a:spcPct val="107000"/>
              </a:lnSpc>
              <a:spcAft>
                <a:spcPts val="800"/>
              </a:spcAft>
            </a:pPr>
            <a:r>
              <a:rPr lang="lt-LT" sz="1500" dirty="0">
                <a:effectLst/>
                <a:ea typeface="Calibri" panose="020F0502020204030204" pitchFamily="34" charset="0"/>
                <a:cs typeface="Times New Roman" panose="02020603050405020304" pitchFamily="18" charset="0"/>
              </a:rPr>
              <a:t> Tokiais atvejais į pareigas priėmęs asmuo ir/arba organas per 3 </a:t>
            </a:r>
            <a:r>
              <a:rPr lang="lt-LT" sz="1500" dirty="0" err="1">
                <a:effectLst/>
                <a:ea typeface="Calibri" panose="020F0502020204030204" pitchFamily="34" charset="0"/>
                <a:cs typeface="Times New Roman" panose="02020603050405020304" pitchFamily="18" charset="0"/>
              </a:rPr>
              <a:t>d.d</a:t>
            </a:r>
            <a:r>
              <a:rPr lang="lt-LT" sz="1500" dirty="0">
                <a:effectLst/>
                <a:ea typeface="Calibri" panose="020F0502020204030204" pitchFamily="34" charset="0"/>
                <a:cs typeface="Times New Roman" panose="02020603050405020304" pitchFamily="18" charset="0"/>
              </a:rPr>
              <a:t>. privalo į Komisiją skirti atstovus. Komisijos nariai, prieš pradėdami darbą, pasirašo konfidencialumo pasižadėjimą saugoti ir neatskleisti informacijos, kuri jai taps žinoma dėl nagrinėjamo atvejo. Komisijos posėdžiai yra uždari. Komisija, nagrinėdama galimo psichologinio smurto, priekabiavimo ar diskriminacijos atvejį, privalo laikytis diskretiškumo , siekdama apsaugoti visų šalių orumą bei privatumą, ir užtikrinti nešališką atvejo nagrinėjimą bei sąžiningą elgesį visų šalių atžvilgiu. Komisija turi teisę išklausyti liudininkus , pasitelkti išorės pagalbą (ekspertus), pateikti savo išvadas ir rekomendacijas į pareigas priėmusiam asmeniui ir arba / organui. Komisija turi išnagrinėti galimo smurto, priekabiavimo ir diskriminacijos atvejį ne vėliau kaip per 10 darbo dienų nuo išvadų ir rekomendacijų gavimo dienos turi jas įvertinti ir atsakymą dėl priimtų sprendimų raštu pateikti Komisijai. Komisijos šalims nepavykus susitarti, surašomas nesutarimų protokolas, jis perduodamas įstaigos, įmonės ar organizacijos ir aukštesnei nei darbdavio lygmens profesinių sąjungų organizacijai.“ </a:t>
            </a:r>
          </a:p>
        </p:txBody>
      </p:sp>
    </p:spTree>
    <p:extLst>
      <p:ext uri="{BB962C8B-B14F-4D97-AF65-F5344CB8AC3E}">
        <p14:creationId xmlns:p14="http://schemas.microsoft.com/office/powerpoint/2010/main" val="226656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399495" y="182880"/>
            <a:ext cx="7581911" cy="4833631"/>
          </a:xfrm>
          <a:prstGeom prst="rect">
            <a:avLst/>
          </a:prstGeom>
        </p:spPr>
        <p:txBody>
          <a:bodyPr wrap="square">
            <a:spAutoFit/>
          </a:bodyPr>
          <a:lstStyle/>
          <a:p>
            <a:pPr algn="just"/>
            <a:r>
              <a:rPr lang="lt-LT" sz="2800" b="1" i="1" dirty="0">
                <a:solidFill>
                  <a:srgbClr val="FF0000"/>
                </a:solidFill>
                <a:ea typeface="Calibri" panose="020F0502020204030204" pitchFamily="34" charset="0"/>
                <a:cs typeface="Times New Roman" panose="02020603050405020304" pitchFamily="18" charset="0"/>
              </a:rPr>
              <a:t>Plėtoti psichosocialinės rizikos valdymo lokalinį teisinį reguliavimą</a:t>
            </a:r>
            <a:r>
              <a:rPr lang="lt-LT" sz="2800" b="1" i="1" cap="all" dirty="0">
                <a:solidFill>
                  <a:srgbClr val="FF0000"/>
                </a:solidFill>
                <a:ea typeface="Calibri" panose="020F0502020204030204" pitchFamily="34" charset="0"/>
                <a:cs typeface="Times New Roman" panose="02020603050405020304" pitchFamily="18" charset="0"/>
              </a:rPr>
              <a:t>: </a:t>
            </a:r>
          </a:p>
          <a:p>
            <a:pPr algn="just">
              <a:lnSpc>
                <a:spcPct val="107000"/>
              </a:lnSpc>
              <a:spcAft>
                <a:spcPts val="800"/>
              </a:spcAft>
            </a:pPr>
            <a:r>
              <a:rPr lang="lt-LT" sz="5400" b="1" kern="0" dirty="0">
                <a:solidFill>
                  <a:srgbClr val="0070C0"/>
                </a:solidFill>
                <a:effectLst/>
                <a:ea typeface="Calibri" panose="020F0502020204030204" pitchFamily="34" charset="0"/>
                <a:cs typeface="Times New Roman" panose="02020603050405020304" pitchFamily="18" charset="0"/>
              </a:rPr>
              <a:t>Ką dar galima detalizuoti šakos ir įmonės/įstaigos lygmens kolektyvinėse sutartyse? </a:t>
            </a:r>
          </a:p>
          <a:p>
            <a:pPr algn="just">
              <a:lnSpc>
                <a:spcPct val="107000"/>
              </a:lnSpc>
              <a:spcAft>
                <a:spcPts val="800"/>
              </a:spcAft>
            </a:pPr>
            <a:r>
              <a:rPr lang="lt-LT" sz="1400" b="1" kern="0" dirty="0">
                <a:solidFill>
                  <a:srgbClr val="00B050"/>
                </a:solidFill>
                <a:effectLst/>
                <a:ea typeface="Calibri" panose="020F0502020204030204" pitchFamily="34" charset="0"/>
                <a:cs typeface="Times New Roman" panose="02020603050405020304" pitchFamily="18" charset="0"/>
              </a:rPr>
              <a:t>Pvz., dėl profesinės sąjungos įgalinimų leisti neatvykti į darbą aukai. </a:t>
            </a:r>
            <a:endParaRPr lang="lt-LT" sz="1400" dirty="0">
              <a:solidFill>
                <a:srgbClr val="00B05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2126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497149" y="200237"/>
            <a:ext cx="6880194" cy="5874750"/>
          </a:xfrm>
          <a:prstGeom prst="rect">
            <a:avLst/>
          </a:prstGeom>
        </p:spPr>
        <p:txBody>
          <a:bodyPr wrap="square">
            <a:spAutoFit/>
          </a:bodyPr>
          <a:lstStyle/>
          <a:p>
            <a:pPr algn="just">
              <a:lnSpc>
                <a:spcPct val="107000"/>
              </a:lnSpc>
            </a:pPr>
            <a:r>
              <a:rPr lang="lt-LT" sz="2800" b="1" i="1" dirty="0">
                <a:solidFill>
                  <a:srgbClr val="FF0000"/>
                </a:solidFill>
                <a:ea typeface="Calibri" panose="020F0502020204030204" pitchFamily="34" charset="0"/>
                <a:cs typeface="Times New Roman" panose="02020603050405020304" pitchFamily="18" charset="0"/>
              </a:rPr>
              <a:t>Prevenciškai mažinti psichosocialinę riziką: </a:t>
            </a:r>
            <a:endParaRPr lang="lt-LT" sz="2800" i="1" dirty="0">
              <a:ea typeface="Calibri" panose="020F0502020204030204" pitchFamily="34" charset="0"/>
              <a:cs typeface="Times New Roman" panose="02020603050405020304" pitchFamily="18" charset="0"/>
            </a:endParaRPr>
          </a:p>
          <a:p>
            <a:pPr algn="just">
              <a:lnSpc>
                <a:spcPct val="107000"/>
              </a:lnSpc>
            </a:pPr>
            <a:r>
              <a:rPr lang="lt-LT" b="1" dirty="0">
                <a:solidFill>
                  <a:srgbClr val="0070C0"/>
                </a:solidFill>
                <a:cs typeface="Arial" panose="020B0604020202020204" pitchFamily="34" charset="0"/>
              </a:rPr>
              <a:t>Profesinės rizikos vertinimo bendrųjų nuostatų</a:t>
            </a:r>
            <a:r>
              <a:rPr lang="lt-LT" b="1" dirty="0">
                <a:solidFill>
                  <a:srgbClr val="000000"/>
                </a:solidFill>
                <a:cs typeface="Arial" panose="020B0604020202020204" pitchFamily="34" charset="0"/>
              </a:rPr>
              <a:t>, patvirtintų LR Socialinės apsaugos ir darbo ministro ir socialinės apsaugos ministro 2012 m. spalio 25 d. įsakymu Nr. A1-457/V-961, imperatyviai įtvirtina darbdavio pareiga organizuoti visų profesinės rizikos veiksnių vertinimą, įskaitant ir psichosocialinius rizikos veiksnius. </a:t>
            </a:r>
          </a:p>
          <a:p>
            <a:pPr algn="just">
              <a:lnSpc>
                <a:spcPct val="107000"/>
              </a:lnSpc>
            </a:pPr>
            <a:r>
              <a:rPr lang="lt-LT" dirty="0">
                <a:solidFill>
                  <a:srgbClr val="000000"/>
                </a:solidFill>
                <a:cs typeface="Arial" panose="020B0604020202020204" pitchFamily="34" charset="0"/>
              </a:rPr>
              <a:t>„</a:t>
            </a:r>
            <a:r>
              <a:rPr lang="lt-LT" dirty="0">
                <a:solidFill>
                  <a:srgbClr val="000000"/>
                </a:solidFill>
              </a:rPr>
              <a:t>10. </a:t>
            </a:r>
            <a:r>
              <a:rPr lang="lt-LT" b="1" dirty="0">
                <a:solidFill>
                  <a:srgbClr val="000000"/>
                </a:solidFill>
              </a:rPr>
              <a:t>Rizikos vertinimas atliekamas dalyvaujant darbuotojams ar jų atstovams, darbuotojų atstovams saugai ir sveikatai</a:t>
            </a:r>
            <a:r>
              <a:rPr lang="lt-LT" dirty="0">
                <a:solidFill>
                  <a:srgbClr val="000000"/>
                </a:solidFill>
              </a:rPr>
              <a:t>. Iš darbuotojų renkama ir apibendrinama informacija apie pavojingus įvykius ir rizikos veiksnius, esamus ar galinčius atsirasti jų darbo vietose. </a:t>
            </a:r>
            <a:r>
              <a:rPr lang="lt-LT" b="1" dirty="0">
                <a:solidFill>
                  <a:srgbClr val="000000"/>
                </a:solidFill>
              </a:rPr>
              <a:t>Su</a:t>
            </a:r>
            <a:r>
              <a:rPr lang="lt-LT" dirty="0">
                <a:solidFill>
                  <a:srgbClr val="000000"/>
                </a:solidFill>
              </a:rPr>
              <a:t> darbuotojais arba darbuotojų atstovais saugai ir sveikatai </a:t>
            </a:r>
            <a:r>
              <a:rPr lang="lt-LT" b="1" dirty="0">
                <a:solidFill>
                  <a:srgbClr val="000000"/>
                </a:solidFill>
              </a:rPr>
              <a:t>aptariamos numatomos rizikos šalinimo ir mažinimo priemonės ir nustatomas taikomų priemonių veiksmingumas bei tinkamumas</a:t>
            </a:r>
            <a:r>
              <a:rPr lang="lt-LT" dirty="0">
                <a:solidFill>
                  <a:srgbClr val="000000"/>
                </a:solidFill>
              </a:rPr>
              <a:t>“.</a:t>
            </a:r>
          </a:p>
          <a:p>
            <a:pPr algn="just">
              <a:lnSpc>
                <a:spcPct val="107000"/>
              </a:lnSpc>
            </a:pPr>
            <a:r>
              <a:rPr lang="lt-LT" dirty="0">
                <a:effectLst/>
                <a:ea typeface="Calibri" panose="020F0502020204030204" pitchFamily="34" charset="0"/>
              </a:rPr>
              <a:t>Lietuvos darbo teisėje pripažįstama, kad pavojų darbuotojo sveikatai gali kelti cheminiai, fizikiniai, biologiniai, ergonominiai, fiziniai ar psichosocialiniai rizikos veiksniai (</a:t>
            </a:r>
            <a:r>
              <a:rPr lang="lt-LT" dirty="0">
                <a:effectLst/>
                <a:ea typeface="Calibri" panose="020F0502020204030204" pitchFamily="34" charset="0"/>
                <a:cs typeface="Times New Roman" panose="02020603050405020304" pitchFamily="18" charset="0"/>
              </a:rPr>
              <a:t>3.10 p., Lietuvos Respublikos sveikatos apsaugos ministro ir socialinės apsaugos ir darbo ministro 2005 m. rugpjūčio 24 d. įsakymu Nr. V-699/A1-241 patvirtinti „</a:t>
            </a:r>
            <a:r>
              <a:rPr lang="lt-LT" b="1" dirty="0">
                <a:solidFill>
                  <a:srgbClr val="0070C0"/>
                </a:solidFill>
                <a:effectLst/>
                <a:ea typeface="Calibri" panose="020F0502020204030204" pitchFamily="34" charset="0"/>
                <a:cs typeface="Times New Roman" panose="02020603050405020304" pitchFamily="18" charset="0"/>
              </a:rPr>
              <a:t>Psichosocialinių rizikos veiksnių tyrimo metodiniai nurodymai</a:t>
            </a:r>
            <a:r>
              <a:rPr lang="lt-LT" dirty="0">
                <a:effectLs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504350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435005" y="173140"/>
            <a:ext cx="6880194" cy="6511719"/>
          </a:xfrm>
          <a:prstGeom prst="rect">
            <a:avLst/>
          </a:prstGeom>
        </p:spPr>
        <p:txBody>
          <a:bodyPr wrap="square">
            <a:spAutoFit/>
          </a:bodyPr>
          <a:lstStyle/>
          <a:p>
            <a:pPr algn="just">
              <a:lnSpc>
                <a:spcPct val="107000"/>
              </a:lnSpc>
            </a:pPr>
            <a:r>
              <a:rPr lang="lt-LT" sz="2800" b="1" i="1" dirty="0">
                <a:solidFill>
                  <a:srgbClr val="FF0000"/>
                </a:solidFill>
                <a:ea typeface="Calibri" panose="020F0502020204030204" pitchFamily="34" charset="0"/>
                <a:cs typeface="Times New Roman" panose="02020603050405020304" pitchFamily="18" charset="0"/>
              </a:rPr>
              <a:t>Prevenciškai mažinti psichosocialinę riziką: </a:t>
            </a:r>
          </a:p>
          <a:p>
            <a:pPr algn="just">
              <a:lnSpc>
                <a:spcPct val="107000"/>
              </a:lnSpc>
            </a:pPr>
            <a:endParaRPr lang="lt-LT" sz="2800" b="1" i="1" dirty="0">
              <a:solidFill>
                <a:srgbClr val="FF0000"/>
              </a:solidFill>
              <a:ea typeface="Calibri" panose="020F0502020204030204" pitchFamily="34" charset="0"/>
              <a:cs typeface="Times New Roman" panose="02020603050405020304" pitchFamily="18" charset="0"/>
            </a:endParaRPr>
          </a:p>
          <a:p>
            <a:pPr algn="just">
              <a:lnSpc>
                <a:spcPct val="107000"/>
              </a:lnSpc>
            </a:pPr>
            <a:r>
              <a:rPr lang="lt-LT" sz="4800" b="1" i="1" dirty="0">
                <a:solidFill>
                  <a:srgbClr val="0070C0"/>
                </a:solidFill>
                <a:ea typeface="Calibri" panose="020F0502020204030204" pitchFamily="34" charset="0"/>
                <a:cs typeface="Times New Roman" panose="02020603050405020304" pitchFamily="18" charset="0"/>
              </a:rPr>
              <a:t>Kaip profesinės sąjungos išnaudoja savo įgalinimus psichosocialinės rizikos vertinimo procese ir rizikos mažinimo priemonių įgyvendinimo monitoringe? </a:t>
            </a:r>
            <a:endParaRPr lang="lt-LT" sz="4800" i="1" dirty="0">
              <a:solidFill>
                <a:srgbClr val="0070C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861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378823" y="182880"/>
            <a:ext cx="7602583" cy="5860002"/>
          </a:xfrm>
          <a:prstGeom prst="rect">
            <a:avLst/>
          </a:prstGeom>
        </p:spPr>
        <p:txBody>
          <a:bodyPr wrap="square">
            <a:spAutoFit/>
          </a:bodyPr>
          <a:lstStyle/>
          <a:p>
            <a:pPr algn="just">
              <a:lnSpc>
                <a:spcPct val="107000"/>
              </a:lnSpc>
            </a:pPr>
            <a:r>
              <a:rPr lang="lt-LT" sz="2800" b="1" i="1" dirty="0">
                <a:solidFill>
                  <a:srgbClr val="FF0000"/>
                </a:solidFill>
                <a:ea typeface="Calibri" panose="020F0502020204030204" pitchFamily="34" charset="0"/>
                <a:cs typeface="Times New Roman" panose="02020603050405020304" pitchFamily="18" charset="0"/>
              </a:rPr>
              <a:t>Pasinaudoti „tradiciniais kanalais“:</a:t>
            </a:r>
          </a:p>
          <a:p>
            <a:pPr algn="just">
              <a:lnSpc>
                <a:spcPct val="107000"/>
              </a:lnSpc>
            </a:pPr>
            <a:r>
              <a:rPr lang="lt-LT" sz="1700" dirty="0">
                <a:solidFill>
                  <a:srgbClr val="000000"/>
                </a:solidFill>
              </a:rPr>
              <a:t>Darbuotojų saugos ir sveikatos įstatymo (</a:t>
            </a:r>
            <a:r>
              <a:rPr lang="lt-LT" sz="1700" b="1" dirty="0">
                <a:solidFill>
                  <a:srgbClr val="0070C0"/>
                </a:solidFill>
              </a:rPr>
              <a:t>DSSĮ</a:t>
            </a:r>
            <a:r>
              <a:rPr lang="lt-LT" sz="1700" dirty="0">
                <a:solidFill>
                  <a:srgbClr val="000000"/>
                </a:solidFill>
              </a:rPr>
              <a:t>) 3 str. 2 d.: </a:t>
            </a:r>
            <a:r>
              <a:rPr lang="lt-LT" sz="1700" b="1" dirty="0">
                <a:solidFill>
                  <a:srgbClr val="000000"/>
                </a:solidFill>
              </a:rPr>
              <a:t>Dėl saugių ir sveikatai nekenksmingų darbo sąlygų sudarymo darbuotojas turi teisę kreiptis į darbuotojų atstovą</a:t>
            </a:r>
            <a:r>
              <a:rPr lang="lt-LT" sz="1700" dirty="0">
                <a:solidFill>
                  <a:srgbClr val="000000"/>
                </a:solidFill>
              </a:rPr>
              <a:t>, padalinio vadovą ar kitą darbdavio įgaliotą asmenį, darbdaviui atstovaujantį asmenį, darbuotojų saugos ir sveikatos komitetą, &lt;...&gt; valstybinę darbo inspekciją &lt;...&gt;  ar kitas valstybės institucijas, teikdamas pasiūlymus ar reikalaudamas, kad būtų sudarytos saugios ir sveikatai nekenksmingos darbo sąlygos;</a:t>
            </a:r>
          </a:p>
          <a:p>
            <a:pPr algn="just">
              <a:lnSpc>
                <a:spcPct val="107000"/>
              </a:lnSpc>
            </a:pPr>
            <a:r>
              <a:rPr lang="lt-LT" sz="1700" b="1" dirty="0">
                <a:solidFill>
                  <a:srgbClr val="0070C0"/>
                </a:solidFill>
                <a:cs typeface="Arial" panose="020B0604020202020204" pitchFamily="34" charset="0"/>
              </a:rPr>
              <a:t>DSSĮ</a:t>
            </a:r>
            <a:r>
              <a:rPr lang="lt-LT" sz="1700" dirty="0">
                <a:solidFill>
                  <a:srgbClr val="000000"/>
                </a:solidFill>
                <a:cs typeface="Arial" panose="020B0604020202020204" pitchFamily="34" charset="0"/>
              </a:rPr>
              <a:t> 13 str. 2 d. „3) </a:t>
            </a:r>
            <a:r>
              <a:rPr lang="lt-LT" sz="1700" b="1" dirty="0">
                <a:solidFill>
                  <a:srgbClr val="000000"/>
                </a:solidFill>
                <a:cs typeface="Arial" panose="020B0604020202020204" pitchFamily="34" charset="0"/>
              </a:rPr>
              <a:t>komitetas sudaromas dvišaliu principu </a:t>
            </a:r>
            <a:r>
              <a:rPr lang="lt-LT" sz="1700" dirty="0">
                <a:solidFill>
                  <a:srgbClr val="000000"/>
                </a:solidFill>
                <a:cs typeface="Arial" panose="020B0604020202020204" pitchFamily="34" charset="0"/>
              </a:rPr>
              <a:t>– iš vienodo skaičiaus darbdavio ar darbdaviui atstovaujančio asmens skirtų darbdavio atstovų (administracijos pareigūnų) ir iš šio straipsnio 4 dalyje nustatyta tvarka išrinktų darbuotojų atstovų saugai ir sveikatai;“</a:t>
            </a:r>
          </a:p>
          <a:p>
            <a:pPr algn="just">
              <a:lnSpc>
                <a:spcPct val="107000"/>
              </a:lnSpc>
            </a:pPr>
            <a:r>
              <a:rPr lang="lt-LT" sz="1700" b="1" dirty="0">
                <a:solidFill>
                  <a:srgbClr val="0070C0"/>
                </a:solidFill>
              </a:rPr>
              <a:t>DSSĮ</a:t>
            </a:r>
            <a:r>
              <a:rPr lang="lt-LT" sz="1700" dirty="0">
                <a:solidFill>
                  <a:srgbClr val="000000"/>
                </a:solidFill>
              </a:rPr>
              <a:t> 13 str. 4 d.: </a:t>
            </a:r>
            <a:r>
              <a:rPr lang="lt-LT" sz="1700" b="1" dirty="0">
                <a:solidFill>
                  <a:srgbClr val="000000"/>
                </a:solidFill>
                <a:cs typeface="Arial" panose="020B0604020202020204" pitchFamily="34" charset="0"/>
              </a:rPr>
              <a:t>profesinė sąjunga įmonės darbuotojų kolektyvo susirinkime organizuoja darbuotojų atstovų saugai ir sveikatai rinkimus. </a:t>
            </a:r>
            <a:r>
              <a:rPr lang="lt-LT" sz="1700" dirty="0">
                <a:solidFill>
                  <a:srgbClr val="000000"/>
                </a:solidFill>
                <a:cs typeface="Arial" panose="020B0604020202020204" pitchFamily="34" charset="0"/>
              </a:rPr>
              <a:t>Kai įmonėje steigiamas komitetas, &lt;...&gt;iš išrinktų darbuotojų atstovų saugai ir sveikatai išrenkami komiteto nariai. Įmonės padalinių ir darbuotojų, kuriems atstovauja darbuotojų atstovas saugai ir sveikatai, skaičių nustato &lt;...&gt; profesinė sąjunga&lt;...&gt;. Jeigu įmonėje yra daugiau kaip vienas darbuotojų atstovas saugai ir sveikatai, vienas iš jų renkamas vyresniuoju darbuotojų atstovu saugai ir sveikatai ir koordinuoja visų įmonės darbuotojų atstovų saugai ir sveikatai veiklą. </a:t>
            </a:r>
          </a:p>
        </p:txBody>
      </p:sp>
    </p:spTree>
    <p:extLst>
      <p:ext uri="{BB962C8B-B14F-4D97-AF65-F5344CB8AC3E}">
        <p14:creationId xmlns:p14="http://schemas.microsoft.com/office/powerpoint/2010/main" val="160651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363983"/>
            <a:ext cx="6914582" cy="5805997"/>
          </a:xfrm>
        </p:spPr>
        <p:txBody>
          <a:bodyPr/>
          <a:lstStyle/>
          <a:p>
            <a:pPr marL="0" indent="0" algn="just">
              <a:buNone/>
            </a:pPr>
            <a:r>
              <a:rPr lang="lt-LT" sz="4100" dirty="0">
                <a:effectLst/>
                <a:ea typeface="Calibri" panose="020F0502020204030204" pitchFamily="34" charset="0"/>
              </a:rPr>
              <a:t>Eurostato duomenimis ES valstybėse narėse vidutinis savižudybių rodiklis 15–19 metų amžiaus asmenų grupėje 2011–2014 m. buvo 4,57. </a:t>
            </a:r>
          </a:p>
          <a:p>
            <a:pPr marL="0" indent="0" algn="just">
              <a:buNone/>
            </a:pPr>
            <a:r>
              <a:rPr lang="lt-LT" sz="4100" dirty="0">
                <a:effectLst/>
                <a:ea typeface="Calibri" panose="020F0502020204030204" pitchFamily="34" charset="0"/>
              </a:rPr>
              <a:t>Lietuvoje– 15,12, </a:t>
            </a:r>
            <a:r>
              <a:rPr lang="lt-LT" sz="4100" dirty="0">
                <a:ea typeface="Calibri" panose="020F0502020204030204" pitchFamily="34" charset="0"/>
              </a:rPr>
              <a:t>taigi 3 kartus daugiau nei ES </a:t>
            </a:r>
            <a:r>
              <a:rPr lang="lt-LT" sz="4100" dirty="0">
                <a:effectLst/>
                <a:ea typeface="Calibri" panose="020F0502020204030204" pitchFamily="34" charset="0"/>
              </a:rPr>
              <a:t>vidurkis, tai yra didžiausias rodiklis visoje ES. </a:t>
            </a:r>
          </a:p>
          <a:p>
            <a:pPr marL="0" indent="0" algn="just">
              <a:buNone/>
            </a:pPr>
            <a:r>
              <a:rPr lang="lt-LT" sz="1200" i="1" kern="100" dirty="0">
                <a:effectLst/>
                <a:ea typeface="Calibri" panose="020F0502020204030204" pitchFamily="34" charset="0"/>
                <a:cs typeface="Times New Roman" panose="02020603050405020304" pitchFamily="18" charset="0"/>
              </a:rPr>
              <a:t>L. </a:t>
            </a:r>
            <a:r>
              <a:rPr lang="lt-LT" sz="1200" i="1" kern="100" dirty="0" err="1">
                <a:effectLst/>
                <a:ea typeface="Calibri" panose="020F0502020204030204" pitchFamily="34" charset="0"/>
                <a:cs typeface="Times New Roman" panose="02020603050405020304" pitchFamily="18" charset="0"/>
              </a:rPr>
              <a:t>Lekečinskaitė</a:t>
            </a:r>
            <a:r>
              <a:rPr lang="lt-LT" sz="1200" i="1" kern="100" dirty="0">
                <a:effectLst/>
                <a:ea typeface="Calibri" panose="020F0502020204030204" pitchFamily="34" charset="0"/>
                <a:cs typeface="Times New Roman" panose="02020603050405020304" pitchFamily="18" charset="0"/>
              </a:rPr>
              <a:t>, S.  </a:t>
            </a:r>
            <a:r>
              <a:rPr lang="lt-LT" sz="1200" i="1" kern="100" dirty="0" err="1">
                <a:effectLst/>
                <a:ea typeface="Calibri" panose="020F0502020204030204" pitchFamily="34" charset="0"/>
                <a:cs typeface="Times New Roman" panose="02020603050405020304" pitchFamily="18" charset="0"/>
              </a:rPr>
              <a:t>Lesinskienė</a:t>
            </a:r>
            <a:r>
              <a:rPr lang="lt-LT" sz="1200" i="1" kern="100" dirty="0">
                <a:effectLst/>
                <a:ea typeface="Calibri" panose="020F0502020204030204" pitchFamily="34" charset="0"/>
                <a:cs typeface="Times New Roman" panose="02020603050405020304" pitchFamily="18" charset="0"/>
              </a:rPr>
              <a:t> „Vaikų ir jaunimo iki 20 m. savižudybės Lietuvoje 2010–2015 m.“ Vilniaus universiteto Medicinos fakultetas, Vilniaus universiteto Medicinos fakulteto. Psichiatrijos klinika. https://www.hi.lt/uploads/pdf/visuomenes%20sveikata/2017.2%20(77)/VS%202017%202(77)%20ORIG%20Savizudybes.pdf</a:t>
            </a:r>
          </a:p>
          <a:p>
            <a:pPr marL="0" indent="0" algn="just">
              <a:buNone/>
            </a:pPr>
            <a:endParaRPr lang="lt-LT" sz="1200" i="1" dirty="0">
              <a:effectLst/>
              <a:ea typeface="Calibri" panose="020F0502020204030204" pitchFamily="34" charset="0"/>
              <a:cs typeface="Times New Roman" panose="02020603050405020304" pitchFamily="18" charset="0"/>
            </a:endParaRPr>
          </a:p>
        </p:txBody>
      </p:sp>
      <p:sp>
        <p:nvSpPr>
          <p:cNvPr id="6" name="Picture Placeholder 5">
            <a:extLst>
              <a:ext uri="{FF2B5EF4-FFF2-40B4-BE49-F238E27FC236}">
                <a16:creationId xmlns:a16="http://schemas.microsoft.com/office/drawing/2014/main" id="{BDF23279-A30F-B630-92F6-28B41D7D5FD0}"/>
              </a:ext>
            </a:extLst>
          </p:cNvPr>
          <p:cNvSpPr>
            <a:spLocks noGrp="1"/>
          </p:cNvSpPr>
          <p:nvPr>
            <p:ph type="pic" sz="quarter" idx="14"/>
          </p:nvPr>
        </p:nvSpPr>
        <p:spPr>
          <a:xfrm>
            <a:off x="7563774" y="0"/>
            <a:ext cx="4628225" cy="6371350"/>
          </a:xfrm>
        </p:spPr>
      </p:sp>
      <p:pic>
        <p:nvPicPr>
          <p:cNvPr id="1028" name="Picture 4" descr="From Generation to Generation | ParentingAces">
            <a:extLst>
              <a:ext uri="{FF2B5EF4-FFF2-40B4-BE49-F238E27FC236}">
                <a16:creationId xmlns:a16="http://schemas.microsoft.com/office/drawing/2014/main" id="{3D20FEC5-2EEC-B5A6-0C1B-CA0AC0AA33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1967" y="1131118"/>
            <a:ext cx="3810000"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746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464730" y="-1"/>
            <a:ext cx="3727269" cy="6371351"/>
          </a:xfrm>
        </p:spPr>
      </p:pic>
      <p:sp>
        <p:nvSpPr>
          <p:cNvPr id="2" name="Rectangle 1"/>
          <p:cNvSpPr/>
          <p:nvPr/>
        </p:nvSpPr>
        <p:spPr>
          <a:xfrm>
            <a:off x="378823" y="182880"/>
            <a:ext cx="7602583" cy="6299032"/>
          </a:xfrm>
          <a:prstGeom prst="rect">
            <a:avLst/>
          </a:prstGeom>
        </p:spPr>
        <p:txBody>
          <a:bodyPr wrap="square">
            <a:spAutoFit/>
          </a:bodyPr>
          <a:lstStyle/>
          <a:p>
            <a:pPr algn="just">
              <a:lnSpc>
                <a:spcPct val="107000"/>
              </a:lnSpc>
            </a:pPr>
            <a:r>
              <a:rPr lang="lt-LT" sz="2600" b="1" i="1" dirty="0">
                <a:solidFill>
                  <a:srgbClr val="FF0000"/>
                </a:solidFill>
                <a:ea typeface="Calibri" panose="020F0502020204030204" pitchFamily="34" charset="0"/>
                <a:cs typeface="Times New Roman" panose="02020603050405020304" pitchFamily="18" charset="0"/>
              </a:rPr>
              <a:t>Dažniau palydėti aukas darbo ginčuose: </a:t>
            </a:r>
          </a:p>
          <a:p>
            <a:pPr marL="457200" indent="-457200" algn="just">
              <a:lnSpc>
                <a:spcPct val="107000"/>
              </a:lnSpc>
              <a:buFont typeface="Wingdings" panose="05000000000000000000" pitchFamily="2" charset="2"/>
              <a:buChar char="Ø"/>
            </a:pPr>
            <a:r>
              <a:rPr lang="lt-LT" sz="2600" i="1" dirty="0">
                <a:ea typeface="Calibri" panose="020F0502020204030204" pitchFamily="34" charset="0"/>
                <a:cs typeface="Times New Roman" panose="02020603050405020304" pitchFamily="18" charset="0"/>
              </a:rPr>
              <a:t>palaikant auką, padedant rinkti įrodymus;</a:t>
            </a:r>
          </a:p>
          <a:p>
            <a:pPr marL="457200" indent="-457200" algn="just">
              <a:lnSpc>
                <a:spcPct val="107000"/>
              </a:lnSpc>
              <a:buFont typeface="Wingdings" panose="05000000000000000000" pitchFamily="2" charset="2"/>
              <a:buChar char="Ø"/>
            </a:pPr>
            <a:r>
              <a:rPr lang="lt-LT" sz="2600" i="1" dirty="0">
                <a:ea typeface="Calibri" panose="020F0502020204030204" pitchFamily="34" charset="0"/>
                <a:cs typeface="Times New Roman" panose="02020603050405020304" pitchFamily="18" charset="0"/>
              </a:rPr>
              <a:t>padedant pateikti skundą, užtikrinant, kad jis būtų išnagrinėtas; </a:t>
            </a:r>
          </a:p>
          <a:p>
            <a:pPr marL="457200" indent="-457200" algn="just">
              <a:lnSpc>
                <a:spcPct val="107000"/>
              </a:lnSpc>
              <a:buFont typeface="Wingdings" panose="05000000000000000000" pitchFamily="2" charset="2"/>
              <a:buChar char="Ø"/>
            </a:pPr>
            <a:r>
              <a:rPr lang="lt-LT" sz="2600" dirty="0">
                <a:ea typeface="Calibri" panose="020F0502020204030204" pitchFamily="34" charset="0"/>
                <a:cs typeface="Arial" panose="020B0604020202020204" pitchFamily="34" charset="0"/>
              </a:rPr>
              <a:t>reikalaujant priteisti didesnę neturtinę žalą, jeigu žala padaryta sveikatai;</a:t>
            </a:r>
          </a:p>
          <a:p>
            <a:pPr marL="457200" indent="-457200" algn="just">
              <a:lnSpc>
                <a:spcPct val="107000"/>
              </a:lnSpc>
              <a:buFont typeface="Wingdings" panose="05000000000000000000" pitchFamily="2" charset="2"/>
              <a:buChar char="Ø"/>
            </a:pPr>
            <a:r>
              <a:rPr lang="lt-LT" sz="2600" dirty="0">
                <a:ea typeface="Calibri" panose="020F0502020204030204" pitchFamily="34" charset="0"/>
                <a:cs typeface="Arial" panose="020B0604020202020204" pitchFamily="34" charset="0"/>
              </a:rPr>
              <a:t>imtis atstovauti „savo noru nutraukusius“ darbo ar tarnybos   santykius;</a:t>
            </a:r>
          </a:p>
          <a:p>
            <a:pPr marL="457200" indent="-457200" algn="just">
              <a:lnSpc>
                <a:spcPct val="107000"/>
              </a:lnSpc>
              <a:buFont typeface="Wingdings" panose="05000000000000000000" pitchFamily="2" charset="2"/>
              <a:buChar char="Ø"/>
            </a:pPr>
            <a:r>
              <a:rPr lang="lt-LT" sz="2600" dirty="0">
                <a:ea typeface="Calibri" panose="020F0502020204030204" pitchFamily="34" charset="0"/>
                <a:cs typeface="Arial" panose="020B0604020202020204" pitchFamily="34" charset="0"/>
              </a:rPr>
              <a:t>„lobizmo“ srityje:</a:t>
            </a:r>
          </a:p>
          <a:p>
            <a:pPr marL="914400" lvl="1" indent="-457200" algn="just">
              <a:lnSpc>
                <a:spcPct val="107000"/>
              </a:lnSpc>
              <a:buFont typeface="Wingdings" panose="05000000000000000000" pitchFamily="2" charset="2"/>
              <a:buChar char="Ø"/>
            </a:pPr>
            <a:r>
              <a:rPr lang="lt-LT" sz="2400" dirty="0">
                <a:ea typeface="Calibri" panose="020F0502020204030204" pitchFamily="34" charset="0"/>
                <a:cs typeface="Arial" panose="020B0604020202020204" pitchFamily="34" charset="0"/>
              </a:rPr>
              <a:t>išgryninant sveikatos priežiūros įstaigų atsakomybes,</a:t>
            </a:r>
          </a:p>
          <a:p>
            <a:pPr marL="914400" lvl="1" indent="-457200" algn="just">
              <a:lnSpc>
                <a:spcPct val="107000"/>
              </a:lnSpc>
              <a:buFont typeface="Wingdings" panose="05000000000000000000" pitchFamily="2" charset="2"/>
              <a:buChar char="Ø"/>
            </a:pPr>
            <a:r>
              <a:rPr lang="lt-LT" sz="2400" dirty="0">
                <a:ea typeface="Calibri" panose="020F0502020204030204" pitchFamily="34" charset="0"/>
                <a:cs typeface="Arial" panose="020B0604020202020204" pitchFamily="34" charset="0"/>
              </a:rPr>
              <a:t> plėtojant naujus mechanizmus nukentėjusiems darbuotojams, kurie yra priversti išeiti iš darbo,  apsaugoti: nedarbo išmoka, laikinas nedarbingumas aiškiai nurodant priežastį </a:t>
            </a:r>
            <a:r>
              <a:rPr lang="lt-LT" sz="2400" dirty="0">
                <a:ea typeface="Calibri" panose="020F0502020204030204" pitchFamily="34" charset="0"/>
                <a:cs typeface="Times New Roman" panose="02020603050405020304" pitchFamily="18" charset="0"/>
              </a:rPr>
              <a:t>ir pan.</a:t>
            </a:r>
          </a:p>
        </p:txBody>
      </p:sp>
    </p:spTree>
    <p:extLst>
      <p:ext uri="{BB962C8B-B14F-4D97-AF65-F5344CB8AC3E}">
        <p14:creationId xmlns:p14="http://schemas.microsoft.com/office/powerpoint/2010/main" val="1675047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5152051"/>
          </a:xfrm>
          <a:prstGeom prst="rect">
            <a:avLst/>
          </a:prstGeom>
        </p:spPr>
        <p:txBody>
          <a:bodyPr wrap="square">
            <a:spAutoFit/>
          </a:bodyPr>
          <a:lstStyle/>
          <a:p>
            <a:pPr algn="just">
              <a:lnSpc>
                <a:spcPct val="107000"/>
              </a:lnSpc>
            </a:pPr>
            <a:r>
              <a:rPr lang="lt-LT" sz="2400" b="1" i="1" dirty="0">
                <a:solidFill>
                  <a:srgbClr val="FF0000"/>
                </a:solidFill>
              </a:rPr>
              <a:t>KALTĖS FORMOS  </a:t>
            </a:r>
          </a:p>
          <a:p>
            <a:pPr algn="just">
              <a:lnSpc>
                <a:spcPct val="107000"/>
              </a:lnSpc>
            </a:pPr>
            <a:r>
              <a:rPr lang="lt-LT" sz="2400" dirty="0"/>
              <a:t>Pagal DK 30 str. 1 d. </a:t>
            </a:r>
            <a:r>
              <a:rPr lang="lt-LT" sz="2400" b="1" i="1" dirty="0"/>
              <a:t>veika yra tikslinga, kuria </a:t>
            </a:r>
            <a:r>
              <a:rPr lang="lt-LT" sz="2400" dirty="0"/>
              <a:t>į kažką kėsinamasi arba kažko siekiama</a:t>
            </a:r>
            <a:r>
              <a:rPr lang="lt-LT" sz="2400" b="1" i="1" dirty="0"/>
              <a:t> (tyčia: </a:t>
            </a:r>
            <a:r>
              <a:rPr lang="lt-LT" sz="2400" i="1" dirty="0"/>
              <a:t>tiesioginė, netiesioginė). </a:t>
            </a:r>
            <a:endParaRPr lang="lt-LT" sz="2400" dirty="0"/>
          </a:p>
          <a:p>
            <a:pPr algn="just">
              <a:lnSpc>
                <a:spcPct val="107000"/>
              </a:lnSpc>
            </a:pPr>
            <a:r>
              <a:rPr lang="lt-LT" sz="2400" dirty="0"/>
              <a:t>Pagal DK 30 str. 2d. „</a:t>
            </a:r>
            <a:r>
              <a:rPr lang="lt-LT" sz="2400" b="1" i="1" dirty="0"/>
              <a:t>nesvarbu, ar </a:t>
            </a:r>
            <a:r>
              <a:rPr lang="lt-LT" sz="2400" dirty="0"/>
              <a:t>nepriimtinu elgesiu vieną kartą ar pakartotinai </a:t>
            </a:r>
            <a:r>
              <a:rPr lang="lt-LT" sz="2400" b="1" i="1" dirty="0"/>
              <a:t>siekiama padaryti </a:t>
            </a:r>
            <a:r>
              <a:rPr lang="lt-LT" sz="2400" dirty="0"/>
              <a:t>fizinį, psichologinį, seksualinį ar ekonominį </a:t>
            </a:r>
            <a:r>
              <a:rPr lang="lt-LT" sz="2400" b="1" i="1" dirty="0"/>
              <a:t>poveikį, ar </a:t>
            </a:r>
            <a:r>
              <a:rPr lang="lt-LT" sz="2400" dirty="0"/>
              <a:t>&lt;...&gt; šis poveikis </a:t>
            </a:r>
            <a:r>
              <a:rPr lang="lt-LT" sz="2400" b="1" i="1" dirty="0"/>
              <a:t>padaromas arba gali būti padarytas</a:t>
            </a:r>
            <a:r>
              <a:rPr lang="lt-LT" sz="2400" dirty="0"/>
              <a:t>, &lt;...&gt;</a:t>
            </a:r>
            <a:r>
              <a:rPr lang="lt-LT" sz="2400" b="1" i="1" dirty="0"/>
              <a:t>atsirado arba gali atsirasti </a:t>
            </a:r>
            <a:r>
              <a:rPr lang="lt-LT" sz="2400" dirty="0"/>
              <a:t>fizinė, turtinė ir (ar) neturtinė </a:t>
            </a:r>
            <a:r>
              <a:rPr lang="lt-LT" sz="2400" b="1" dirty="0"/>
              <a:t>žala</a:t>
            </a:r>
            <a:r>
              <a:rPr lang="lt-LT" sz="2400" dirty="0"/>
              <a:t> (</a:t>
            </a:r>
            <a:r>
              <a:rPr lang="lt-LT" sz="2400" b="1" i="1" dirty="0"/>
              <a:t>tyčia ar neatsargumas</a:t>
            </a:r>
            <a:r>
              <a:rPr lang="lt-LT" sz="2400" dirty="0"/>
              <a:t>).</a:t>
            </a:r>
          </a:p>
          <a:p>
            <a:pPr algn="just"/>
            <a:r>
              <a:rPr lang="lt-LT" sz="2400" dirty="0">
                <a:solidFill>
                  <a:srgbClr val="FF0000"/>
                </a:solidFill>
              </a:rPr>
              <a:t>(</a:t>
            </a:r>
            <a:r>
              <a:rPr lang="it-IT" sz="2400" dirty="0">
                <a:solidFill>
                  <a:srgbClr val="FF0000"/>
                </a:solidFill>
              </a:rPr>
              <a:t>!</a:t>
            </a:r>
            <a:r>
              <a:rPr lang="en-US" sz="2400" dirty="0">
                <a:solidFill>
                  <a:srgbClr val="FF0000"/>
                </a:solidFill>
              </a:rPr>
              <a:t>) </a:t>
            </a:r>
            <a:r>
              <a:rPr lang="en-US" sz="2400" dirty="0"/>
              <a:t>D</a:t>
            </a:r>
            <a:r>
              <a:rPr lang="lt-LT" sz="2400" dirty="0" err="1"/>
              <a:t>arbdaviui</a:t>
            </a:r>
            <a:r>
              <a:rPr lang="lt-LT" sz="2400" dirty="0"/>
              <a:t> nevykdant savo pareigų reikšmingas </a:t>
            </a:r>
            <a:r>
              <a:rPr lang="lt-LT" sz="2400" b="1" i="1" u="sng" dirty="0"/>
              <a:t>neatsargus pasitikėjimas ir neatsargus nerūpestingumas + tyčia. </a:t>
            </a:r>
            <a:endParaRPr lang="en-US" sz="2400" dirty="0"/>
          </a:p>
        </p:txBody>
      </p:sp>
    </p:spTree>
    <p:extLst>
      <p:ext uri="{BB962C8B-B14F-4D97-AF65-F5344CB8AC3E}">
        <p14:creationId xmlns:p14="http://schemas.microsoft.com/office/powerpoint/2010/main" val="3940536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418011"/>
            <a:ext cx="8437681" cy="5953339"/>
          </a:xfrm>
        </p:spPr>
        <p:txBody>
          <a:bodyPr/>
          <a:lstStyle/>
          <a:p>
            <a:pPr marL="0" indent="0" algn="just">
              <a:buNone/>
            </a:pPr>
            <a:r>
              <a:rPr lang="lt-LT" sz="2000" b="1" i="1" dirty="0">
                <a:solidFill>
                  <a:srgbClr val="FF0000"/>
                </a:solidFill>
              </a:rPr>
              <a:t>KALTĖS FORMOS  </a:t>
            </a:r>
          </a:p>
          <a:p>
            <a:pPr marL="0" indent="0" algn="just">
              <a:buNone/>
            </a:pPr>
            <a:r>
              <a:rPr lang="lt-LT" sz="2100" dirty="0"/>
              <a:t>Psichologinis smurtas darbo aplinkoje yra išreiškiamas </a:t>
            </a:r>
            <a:r>
              <a:rPr lang="lt-LT" sz="2100" b="1" i="1" u="sng" dirty="0"/>
              <a:t>tik kalta</a:t>
            </a:r>
            <a:r>
              <a:rPr lang="lt-LT" sz="2100" b="1" u="sng" dirty="0"/>
              <a:t> veika </a:t>
            </a:r>
            <a:r>
              <a:rPr lang="lt-LT" sz="2100" dirty="0"/>
              <a:t>(tyčia ar neatsargumu). </a:t>
            </a:r>
          </a:p>
          <a:p>
            <a:pPr marL="0" indent="0" algn="just">
              <a:buNone/>
            </a:pPr>
            <a:r>
              <a:rPr lang="lt-LT" sz="2100" dirty="0"/>
              <a:t>DK 30 </a:t>
            </a:r>
            <a:r>
              <a:rPr lang="lt-LT" sz="2100" dirty="0" err="1"/>
              <a:t>str</a:t>
            </a:r>
            <a:r>
              <a:rPr lang="lt-LT" sz="2100" dirty="0"/>
              <a:t>, 1 d., įvardintiems veiksmams būdinga </a:t>
            </a:r>
            <a:r>
              <a:rPr lang="lt-LT" sz="2100" b="1" i="1" u="sng" dirty="0"/>
              <a:t>tiesioginė tyčia</a:t>
            </a:r>
            <a:r>
              <a:rPr lang="lt-LT" sz="2100" dirty="0"/>
              <a:t>, nes veiksnus asmuo psichologiškai smurtaudamas suvokia, kad elgiasi kitam asmeniui pavojingai, kad veika yra priešiška, neetiška, žeminanti, agresyvi, užgauli, įžeidžianti ir nori taip veikti, numato, kad dėl tokio veikimo ar neveikimo gali atsirasti padariniai (ar bent yra rizika, kad bus pakenkta asmens reputacijai, savivertei, sveikatai, saugumui, integralumui ir pan.) ir jų siekia. </a:t>
            </a:r>
            <a:endParaRPr lang="en-US" sz="2100" dirty="0"/>
          </a:p>
          <a:p>
            <a:pPr marL="0" indent="0" algn="just">
              <a:buNone/>
            </a:pPr>
            <a:r>
              <a:rPr lang="lt-LT" sz="2100" dirty="0"/>
              <a:t>PS </a:t>
            </a:r>
            <a:r>
              <a:rPr lang="lt-LT" sz="2100" b="1" i="1" u="sng" dirty="0"/>
              <a:t>netiesioginė tyčia </a:t>
            </a:r>
            <a:r>
              <a:rPr lang="lt-LT" sz="2100" dirty="0"/>
              <a:t>gali pasireikšti, kai smurtautojas, nors ir nenori, kad dėl jo veikos kiltų minėti padariniai, tačiau sąmoningai leidžia jiems atsirasti. Pavyzdžiu, vienas iš giluminių interviu parodė, kad netiesioginė tyčia </a:t>
            </a:r>
            <a:r>
              <a:rPr lang="lt-LT" sz="2100" i="1" u="sng" dirty="0"/>
              <a:t>būdinga bauginimo atveju, kai vienas iš asmenų, dalyvaujančių kolektyviniuose veiksmuose, nukreiptuose prieš auką, yra labiau stebėtojas, nei aktyvus smurtautojas, tačiau tokį smurtą pateisina leisdamas jam vykti ir prie jo prisidėdamas pasyviau nei organizatorius. </a:t>
            </a:r>
          </a:p>
          <a:p>
            <a:pPr marL="0" indent="0" algn="just">
              <a:buNone/>
            </a:pPr>
            <a:endParaRPr lang="lt-LT" sz="2000" i="1" u="sng"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Tree>
    <p:extLst>
      <p:ext uri="{BB962C8B-B14F-4D97-AF65-F5344CB8AC3E}">
        <p14:creationId xmlns:p14="http://schemas.microsoft.com/office/powerpoint/2010/main" val="1529531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418935" y="496389"/>
            <a:ext cx="8058859" cy="5979463"/>
          </a:xfrm>
        </p:spPr>
        <p:txBody>
          <a:bodyPr/>
          <a:lstStyle/>
          <a:p>
            <a:pPr marL="0" indent="0" algn="just">
              <a:buNone/>
            </a:pPr>
            <a:r>
              <a:rPr lang="lt-LT" sz="1900" b="1" i="1" u="sng" dirty="0">
                <a:solidFill>
                  <a:schemeClr val="tx1"/>
                </a:solidFill>
              </a:rPr>
              <a:t>Neatsargumas </a:t>
            </a:r>
            <a:r>
              <a:rPr lang="lt-LT" sz="1900" dirty="0">
                <a:solidFill>
                  <a:schemeClr val="tx1"/>
                </a:solidFill>
              </a:rPr>
              <a:t>praktikoje gali būti būdingas darbdaviams, kai šie nevykdo </a:t>
            </a:r>
            <a:r>
              <a:rPr lang="it-IT" sz="1900" dirty="0">
                <a:solidFill>
                  <a:schemeClr val="tx1"/>
                </a:solidFill>
              </a:rPr>
              <a:t>DK </a:t>
            </a:r>
            <a:r>
              <a:rPr lang="lt-LT" sz="1900" dirty="0">
                <a:solidFill>
                  <a:schemeClr val="tx1"/>
                </a:solidFill>
              </a:rPr>
              <a:t>30 </a:t>
            </a:r>
            <a:r>
              <a:rPr lang="lt-LT" sz="1900" dirty="0" err="1">
                <a:solidFill>
                  <a:schemeClr val="tx1"/>
                </a:solidFill>
              </a:rPr>
              <a:t>str</a:t>
            </a:r>
            <a:r>
              <a:rPr lang="it-IT" sz="1900" dirty="0">
                <a:solidFill>
                  <a:schemeClr val="tx1"/>
                </a:solidFill>
              </a:rPr>
              <a:t>.</a:t>
            </a:r>
            <a:r>
              <a:rPr lang="lt-LT" sz="1900" dirty="0">
                <a:solidFill>
                  <a:schemeClr val="tx1"/>
                </a:solidFill>
              </a:rPr>
              <a:t> 3-5 dalyse (anksčiau 2 dalyje) numatytos pareigos imtis „visų būtinų priemonių smurto ir priekabiavimo prevencijai užtikrinti ir aktyvių veiksmų pagalbai asmenims, patyrusiems smurtą ar priekabiavimą &lt;...&gt;, suteikti” ir:</a:t>
            </a:r>
            <a:endParaRPr lang="en-US" sz="1900" dirty="0">
              <a:solidFill>
                <a:schemeClr val="tx1"/>
              </a:solidFill>
            </a:endParaRPr>
          </a:p>
          <a:p>
            <a:pPr marL="0" indent="0" algn="just">
              <a:buNone/>
            </a:pPr>
            <a:r>
              <a:rPr lang="lt-LT" sz="1900" dirty="0">
                <a:solidFill>
                  <a:schemeClr val="tx1"/>
                </a:solidFill>
              </a:rPr>
              <a:t>- numato, kad dėl jų veikimo ar neveikimo, pavyzdžiui, prevencinės tvarkos įmonėje nepatvirtinimo ar nereagavimo į darbuotojo (darbuotojų) skundą (pateiktą raštu ar žodžiu), gali atsirasti padariniai (nukentės aukos orumas, savivertė, sveikata ar pan.), tačiau lengvabūdiškai tikisi jų išvengti (</a:t>
            </a:r>
            <a:r>
              <a:rPr lang="lt-LT" sz="1900" b="1" i="1" u="sng" dirty="0">
                <a:solidFill>
                  <a:schemeClr val="tx1"/>
                </a:solidFill>
              </a:rPr>
              <a:t>neatsargus pasitikėjimas</a:t>
            </a:r>
            <a:r>
              <a:rPr lang="lt-LT" sz="1900" dirty="0">
                <a:solidFill>
                  <a:schemeClr val="tx1"/>
                </a:solidFill>
              </a:rPr>
              <a:t>);</a:t>
            </a:r>
            <a:endParaRPr lang="en-US" sz="1900" dirty="0">
              <a:solidFill>
                <a:schemeClr val="tx1"/>
              </a:solidFill>
            </a:endParaRPr>
          </a:p>
          <a:p>
            <a:pPr marL="0" indent="0" algn="just">
              <a:buNone/>
            </a:pPr>
            <a:r>
              <a:rPr lang="lt-LT" sz="1900" dirty="0">
                <a:solidFill>
                  <a:schemeClr val="tx1"/>
                </a:solidFill>
              </a:rPr>
              <a:t>- </a:t>
            </a:r>
            <a:r>
              <a:rPr lang="lt-LT" sz="1900" b="1" dirty="0">
                <a:solidFill>
                  <a:schemeClr val="tx1"/>
                </a:solidFill>
              </a:rPr>
              <a:t>nenumato</a:t>
            </a:r>
            <a:r>
              <a:rPr lang="lt-LT" sz="1900" dirty="0">
                <a:solidFill>
                  <a:schemeClr val="tx1"/>
                </a:solidFill>
              </a:rPr>
              <a:t>, kad dėl jų veikimo ar neveikimo gali atsirasti padariniai, </a:t>
            </a:r>
            <a:r>
              <a:rPr lang="lt-LT" sz="1900" b="1" dirty="0">
                <a:solidFill>
                  <a:schemeClr val="tx1"/>
                </a:solidFill>
              </a:rPr>
              <a:t>nors pagal veikos aplinkybes ir savo asmenines savybes galėjo ir privalėjo tai numatyti </a:t>
            </a:r>
            <a:r>
              <a:rPr lang="lt-LT" sz="1900" dirty="0">
                <a:solidFill>
                  <a:schemeClr val="tx1"/>
                </a:solidFill>
              </a:rPr>
              <a:t>– pavyzdžiui, darbdavys nesuteikė pagalbos darbuotojui patyrusiam smurtą, nors tokios pagalbos suteikimas aukai yra darbdavio atsakomybė (</a:t>
            </a:r>
            <a:r>
              <a:rPr lang="lt-LT" sz="1900" b="1" i="1" u="sng" dirty="0">
                <a:solidFill>
                  <a:schemeClr val="tx1"/>
                </a:solidFill>
              </a:rPr>
              <a:t>neatsargus nerūpestingumas</a:t>
            </a:r>
            <a:r>
              <a:rPr lang="lt-LT" sz="1900" dirty="0">
                <a:solidFill>
                  <a:schemeClr val="tx1"/>
                </a:solidFill>
              </a:rPr>
              <a:t>).  </a:t>
            </a:r>
            <a:endParaRPr lang="en-US" sz="1900" dirty="0">
              <a:solidFill>
                <a:schemeClr val="tx1"/>
              </a:solidFill>
            </a:endParaRPr>
          </a:p>
          <a:p>
            <a:pPr marL="0" indent="0" algn="just">
              <a:buNone/>
            </a:pPr>
            <a:r>
              <a:rPr lang="lt-LT" sz="1900" dirty="0">
                <a:solidFill>
                  <a:schemeClr val="tx1"/>
                </a:solidFill>
              </a:rPr>
              <a:t>Kita vertus, darbo pareigų pažeidimui konstatuoti nėra būtina, jog pats priekabiautojas ar smurtavęs asmuo savo veiksmus taip vertintų, nes jis gali neigti supratęs, kad priekabiauja ar pažeidžia kito darbuotojo orumą. Taigi </a:t>
            </a:r>
            <a:r>
              <a:rPr lang="lt-LT" sz="1900" b="1" i="1" u="sng" dirty="0">
                <a:solidFill>
                  <a:schemeClr val="tx1"/>
                </a:solidFill>
              </a:rPr>
              <a:t>svarbiausias aspektas šiuo požiūriu tampa nukentėjusio supratimas, pagrįstas objektyviais duomenimis </a:t>
            </a:r>
            <a:r>
              <a:rPr lang="lt-LT" sz="1900" dirty="0">
                <a:solidFill>
                  <a:schemeClr val="tx1"/>
                </a:solidFill>
              </a:rPr>
              <a:t>(plačiau Tomas </a:t>
            </a:r>
            <a:r>
              <a:rPr lang="lt-LT" sz="1900" dirty="0" err="1">
                <a:solidFill>
                  <a:schemeClr val="tx1"/>
                </a:solidFill>
              </a:rPr>
              <a:t>Bagdanskis</a:t>
            </a:r>
            <a:r>
              <a:rPr lang="lt-LT" sz="1900" dirty="0">
                <a:solidFill>
                  <a:schemeClr val="tx1"/>
                </a:solidFill>
              </a:rPr>
              <a:t>, Vilius Mačiulaitis ir Mantas </a:t>
            </a:r>
            <a:r>
              <a:rPr lang="lt-LT" sz="1900" dirty="0" err="1">
                <a:solidFill>
                  <a:schemeClr val="tx1"/>
                </a:solidFill>
              </a:rPr>
              <a:t>Mikalopas</a:t>
            </a:r>
            <a:r>
              <a:rPr lang="lt-LT" sz="1900" dirty="0">
                <a:solidFill>
                  <a:schemeClr val="tx1"/>
                </a:solidFill>
              </a:rPr>
              <a:t>. </a:t>
            </a:r>
            <a:r>
              <a:rPr lang="lt-LT" sz="1900" i="1" dirty="0">
                <a:solidFill>
                  <a:schemeClr val="tx1"/>
                </a:solidFill>
              </a:rPr>
              <a:t>Lietuvos Respublikos darbo kodekso komentaras. Individualieji darbo santykiai</a:t>
            </a:r>
            <a:r>
              <a:rPr lang="lt-LT" sz="1900" dirty="0">
                <a:solidFill>
                  <a:schemeClr val="tx1"/>
                </a:solidFill>
              </a:rPr>
              <a:t> (Vilnius: ILAW, 2018), 145).</a:t>
            </a:r>
            <a:endParaRPr lang="en-US" sz="1900" dirty="0">
              <a:solidFill>
                <a:schemeClr val="tx1"/>
              </a:solidFill>
            </a:endParaRP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Tree>
    <p:extLst>
      <p:ext uri="{BB962C8B-B14F-4D97-AF65-F5344CB8AC3E}">
        <p14:creationId xmlns:p14="http://schemas.microsoft.com/office/powerpoint/2010/main" val="2731269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r>
              <a:rPr lang="lt-LT" sz="2400" b="1" cap="all" dirty="0"/>
              <a:t>	</a:t>
            </a: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5613460"/>
          </a:xfrm>
          <a:prstGeom prst="rect">
            <a:avLst/>
          </a:prstGeom>
        </p:spPr>
        <p:txBody>
          <a:bodyPr wrap="square">
            <a:spAutoFit/>
          </a:bodyPr>
          <a:lstStyle/>
          <a:p>
            <a:pPr algn="just">
              <a:lnSpc>
                <a:spcPct val="107000"/>
              </a:lnSpc>
            </a:pPr>
            <a:r>
              <a:rPr lang="lt-LT" sz="1600" b="1" dirty="0"/>
              <a:t>VEIKOS POŽYMIAI</a:t>
            </a:r>
            <a:endParaRPr lang="en-US" sz="1600" dirty="0"/>
          </a:p>
          <a:p>
            <a:pPr indent="457200" algn="just">
              <a:lnSpc>
                <a:spcPct val="107000"/>
              </a:lnSpc>
            </a:pPr>
            <a:r>
              <a:rPr lang="lt-LT" sz="1600" i="1" dirty="0"/>
              <a:t>Nors</a:t>
            </a:r>
            <a:r>
              <a:rPr lang="lt-LT" sz="1600" dirty="0"/>
              <a:t> DK 30 str. </a:t>
            </a:r>
            <a:r>
              <a:rPr lang="lt-LT" sz="1600" i="1" dirty="0"/>
              <a:t>apsiriboja tik veiksmais</a:t>
            </a:r>
            <a:r>
              <a:rPr lang="lt-LT" sz="1600" dirty="0"/>
              <a:t>, giluminių interviu rezultatai patvirtino, kad </a:t>
            </a:r>
            <a:r>
              <a:rPr lang="lt-LT" sz="1600" b="1" i="1" u="sng" dirty="0"/>
              <a:t>psichologinis smurtas gali pasireikšti ir </a:t>
            </a:r>
            <a:r>
              <a:rPr lang="lt-LT" sz="1600" b="1" i="1" u="sng" cap="all" dirty="0">
                <a:solidFill>
                  <a:srgbClr val="FF0000"/>
                </a:solidFill>
              </a:rPr>
              <a:t>neveikimu, </a:t>
            </a:r>
            <a:r>
              <a:rPr lang="lt-LT" sz="1600" b="1" i="1" u="sng" dirty="0">
                <a:solidFill>
                  <a:srgbClr val="FF0000"/>
                </a:solidFill>
              </a:rPr>
              <a:t>pvz., ignoravimu, užduočių neskyrimu</a:t>
            </a:r>
            <a:r>
              <a:rPr lang="lt-LT" sz="1600" dirty="0"/>
              <a:t>.</a:t>
            </a:r>
          </a:p>
          <a:p>
            <a:pPr indent="457200" algn="just">
              <a:lnSpc>
                <a:spcPct val="107000"/>
              </a:lnSpc>
            </a:pPr>
            <a:r>
              <a:rPr lang="lt-LT" sz="1600" b="1" i="1" u="sng" dirty="0"/>
              <a:t>Išreiškiami </a:t>
            </a:r>
            <a:r>
              <a:rPr lang="lt-LT" sz="1600" b="1" i="1" u="sng" dirty="0">
                <a:solidFill>
                  <a:srgbClr val="FF0000"/>
                </a:solidFill>
              </a:rPr>
              <a:t>verbaline  ir neverbaline veika</a:t>
            </a:r>
            <a:r>
              <a:rPr lang="lt-LT" sz="1600" b="1" i="1" u="sng" dirty="0"/>
              <a:t>, </a:t>
            </a:r>
            <a:r>
              <a:rPr lang="lt-LT" sz="1600" b="1" i="1" u="sng" dirty="0">
                <a:solidFill>
                  <a:srgbClr val="FF0000"/>
                </a:solidFill>
              </a:rPr>
              <a:t>tiesiogiai ir netiesiogiai</a:t>
            </a:r>
            <a:r>
              <a:rPr lang="lt-LT" sz="1600" dirty="0"/>
              <a:t>. </a:t>
            </a:r>
            <a:r>
              <a:rPr lang="lt-LT" sz="1600" b="1" i="1" u="sng" dirty="0"/>
              <a:t>Netiesioginio smurto pavyzdžiai galėtų būti, kai smurtaujama kito asmens </a:t>
            </a:r>
            <a:r>
              <a:rPr lang="lt-LT" sz="1600" b="1" i="1" u="sng" dirty="0">
                <a:solidFill>
                  <a:srgbClr val="FF0000"/>
                </a:solidFill>
              </a:rPr>
              <a:t>„pavedimu“</a:t>
            </a:r>
            <a:r>
              <a:rPr lang="lt-LT" sz="1600" dirty="0">
                <a:solidFill>
                  <a:srgbClr val="FF0000"/>
                </a:solidFill>
              </a:rPr>
              <a:t>. </a:t>
            </a:r>
            <a:r>
              <a:rPr lang="lt-LT" sz="1600" dirty="0"/>
              <a:t>Taip pat </a:t>
            </a:r>
            <a:r>
              <a:rPr lang="lt-LT" sz="1600" b="1" i="1" u="sng" dirty="0"/>
              <a:t>panaudojant informacines technologijas</a:t>
            </a:r>
            <a:r>
              <a:rPr lang="lt-LT" sz="1600" b="1" i="1" dirty="0"/>
              <a:t> </a:t>
            </a:r>
            <a:r>
              <a:rPr lang="lt-LT" sz="1600" dirty="0"/>
              <a:t>(elektroninius laiškus), mobilius telefonus (SMS žinutes, skambučius), įmonės intranetą, visuomenės informavimo ar bendravimo platformas </a:t>
            </a:r>
            <a:r>
              <a:rPr lang="lt-LT" sz="1600" b="1" i="1" u="sng" dirty="0">
                <a:solidFill>
                  <a:srgbClr val="FF0000"/>
                </a:solidFill>
              </a:rPr>
              <a:t>darbo ir nedarbo metu –SVARBU, KAD  NE TIK NUOTOLINIO DARBO METU</a:t>
            </a:r>
            <a:r>
              <a:rPr lang="lt-LT" sz="1600" dirty="0"/>
              <a:t>. </a:t>
            </a:r>
            <a:r>
              <a:rPr lang="lt-LT" sz="1600" i="1" dirty="0"/>
              <a:t>Nuo vykstančių kibernetinėje erdvėje, reikėtų atskirti, vykdomas pasitelkiant kibernetinę erdvę ir joje paskelbtą darbuotojo informaciją</a:t>
            </a:r>
            <a:r>
              <a:rPr lang="lt-LT" sz="1600" dirty="0"/>
              <a:t>. Atvejai švietimo įstaigoje giluminių tyrimu metu – patyčios komentuojant Facebook esančią informaciją, ar  kai buvo reikalaujama grįžti į darbą iš mokymų, į kuriuos siuntė pats vadovas. Dėl plačiai naudojamų informacinių technologijų (elektroninio pašto, mobiliųjų įrenginių ir kita) darbuotojas tampa pasiekiamu ne tik tradiciškai suprantamoje darbo vietą supančioje erdvėje, bet ir namų ar kitoje jo socialinio gyvenimo erdvėje (nuotolinio darbo, komandiruotės, poilsio laiku ir panašiai)-SMS nakties metu.  </a:t>
            </a:r>
          </a:p>
          <a:p>
            <a:pPr indent="457200" algn="just">
              <a:lnSpc>
                <a:spcPct val="107000"/>
              </a:lnSpc>
            </a:pPr>
            <a:r>
              <a:rPr lang="lt-LT" sz="1600" dirty="0">
                <a:solidFill>
                  <a:srgbClr val="FF0000"/>
                </a:solidFill>
              </a:rPr>
              <a:t>Svarbu </a:t>
            </a:r>
            <a:r>
              <a:rPr lang="lt-LT" sz="1600" b="1" i="1" u="sng" dirty="0">
                <a:solidFill>
                  <a:srgbClr val="FF0000"/>
                </a:solidFill>
              </a:rPr>
              <a:t>atskirti psichologinį smurtą nuo priekabiavimo </a:t>
            </a:r>
            <a:r>
              <a:rPr lang="it-IT" sz="1600" b="1" i="1" u="sng" dirty="0">
                <a:solidFill>
                  <a:srgbClr val="FF0000"/>
                </a:solidFill>
              </a:rPr>
              <a:t>!</a:t>
            </a:r>
            <a:r>
              <a:rPr lang="lt-LT" sz="1600" dirty="0"/>
              <a:t> Ginčo dėl priekabiavimo atveju  būtina įrodyti, kad nepageidaujamas elgesys pasireiškė </a:t>
            </a:r>
            <a:r>
              <a:rPr lang="lt-LT" sz="1600" i="1" u="sng" dirty="0"/>
              <a:t>dėl </a:t>
            </a:r>
            <a:r>
              <a:rPr lang="lt-LT" sz="1600" dirty="0"/>
              <a:t>aukos lyties, rasės, tautybės ar </a:t>
            </a:r>
            <a:r>
              <a:rPr lang="it-IT" sz="1600" dirty="0"/>
              <a:t>k</a:t>
            </a:r>
            <a:r>
              <a:rPr lang="lt-LT" sz="1600" dirty="0" err="1"/>
              <a:t>itų</a:t>
            </a:r>
            <a:r>
              <a:rPr lang="lt-LT" sz="1600" i="1" u="sng" dirty="0"/>
              <a:t> </a:t>
            </a:r>
            <a:r>
              <a:rPr lang="lt-LT" sz="1600" dirty="0"/>
              <a:t>(DK 26 str. </a:t>
            </a:r>
            <a:r>
              <a:rPr lang="lt-LT" sz="1600" i="1" u="sng" dirty="0"/>
              <a:t>aukai būdingų savybių, kurios nėra susijusios su jos dalykinėmis savybėmis</a:t>
            </a:r>
            <a:r>
              <a:rPr lang="lt-LT" sz="1600" dirty="0"/>
              <a:t>). Toks įrodinėjimas nėra būtinas ginčo dėl smurto atveju. Kita vertus, DK 30 str. pakeitimu  šios sąvokos tarsi apjungiamos. </a:t>
            </a:r>
            <a:endParaRPr lang="en-US" sz="1600" dirty="0"/>
          </a:p>
        </p:txBody>
      </p:sp>
    </p:spTree>
    <p:extLst>
      <p:ext uri="{BB962C8B-B14F-4D97-AF65-F5344CB8AC3E}">
        <p14:creationId xmlns:p14="http://schemas.microsoft.com/office/powerpoint/2010/main" val="1325104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r>
              <a:rPr lang="lt-LT" sz="2400" b="1" cap="all" dirty="0"/>
              <a:t>	</a:t>
            </a: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6432274"/>
          </a:xfrm>
          <a:prstGeom prst="rect">
            <a:avLst/>
          </a:prstGeom>
        </p:spPr>
        <p:txBody>
          <a:bodyPr wrap="square">
            <a:spAutoFit/>
          </a:bodyPr>
          <a:lstStyle/>
          <a:p>
            <a:pPr algn="just">
              <a:lnSpc>
                <a:spcPct val="107000"/>
              </a:lnSpc>
            </a:pPr>
            <a:r>
              <a:rPr lang="lt-LT" sz="2200" b="1" cap="all" dirty="0">
                <a:solidFill>
                  <a:srgbClr val="FF0000"/>
                </a:solidFill>
              </a:rPr>
              <a:t>Reikia aiškumo, kad:</a:t>
            </a:r>
            <a:endParaRPr lang="en-US" sz="2200" cap="all" dirty="0">
              <a:solidFill>
                <a:srgbClr val="FF0000"/>
              </a:solidFill>
            </a:endParaRPr>
          </a:p>
          <a:p>
            <a:pPr marL="342900" indent="-342900" algn="just">
              <a:lnSpc>
                <a:spcPct val="107000"/>
              </a:lnSpc>
              <a:buFont typeface="Wingdings" panose="05000000000000000000" pitchFamily="2" charset="2"/>
              <a:buChar char="ü"/>
            </a:pPr>
            <a:r>
              <a:rPr lang="lt-LT" sz="2000" b="1" i="1" dirty="0">
                <a:solidFill>
                  <a:schemeClr val="tx1"/>
                </a:solidFill>
              </a:rPr>
              <a:t>netinkama veika gali pasireikšti neveikimu </a:t>
            </a:r>
            <a:r>
              <a:rPr lang="lt-LT" sz="2000" i="1" dirty="0">
                <a:solidFill>
                  <a:schemeClr val="tx1"/>
                </a:solidFill>
              </a:rPr>
              <a:t>(ignoravimu, nepranešimu apie žinomą smurtą, pareigos užtikrinti, kad nepatirtų netinkamo elgesio nevykdymu)</a:t>
            </a:r>
            <a:r>
              <a:rPr lang="lt-LT" sz="2000" b="1" i="1" dirty="0">
                <a:solidFill>
                  <a:schemeClr val="tx1"/>
                </a:solidFill>
              </a:rPr>
              <a:t>, </a:t>
            </a:r>
          </a:p>
          <a:p>
            <a:pPr marL="342900" indent="-342900" algn="just">
              <a:lnSpc>
                <a:spcPct val="107000"/>
              </a:lnSpc>
              <a:buFont typeface="Wingdings" panose="05000000000000000000" pitchFamily="2" charset="2"/>
              <a:buChar char="ü"/>
            </a:pPr>
            <a:r>
              <a:rPr lang="lt-LT" sz="2000" b="1" i="1" dirty="0">
                <a:solidFill>
                  <a:schemeClr val="tx1"/>
                </a:solidFill>
              </a:rPr>
              <a:t> gali smurtauti keli asmenys, </a:t>
            </a:r>
            <a:endParaRPr lang="lt-LT" sz="2000" dirty="0"/>
          </a:p>
          <a:p>
            <a:pPr marL="342900" indent="-342900" algn="just">
              <a:lnSpc>
                <a:spcPct val="107000"/>
              </a:lnSpc>
              <a:buFont typeface="Wingdings" panose="05000000000000000000" pitchFamily="2" charset="2"/>
              <a:buChar char="ü"/>
            </a:pPr>
            <a:r>
              <a:rPr lang="lt-LT" sz="2000" dirty="0"/>
              <a:t>teisinė atsakomybė gali kilti bei žalą gali tekti atlyginti </a:t>
            </a:r>
            <a:r>
              <a:rPr lang="lt-LT" sz="2000" b="1" i="1" dirty="0"/>
              <a:t>ne tik agresyvius veiksmus organizuojantiems, bet ir juose dalyvaujantiems darbuotojams, tretiesiems asmenims, darbdaviams, jų įgaliotiems asmenims, kurie neįgyvendina DK 30 str. įtvirtintų pareigų. </a:t>
            </a:r>
            <a:endParaRPr lang="lt-LT" sz="2000" b="1" i="1" dirty="0">
              <a:solidFill>
                <a:schemeClr val="tx1"/>
              </a:solidFill>
            </a:endParaRPr>
          </a:p>
          <a:p>
            <a:pPr marL="342900" indent="-342900" algn="just">
              <a:lnSpc>
                <a:spcPct val="107000"/>
              </a:lnSpc>
              <a:buFont typeface="Wingdings" panose="05000000000000000000" pitchFamily="2" charset="2"/>
              <a:buChar char="ü"/>
            </a:pPr>
            <a:r>
              <a:rPr lang="lt-LT" sz="2000" b="1" i="1" dirty="0">
                <a:solidFill>
                  <a:schemeClr val="tx1"/>
                </a:solidFill>
              </a:rPr>
              <a:t>kad gali vykti pasitelkiant IT, „darbdavio įsakymus“, „komisijas“, „kėdžių </a:t>
            </a:r>
            <a:r>
              <a:rPr lang="lt-LT" sz="2000" b="1" i="1" dirty="0" err="1">
                <a:solidFill>
                  <a:schemeClr val="tx1"/>
                </a:solidFill>
              </a:rPr>
              <a:t>perstrumdymą</a:t>
            </a:r>
            <a:r>
              <a:rPr lang="lt-LT" sz="2000" b="1" i="1" dirty="0">
                <a:solidFill>
                  <a:schemeClr val="tx1"/>
                </a:solidFill>
              </a:rPr>
              <a:t>“, kai žmogus lieka be kedės ar kabineto (tiesiogiai ir ne) etc., </a:t>
            </a:r>
          </a:p>
          <a:p>
            <a:pPr marL="342900" indent="-342900" algn="just">
              <a:lnSpc>
                <a:spcPct val="107000"/>
              </a:lnSpc>
              <a:buFont typeface="Wingdings" panose="05000000000000000000" pitchFamily="2" charset="2"/>
              <a:buChar char="ü"/>
            </a:pPr>
            <a:r>
              <a:rPr lang="lt-LT" sz="2000" b="1" i="1" dirty="0">
                <a:solidFill>
                  <a:schemeClr val="tx1"/>
                </a:solidFill>
              </a:rPr>
              <a:t> kad vyksta ir pasibaigus darbo santykiams. </a:t>
            </a:r>
          </a:p>
          <a:p>
            <a:pPr indent="457200" algn="just">
              <a:lnSpc>
                <a:spcPct val="107000"/>
              </a:lnSpc>
            </a:pPr>
            <a:r>
              <a:rPr lang="lt-LT" sz="2000" dirty="0">
                <a:solidFill>
                  <a:srgbClr val="FF0000"/>
                </a:solidFill>
              </a:rPr>
              <a:t>Svarbu </a:t>
            </a:r>
            <a:r>
              <a:rPr lang="lt-LT" sz="2000" b="1" i="1" u="sng" dirty="0">
                <a:solidFill>
                  <a:srgbClr val="FF0000"/>
                </a:solidFill>
              </a:rPr>
              <a:t>atskirti psichologinį smurtą nuo priekabiavimo </a:t>
            </a:r>
            <a:r>
              <a:rPr lang="it-IT" sz="2000" b="1" i="1" u="sng" dirty="0">
                <a:solidFill>
                  <a:srgbClr val="FF0000"/>
                </a:solidFill>
              </a:rPr>
              <a:t>!</a:t>
            </a:r>
            <a:r>
              <a:rPr lang="lt-LT" sz="2000" dirty="0"/>
              <a:t> Ginčo dėl priekabiavimo atveju  būtina įrodyti, kad nepageidaujamas elgesys pasireiškė </a:t>
            </a:r>
            <a:r>
              <a:rPr lang="lt-LT" sz="2000" i="1" u="sng" dirty="0"/>
              <a:t>dėl </a:t>
            </a:r>
            <a:r>
              <a:rPr lang="lt-LT" sz="2000" dirty="0"/>
              <a:t>aukos lyties, rasės, tautybės ar </a:t>
            </a:r>
            <a:r>
              <a:rPr lang="it-IT" sz="2000" dirty="0"/>
              <a:t>k</a:t>
            </a:r>
            <a:r>
              <a:rPr lang="lt-LT" sz="2000" dirty="0" err="1"/>
              <a:t>itų</a:t>
            </a:r>
            <a:r>
              <a:rPr lang="lt-LT" sz="2000" i="1" u="sng" dirty="0"/>
              <a:t> </a:t>
            </a:r>
            <a:r>
              <a:rPr lang="lt-LT" sz="2000" dirty="0"/>
              <a:t>(DK 26 str. </a:t>
            </a:r>
            <a:r>
              <a:rPr lang="lt-LT" sz="2000" i="1" u="sng" dirty="0"/>
              <a:t>aukai būdingų savybių, kurios nėra susijusios su jos dalykinėmis savybėmis</a:t>
            </a:r>
            <a:r>
              <a:rPr lang="lt-LT" sz="2000" dirty="0"/>
              <a:t>). Toks įrodinėjimas nėra būtinas ginčo dėl smurto atveju. </a:t>
            </a:r>
            <a:r>
              <a:rPr lang="lt-LT" sz="2200" dirty="0"/>
              <a:t>Kita vertus, DK 30 str. pakeitimu  šios sąvokos tarsi apjungiamos. </a:t>
            </a:r>
            <a:endParaRPr lang="en-US" sz="2200" dirty="0"/>
          </a:p>
        </p:txBody>
      </p:sp>
    </p:spTree>
    <p:extLst>
      <p:ext uri="{BB962C8B-B14F-4D97-AF65-F5344CB8AC3E}">
        <p14:creationId xmlns:p14="http://schemas.microsoft.com/office/powerpoint/2010/main" val="1023978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182879"/>
            <a:ext cx="8437681" cy="6188471"/>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5401479"/>
          </a:xfrm>
          <a:prstGeom prst="rect">
            <a:avLst/>
          </a:prstGeom>
        </p:spPr>
        <p:txBody>
          <a:bodyPr wrap="square">
            <a:spAutoFit/>
          </a:bodyPr>
          <a:lstStyle/>
          <a:p>
            <a:pPr algn="just"/>
            <a:r>
              <a:rPr lang="lt-LT" sz="2300" b="1" cap="all" dirty="0"/>
              <a:t>Pasekmės, kurias sukelia</a:t>
            </a:r>
            <a:endParaRPr lang="en-US" sz="2300" dirty="0"/>
          </a:p>
          <a:p>
            <a:pPr algn="just"/>
            <a:r>
              <a:rPr lang="lt-LT" sz="2300" dirty="0"/>
              <a:t>Pagal DK 30 str</a:t>
            </a:r>
            <a:r>
              <a:rPr lang="lt-LT" sz="2300" b="1" dirty="0"/>
              <a:t>.</a:t>
            </a:r>
            <a:r>
              <a:rPr lang="lt-LT" sz="2300" dirty="0"/>
              <a:t> veika </a:t>
            </a:r>
            <a:r>
              <a:rPr lang="lt-LT" sz="2300" b="1" i="1" u="sng" dirty="0"/>
              <a:t>nebūtinai turi lemti atitinkamas pasekmes aukai, kad būtų pripažinta psichologiniu smurtu</a:t>
            </a:r>
            <a:r>
              <a:rPr lang="lt-LT" sz="2300" dirty="0"/>
              <a:t> - neturi būti nustatytas veikos ir pasekmių (išgyvenimų, sutrikusios sveikatos) priežastinis ryšys. Vis tik pasekmės ir toks priežastinis ryšys tampa svarbūs, kai auka nusprendžia </a:t>
            </a:r>
            <a:r>
              <a:rPr lang="lt-LT" sz="2300" b="1" i="1" u="sng" dirty="0"/>
              <a:t>siekti žalos atlyginimo dėl patirto smurto.</a:t>
            </a:r>
            <a:r>
              <a:rPr lang="lt-LT" sz="2300" dirty="0"/>
              <a:t> </a:t>
            </a:r>
            <a:r>
              <a:rPr lang="lt-LT" sz="2300" dirty="0">
                <a:solidFill>
                  <a:srgbClr val="FF0000"/>
                </a:solidFill>
              </a:rPr>
              <a:t>Svarbi Vilniaus apygardos teismo 2019 m. kovo 14 d. nutartis. </a:t>
            </a:r>
            <a:r>
              <a:rPr lang="lt-LT" sz="2300" i="1" u="sng" dirty="0">
                <a:solidFill>
                  <a:srgbClr val="FF0000"/>
                </a:solidFill>
              </a:rPr>
              <a:t>Darbuotoja savo išgyvenimus grindė išskirtinai darbiniais santykiais ir pateikė psichologės pažymą patvirtinančią atitinkamų paslaugų gavimą</a:t>
            </a:r>
            <a:r>
              <a:rPr lang="lt-LT" sz="2300" dirty="0">
                <a:solidFill>
                  <a:srgbClr val="FF0000"/>
                </a:solidFill>
              </a:rPr>
              <a:t>. T</a:t>
            </a:r>
            <a:r>
              <a:rPr lang="lt-LT" sz="2300" i="1" dirty="0">
                <a:solidFill>
                  <a:srgbClr val="FF0000"/>
                </a:solidFill>
              </a:rPr>
              <a:t>eismas vertino kitas tuo pačiu metu vykusias ieškovės asmeninio gyvenimo aplinkybes, turėjusias įtakos jos emocinei būsenai </a:t>
            </a:r>
            <a:r>
              <a:rPr lang="lt-LT" sz="2300" dirty="0">
                <a:solidFill>
                  <a:srgbClr val="FF0000"/>
                </a:solidFill>
              </a:rPr>
              <a:t>(santuokos nutraukimo, patirto smurto artimoje aplinkoje), </a:t>
            </a:r>
            <a:r>
              <a:rPr lang="lt-LT" sz="2300" i="1" dirty="0">
                <a:solidFill>
                  <a:srgbClr val="FF0000"/>
                </a:solidFill>
              </a:rPr>
              <a:t>ir konstatavo, kad neįrodytas priežastinis ryšys tarp sveikatos sutrikdymo ir darbo teisių pažeidimo, kaip sąlyga civilinei atsakomybei kilti. </a:t>
            </a:r>
            <a:r>
              <a:rPr lang="lt-LT" sz="2300" i="1" dirty="0">
                <a:solidFill>
                  <a:srgbClr val="FF0000"/>
                </a:solidFill>
                <a:ea typeface="Calibri" panose="020F0502020204030204" pitchFamily="34" charset="0"/>
                <a:cs typeface="Arial" panose="020B0604020202020204" pitchFamily="34" charset="0"/>
              </a:rPr>
              <a:t> </a:t>
            </a:r>
            <a:endParaRPr lang="en-US" sz="2300" i="1" dirty="0">
              <a:solidFill>
                <a:srgbClr val="FF000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7115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182879"/>
            <a:ext cx="8437681" cy="6188471"/>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5262979"/>
          </a:xfrm>
          <a:prstGeom prst="rect">
            <a:avLst/>
          </a:prstGeom>
        </p:spPr>
        <p:txBody>
          <a:bodyPr wrap="square">
            <a:spAutoFit/>
          </a:bodyPr>
          <a:lstStyle/>
          <a:p>
            <a:pPr algn="just"/>
            <a:r>
              <a:rPr lang="lt-LT" sz="2800" b="1" cap="all" dirty="0"/>
              <a:t>Pasekmės, kurias sukelia </a:t>
            </a:r>
          </a:p>
          <a:p>
            <a:pPr algn="just"/>
            <a:endParaRPr lang="lt-LT" sz="2800" dirty="0">
              <a:solidFill>
                <a:srgbClr val="FF0000"/>
              </a:solidFill>
            </a:endParaRPr>
          </a:p>
          <a:p>
            <a:pPr algn="just"/>
            <a:r>
              <a:rPr lang="lt-LT" sz="2800" dirty="0"/>
              <a:t>Lietuvos Aukščiausias Teismas:  kai neteisėtais veiksmais yra padaroma žalos asmens sveikatai,  tai yra pakankamas pagrindas priteisti didesnes pinigų sumas </a:t>
            </a:r>
            <a:r>
              <a:rPr lang="lt-LT" sz="2800" b="0" i="0" u="none" strike="noStrike" baseline="0" dirty="0"/>
              <a:t>nukentėjusiems, lyginant su kompensacijų dydžiais kitų kategorijų bylose dėl neturtinės žalos atlyginimo, nes to objektyviai reikalauja pažeistos vertybės pobūdis bei jos vieta vertybių hierarchijoje (Pavyzdžiui, šio teismo 2013 m. rugsėjo 18 d. nutartis civilinėje byloje Nr. 3K-3-426/2013). </a:t>
            </a:r>
          </a:p>
          <a:p>
            <a:pPr algn="just"/>
            <a:endParaRPr lang="lt-LT" sz="2800" dirty="0"/>
          </a:p>
        </p:txBody>
      </p:sp>
    </p:spTree>
    <p:extLst>
      <p:ext uri="{BB962C8B-B14F-4D97-AF65-F5344CB8AC3E}">
        <p14:creationId xmlns:p14="http://schemas.microsoft.com/office/powerpoint/2010/main" val="778690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577049"/>
            <a:ext cx="7197634" cy="5592931"/>
          </a:xfrm>
        </p:spPr>
        <p:txBody>
          <a:bodyPr/>
          <a:lstStyle/>
          <a:p>
            <a:pPr indent="0" algn="just">
              <a:lnSpc>
                <a:spcPct val="107000"/>
              </a:lnSpc>
              <a:spcAft>
                <a:spcPts val="800"/>
              </a:spcAft>
              <a:buNone/>
            </a:pPr>
            <a:r>
              <a:rPr lang="lt-LT" sz="2600" dirty="0">
                <a:effectLst/>
                <a:ea typeface="Calibri" panose="020F0502020204030204" pitchFamily="34" charset="0"/>
                <a:cs typeface="Times New Roman" panose="02020603050405020304" pitchFamily="18" charset="0"/>
              </a:rPr>
              <a:t>Europos socialiniai partnerių 2007 m. </a:t>
            </a:r>
            <a:r>
              <a:rPr lang="lt-LT" sz="2600" b="1" dirty="0">
                <a:solidFill>
                  <a:srgbClr val="0070C0"/>
                </a:solidFill>
                <a:effectLst/>
                <a:ea typeface="Calibri" panose="020F0502020204030204" pitchFamily="34" charset="0"/>
                <a:cs typeface="Times New Roman" panose="02020603050405020304" pitchFamily="18" charset="0"/>
              </a:rPr>
              <a:t>autonominiame pagrindų susitarime dėl priekabiavimo ir smurto darbe </a:t>
            </a:r>
            <a:r>
              <a:rPr lang="lt-LT" sz="2600" dirty="0">
                <a:effectLst/>
                <a:ea typeface="Calibri" panose="020F0502020204030204" pitchFamily="34" charset="0"/>
                <a:cs typeface="Times New Roman" panose="02020603050405020304" pitchFamily="18" charset="0"/>
              </a:rPr>
              <a:t>šalia tikslo apsaugoti darbuotojo orumą, aiškiai įvardintas ir kitas tikslas – jo sveikatos apsauga.  Susitarime konstatuota, kad  priekabiavimas gali būti vykdomas siekiant paveikti darbuotojo orumą, pakenkti jo sveikatai ir (arba) sukurti priešišką darbo aplinką arba, kai to nesiekiama, tačiau tokios pasekmės yra sukeliamos. </a:t>
            </a:r>
          </a:p>
          <a:p>
            <a:pPr algn="just"/>
            <a:r>
              <a:rPr lang="en-US" sz="1100" dirty="0">
                <a:effectLst/>
                <a:ea typeface="Calibri" panose="020F0502020204030204" pitchFamily="34" charset="0"/>
                <a:cs typeface="Times New Roman" panose="02020603050405020304" pitchFamily="18" charset="0"/>
              </a:rPr>
              <a:t>Framework Agreement on Harassment and Violence at Work, signed by European Trade Union Confederation (ETUC/CES), the Confederation of European Business (BUSINESSEUROPE), European Association of Craft Small and medium sized enterprises (UEAPME) and European Centre of Enterprises with Public Participation and of Enterprises of General Economic interest, 26st of April, 2007 (CEEP) https://www.etui.org/sites/default/files/ez_import/Framework%20agreement%20on%20harassment%20and%20violence.pdf  </a:t>
            </a:r>
            <a:endParaRPr lang="lt-LT" sz="1100" dirty="0">
              <a:effectLst/>
              <a:ea typeface="Calibri" panose="020F0502020204030204" pitchFamily="34" charset="0"/>
              <a:cs typeface="Times New Roman" panose="02020603050405020304" pitchFamily="18" charset="0"/>
            </a:endParaRP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307976" y="-1"/>
            <a:ext cx="3884023" cy="6371351"/>
          </a:xfrm>
        </p:spPr>
      </p:pic>
    </p:spTree>
    <p:extLst>
      <p:ext uri="{BB962C8B-B14F-4D97-AF65-F5344CB8AC3E}">
        <p14:creationId xmlns:p14="http://schemas.microsoft.com/office/powerpoint/2010/main" val="3946946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577049"/>
            <a:ext cx="7197634" cy="5592931"/>
          </a:xfrm>
        </p:spPr>
        <p:txBody>
          <a:bodyPr/>
          <a:lstStyle/>
          <a:p>
            <a:pPr marL="0" indent="0" algn="just">
              <a:buNone/>
            </a:pPr>
            <a:r>
              <a:rPr lang="lt-LT" sz="3200" b="1" dirty="0">
                <a:solidFill>
                  <a:srgbClr val="0070C0"/>
                </a:solidFill>
                <a:ea typeface="Calibri" panose="020F0502020204030204" pitchFamily="34" charset="0"/>
                <a:cs typeface="Times New Roman" panose="02020603050405020304" pitchFamily="18" charset="0"/>
              </a:rPr>
              <a:t>TDO konvencija Nr. 190 „Smurto ir priekabiavimo” (1 straipsnio a punktas):  </a:t>
            </a:r>
            <a:r>
              <a:rPr lang="lt-LT" sz="3200" dirty="0">
                <a:ea typeface="Calibri" panose="020F0502020204030204" pitchFamily="34" charset="0"/>
                <a:cs typeface="Times New Roman" panose="02020603050405020304" pitchFamily="18" charset="0"/>
              </a:rPr>
              <a:t>apie </a:t>
            </a:r>
            <a:r>
              <a:rPr lang="lt-LT" sz="3200" dirty="0">
                <a:effectLst/>
                <a:ea typeface="Calibri" panose="020F0502020204030204" pitchFamily="34" charset="0"/>
                <a:cs typeface="Times New Roman" panose="02020603050405020304" pitchFamily="18" charset="0"/>
              </a:rPr>
              <a:t>smurto ir priekabiavimo veiksmus „darbo pasaulyje“, kaip nukreiptus į siekį padaryti „fizinę, psichologinę, seksualinę ar ekonominę žalą“, dėl kurių ši </a:t>
            </a:r>
            <a:r>
              <a:rPr lang="lt-LT" sz="3200" i="1" dirty="0">
                <a:effectLst/>
                <a:ea typeface="Calibri" panose="020F0502020204030204" pitchFamily="34" charset="0"/>
                <a:cs typeface="Times New Roman" panose="02020603050405020304" pitchFamily="18" charset="0"/>
              </a:rPr>
              <a:t>žala padaroma arba gali būti padaryta kalba. </a:t>
            </a:r>
            <a:r>
              <a:rPr lang="lt-LT" sz="3200" dirty="0">
                <a:effectLst/>
                <a:ea typeface="Calibri" panose="020F0502020204030204" pitchFamily="34" charset="0"/>
                <a:cs typeface="Times New Roman" panose="02020603050405020304" pitchFamily="18" charset="0"/>
              </a:rPr>
              <a:t>Konvencijos preambulėje pripažįstama, kad smurtas ir priekabiavimas darbo pasaulyje daro įtaką asmens psichologinei, fizinei ir lytinei sveikatai, orumui, šeimos ir socialinei aplinkai. </a:t>
            </a:r>
          </a:p>
          <a:p>
            <a:pPr marL="0" indent="0" algn="just">
              <a:buNone/>
            </a:pPr>
            <a:endParaRPr lang="lt-LT"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307976" y="-1"/>
            <a:ext cx="3884023" cy="6371351"/>
          </a:xfrm>
        </p:spPr>
      </p:pic>
    </p:spTree>
    <p:extLst>
      <p:ext uri="{BB962C8B-B14F-4D97-AF65-F5344CB8AC3E}">
        <p14:creationId xmlns:p14="http://schemas.microsoft.com/office/powerpoint/2010/main" val="542755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213065"/>
            <a:ext cx="6914582" cy="5956916"/>
          </a:xfrm>
        </p:spPr>
        <p:txBody>
          <a:bodyPr/>
          <a:lstStyle/>
          <a:p>
            <a:pPr marL="0" indent="0" algn="just">
              <a:buNone/>
            </a:pPr>
            <a:r>
              <a:rPr lang="lt-LT" sz="3100" cap="all" dirty="0">
                <a:solidFill>
                  <a:srgbClr val="00B0F0"/>
                </a:solidFill>
              </a:rPr>
              <a:t>P</a:t>
            </a:r>
            <a:r>
              <a:rPr lang="lt-LT" sz="3100" i="0" cap="all" dirty="0">
                <a:solidFill>
                  <a:srgbClr val="00B0F0"/>
                </a:solidFill>
                <a:effectLst/>
              </a:rPr>
              <a:t>ASAULIO </a:t>
            </a:r>
            <a:r>
              <a:rPr lang="lt-LT" sz="3100" cap="all" dirty="0">
                <a:solidFill>
                  <a:srgbClr val="00B0F0"/>
                </a:solidFill>
              </a:rPr>
              <a:t>SVEIKATOS ORGANIZACIJOS (PSO)  </a:t>
            </a:r>
            <a:r>
              <a:rPr lang="lt-LT" sz="3100" i="0" cap="all" dirty="0">
                <a:solidFill>
                  <a:srgbClr val="00B0F0"/>
                </a:solidFill>
                <a:effectLst/>
              </a:rPr>
              <a:t>TYRIMAS: </a:t>
            </a:r>
          </a:p>
          <a:p>
            <a:pPr marL="0" indent="0" algn="just">
              <a:buNone/>
            </a:pPr>
            <a:r>
              <a:rPr lang="lt-LT" sz="3100" b="1" i="0" cap="all" dirty="0">
                <a:solidFill>
                  <a:srgbClr val="00B0F0"/>
                </a:solidFill>
                <a:effectLst/>
              </a:rPr>
              <a:t>Lietuvos mokiniai patiria daugiausia patyčių, lyginant su kitų Europos ir Kanados šalių bendraamžiais </a:t>
            </a:r>
            <a:r>
              <a:rPr lang="lt-LT" sz="3100" i="0" cap="all" dirty="0">
                <a:solidFill>
                  <a:srgbClr val="00B0F0"/>
                </a:solidFill>
                <a:effectLst/>
              </a:rPr>
              <a:t>(</a:t>
            </a:r>
            <a:r>
              <a:rPr lang="lt-LT" sz="3100" i="1" cap="all" dirty="0">
                <a:solidFill>
                  <a:srgbClr val="00B0F0"/>
                </a:solidFill>
              </a:rPr>
              <a:t>tyrime dalyvavo 45 </a:t>
            </a:r>
            <a:r>
              <a:rPr lang="lt-LT" sz="3100" i="1" cap="all" dirty="0">
                <a:solidFill>
                  <a:srgbClr val="00B0F0"/>
                </a:solidFill>
                <a:effectLst/>
              </a:rPr>
              <a:t>šalių ir regionų</a:t>
            </a:r>
            <a:r>
              <a:rPr lang="lt-LT" sz="3100" i="0" cap="all" dirty="0">
                <a:solidFill>
                  <a:srgbClr val="00B0F0"/>
                </a:solidFill>
                <a:effectLst/>
              </a:rPr>
              <a:t>). </a:t>
            </a:r>
          </a:p>
          <a:p>
            <a:pPr marL="0" indent="0" algn="just">
              <a:buNone/>
            </a:pPr>
            <a:r>
              <a:rPr lang="lt-LT" sz="3100" i="0" cap="all" dirty="0">
                <a:solidFill>
                  <a:srgbClr val="00B0F0"/>
                </a:solidFill>
                <a:effectLst/>
              </a:rPr>
              <a:t>Lietuvoje patyčias patyrė didžiausia paauglių dalis – 29 proc. berniukų ir 26 proc. mergaičių. patys iš kitų tyčiojosi 25 proc. berniukų ir 14 proc. mergaičių. </a:t>
            </a:r>
            <a:endParaRPr lang="lt-LT" sz="3100" cap="all" dirty="0">
              <a:solidFill>
                <a:srgbClr val="00B0F0"/>
              </a:solidFill>
            </a:endParaRPr>
          </a:p>
          <a:p>
            <a:pPr marL="0" indent="0" algn="just">
              <a:buNone/>
            </a:pPr>
            <a:r>
              <a:rPr lang="lt-LT" sz="1200" b="1" i="1" cap="all" dirty="0">
                <a:solidFill>
                  <a:schemeClr val="tx1"/>
                </a:solidFill>
                <a:effectLst/>
              </a:rPr>
              <a:t>tarptautinio Moksleivių gyvensenos ir sveikatos tyrimo 2017–2018 </a:t>
            </a:r>
            <a:r>
              <a:rPr lang="lt-LT" sz="1200" b="1" i="1" cap="all" dirty="0" err="1">
                <a:solidFill>
                  <a:schemeClr val="tx1"/>
                </a:solidFill>
                <a:effectLst/>
              </a:rPr>
              <a:t>m.m</a:t>
            </a:r>
            <a:r>
              <a:rPr lang="lt-LT" sz="1200" b="1" i="1" cap="all" dirty="0">
                <a:solidFill>
                  <a:schemeClr val="tx1"/>
                </a:solidFill>
              </a:rPr>
              <a:t>.</a:t>
            </a:r>
            <a:r>
              <a:rPr lang="lt-LT" sz="1200" b="1" i="1" cap="all" dirty="0">
                <a:solidFill>
                  <a:schemeClr val="tx1"/>
                </a:solidFill>
                <a:effectLst/>
              </a:rPr>
              <a:t> (</a:t>
            </a:r>
            <a:r>
              <a:rPr lang="lt-LT" sz="1200" b="1" i="1" cap="all" dirty="0" err="1">
                <a:solidFill>
                  <a:schemeClr val="tx1"/>
                </a:solidFill>
                <a:effectLst/>
              </a:rPr>
              <a:t>Health</a:t>
            </a:r>
            <a:r>
              <a:rPr lang="lt-LT" sz="1200" b="1" i="1" cap="all" dirty="0">
                <a:solidFill>
                  <a:schemeClr val="tx1"/>
                </a:solidFill>
                <a:effectLst/>
              </a:rPr>
              <a:t> </a:t>
            </a:r>
            <a:r>
              <a:rPr lang="lt-LT" sz="1200" b="1" i="1" cap="all" dirty="0" err="1">
                <a:solidFill>
                  <a:schemeClr val="tx1"/>
                </a:solidFill>
                <a:effectLst/>
              </a:rPr>
              <a:t>Behaviour</a:t>
            </a:r>
            <a:r>
              <a:rPr lang="lt-LT" sz="1200" b="1" i="1" cap="all" dirty="0">
                <a:solidFill>
                  <a:schemeClr val="tx1"/>
                </a:solidFill>
                <a:effectLst/>
              </a:rPr>
              <a:t> </a:t>
            </a:r>
            <a:r>
              <a:rPr lang="lt-LT" sz="1200" b="1" i="1" cap="all" dirty="0" err="1">
                <a:solidFill>
                  <a:schemeClr val="tx1"/>
                </a:solidFill>
                <a:effectLst/>
              </a:rPr>
              <a:t>in</a:t>
            </a:r>
            <a:r>
              <a:rPr lang="lt-LT" sz="1200" b="1" i="1" cap="all" dirty="0">
                <a:solidFill>
                  <a:schemeClr val="tx1"/>
                </a:solidFill>
                <a:effectLst/>
              </a:rPr>
              <a:t> </a:t>
            </a:r>
            <a:r>
              <a:rPr lang="lt-LT" sz="1200" b="1" i="1" cap="all" dirty="0" err="1">
                <a:solidFill>
                  <a:schemeClr val="tx1"/>
                </a:solidFill>
                <a:effectLst/>
              </a:rPr>
              <a:t>School-aged</a:t>
            </a:r>
            <a:r>
              <a:rPr lang="lt-LT" sz="1200" b="1" i="1" cap="all" dirty="0">
                <a:solidFill>
                  <a:schemeClr val="tx1"/>
                </a:solidFill>
                <a:effectLst/>
              </a:rPr>
              <a:t> </a:t>
            </a:r>
            <a:r>
              <a:rPr lang="lt-LT" sz="1200" b="1" i="1" cap="all" dirty="0" err="1">
                <a:solidFill>
                  <a:schemeClr val="tx1"/>
                </a:solidFill>
                <a:effectLst/>
              </a:rPr>
              <a:t>Children</a:t>
            </a:r>
            <a:r>
              <a:rPr lang="lt-LT" sz="1200" b="1" i="1" cap="all" dirty="0">
                <a:solidFill>
                  <a:schemeClr val="tx1"/>
                </a:solidFill>
                <a:effectLst/>
              </a:rPr>
              <a:t>), kurį kas 4 metus inicijuoja PSO rezultatai.</a:t>
            </a:r>
          </a:p>
        </p:txBody>
      </p:sp>
      <p:sp>
        <p:nvSpPr>
          <p:cNvPr id="6" name="Picture Placeholder 5">
            <a:extLst>
              <a:ext uri="{FF2B5EF4-FFF2-40B4-BE49-F238E27FC236}">
                <a16:creationId xmlns:a16="http://schemas.microsoft.com/office/drawing/2014/main" id="{BDF23279-A30F-B630-92F6-28B41D7D5FD0}"/>
              </a:ext>
            </a:extLst>
          </p:cNvPr>
          <p:cNvSpPr>
            <a:spLocks noGrp="1"/>
          </p:cNvSpPr>
          <p:nvPr>
            <p:ph type="pic" sz="quarter" idx="14"/>
          </p:nvPr>
        </p:nvSpPr>
        <p:spPr>
          <a:xfrm>
            <a:off x="7563774" y="0"/>
            <a:ext cx="4628225" cy="6371350"/>
          </a:xfrm>
        </p:spPr>
      </p:sp>
      <p:pic>
        <p:nvPicPr>
          <p:cNvPr id="1028" name="Picture 4" descr="From Generation to Generation | ParentingAces">
            <a:extLst>
              <a:ext uri="{FF2B5EF4-FFF2-40B4-BE49-F238E27FC236}">
                <a16:creationId xmlns:a16="http://schemas.microsoft.com/office/drawing/2014/main" id="{3D20FEC5-2EEC-B5A6-0C1B-CA0AC0AA33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1967" y="1131118"/>
            <a:ext cx="3810000"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9203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363983"/>
            <a:ext cx="7197634" cy="5805997"/>
          </a:xfrm>
        </p:spPr>
        <p:txBody>
          <a:bodyPr/>
          <a:lstStyle/>
          <a:p>
            <a:pPr marL="0" indent="0" algn="just">
              <a:buNone/>
            </a:pPr>
            <a:r>
              <a:rPr lang="lt-LT" sz="2200" b="1" dirty="0">
                <a:solidFill>
                  <a:srgbClr val="FF0000"/>
                </a:solidFill>
                <a:effectLst/>
                <a:ea typeface="Calibri" panose="020F0502020204030204" pitchFamily="34" charset="0"/>
              </a:rPr>
              <a:t>Šiuolaikinė sveikatos samprata teisėje apima ne tik medicininį (ligų ir negalios nebuvimą), bet ir holistinį gyvenimo kokybės (geros sveikatos saugojimą bei stiprinimą)</a:t>
            </a:r>
            <a:r>
              <a:rPr lang="lt-LT" sz="2200" b="1" baseline="30000" dirty="0">
                <a:solidFill>
                  <a:srgbClr val="FF0000"/>
                </a:solidFill>
                <a:effectLst/>
                <a:ea typeface="Calibri" panose="020F0502020204030204" pitchFamily="34" charset="0"/>
              </a:rPr>
              <a:t> </a:t>
            </a:r>
            <a:r>
              <a:rPr lang="lt-LT" sz="2200" b="1" dirty="0">
                <a:solidFill>
                  <a:srgbClr val="FF0000"/>
                </a:solidFill>
                <a:effectLst/>
                <a:ea typeface="Calibri" panose="020F0502020204030204" pitchFamily="34" charset="0"/>
              </a:rPr>
              <a:t>modelius. </a:t>
            </a:r>
          </a:p>
          <a:p>
            <a:pPr algn="just"/>
            <a:r>
              <a:rPr lang="lt-LT" sz="2100" b="1" dirty="0">
                <a:solidFill>
                  <a:srgbClr val="0070C0"/>
                </a:solidFill>
                <a:ea typeface="Calibri" panose="020F0502020204030204" pitchFamily="34" charset="0"/>
                <a:cs typeface="Times New Roman" panose="02020603050405020304" pitchFamily="18" charset="0"/>
              </a:rPr>
              <a:t>Lietuvos Respublikos sveikatos sistemos įstatymo </a:t>
            </a:r>
            <a:r>
              <a:rPr lang="lt-LT" sz="2100" dirty="0">
                <a:solidFill>
                  <a:schemeClr val="tx1"/>
                </a:solidFill>
                <a:ea typeface="Calibri" panose="020F0502020204030204" pitchFamily="34" charset="0"/>
                <a:cs typeface="Times New Roman" panose="02020603050405020304" pitchFamily="18" charset="0"/>
              </a:rPr>
              <a:t>preambulė: „s</a:t>
            </a:r>
            <a:r>
              <a:rPr lang="lt-LT" sz="2100" dirty="0">
                <a:solidFill>
                  <a:schemeClr val="tx1"/>
                </a:solidFill>
                <a:effectLst/>
                <a:ea typeface="Calibri" panose="020F0502020204030204" pitchFamily="34" charset="0"/>
              </a:rPr>
              <a:t>veikata tai „ne tik ligų ir fizinių defektų nebuvimas, bet ir fizinė, </a:t>
            </a:r>
            <a:r>
              <a:rPr lang="lt-LT" sz="2100" i="1" dirty="0">
                <a:solidFill>
                  <a:schemeClr val="tx1"/>
                </a:solidFill>
                <a:effectLst/>
                <a:ea typeface="Calibri" panose="020F0502020204030204" pitchFamily="34" charset="0"/>
              </a:rPr>
              <a:t>dvasinė </a:t>
            </a:r>
            <a:r>
              <a:rPr lang="lt-LT" sz="2100" dirty="0">
                <a:solidFill>
                  <a:schemeClr val="tx1"/>
                </a:solidFill>
                <a:effectLst/>
                <a:ea typeface="Calibri" panose="020F0502020204030204" pitchFamily="34" charset="0"/>
              </a:rPr>
              <a:t>bei socialinė žmonių gerovė“, taip pat „</a:t>
            </a:r>
            <a:r>
              <a:rPr lang="lt-LT" sz="2100" i="1" dirty="0">
                <a:solidFill>
                  <a:schemeClr val="tx1"/>
                </a:solidFill>
                <a:effectLst/>
                <a:ea typeface="Calibri" panose="020F0502020204030204" pitchFamily="34" charset="0"/>
              </a:rPr>
              <a:t>visuomenės </a:t>
            </a:r>
            <a:r>
              <a:rPr lang="lt-LT" sz="2100" dirty="0">
                <a:solidFill>
                  <a:schemeClr val="tx1"/>
                </a:solidFill>
                <a:effectLst/>
                <a:ea typeface="Calibri" panose="020F0502020204030204" pitchFamily="34" charset="0"/>
              </a:rPr>
              <a:t>fizinė, </a:t>
            </a:r>
            <a:r>
              <a:rPr lang="lt-LT" sz="2100" i="1" dirty="0">
                <a:solidFill>
                  <a:schemeClr val="tx1"/>
                </a:solidFill>
                <a:effectLst/>
                <a:ea typeface="Calibri" panose="020F0502020204030204" pitchFamily="34" charset="0"/>
              </a:rPr>
              <a:t>dvasinė</a:t>
            </a:r>
            <a:r>
              <a:rPr lang="lt-LT" sz="2100" dirty="0">
                <a:solidFill>
                  <a:schemeClr val="tx1"/>
                </a:solidFill>
                <a:effectLst/>
                <a:ea typeface="Calibri" panose="020F0502020204030204" pitchFamily="34" charset="0"/>
              </a:rPr>
              <a:t> ir socialinė gerovė“.</a:t>
            </a:r>
            <a:r>
              <a:rPr lang="lt-LT" sz="2100" dirty="0">
                <a:solidFill>
                  <a:schemeClr val="tx1"/>
                </a:solidFill>
                <a:ea typeface="Calibri" panose="020F0502020204030204" pitchFamily="34" charset="0"/>
                <a:cs typeface="Times New Roman" panose="02020603050405020304" pitchFamily="18" charset="0"/>
              </a:rPr>
              <a:t> </a:t>
            </a:r>
            <a:endParaRPr lang="lt-LT" sz="2100" dirty="0">
              <a:solidFill>
                <a:schemeClr val="tx1"/>
              </a:solidFill>
              <a:effectLst/>
              <a:ea typeface="Calibri" panose="020F0502020204030204" pitchFamily="34" charset="0"/>
              <a:cs typeface="Times New Roman" panose="02020603050405020304" pitchFamily="18" charset="0"/>
            </a:endParaRPr>
          </a:p>
          <a:p>
            <a:pPr algn="just"/>
            <a:r>
              <a:rPr lang="lt-LT" sz="2100" b="1" dirty="0">
                <a:solidFill>
                  <a:srgbClr val="0070C0"/>
                </a:solidFill>
                <a:effectLst/>
                <a:ea typeface="Calibri" panose="020F0502020204030204" pitchFamily="34" charset="0"/>
              </a:rPr>
              <a:t>Lietuvos Respublikos psichikos sveikatos priežiūros įstatyme </a:t>
            </a:r>
            <a:r>
              <a:rPr lang="lt-LT" sz="2100" dirty="0">
                <a:solidFill>
                  <a:schemeClr val="tx1"/>
                </a:solidFill>
                <a:effectLst/>
                <a:ea typeface="Calibri" panose="020F0502020204030204" pitchFamily="34" charset="0"/>
              </a:rPr>
              <a:t>apibrėžta kaip gera asmens savijauta, kai jis gali realizuoti savo gebėjimus, įveikti įprastus gyvenimo sunkumus, dirbti ir dalyvauti visuomenės gyvenime.</a:t>
            </a:r>
            <a:r>
              <a:rPr lang="lt-LT" sz="2100" dirty="0">
                <a:solidFill>
                  <a:schemeClr val="tx1"/>
                </a:solidFill>
                <a:effectLst/>
              </a:rPr>
              <a:t> </a:t>
            </a:r>
            <a:endParaRPr lang="lt-LT" sz="2100" dirty="0">
              <a:solidFill>
                <a:schemeClr val="tx1"/>
              </a:solidFill>
              <a:cs typeface="Times New Roman" panose="02020603050405020304" pitchFamily="18" charset="0"/>
            </a:endParaRPr>
          </a:p>
          <a:p>
            <a:pPr algn="just"/>
            <a:r>
              <a:rPr lang="lt-LT" sz="2100" i="1" dirty="0">
                <a:effectLst/>
                <a:ea typeface="Calibri" panose="020F0502020204030204" pitchFamily="34" charset="0"/>
                <a:cs typeface="Times New Roman" panose="02020603050405020304" pitchFamily="18" charset="0"/>
              </a:rPr>
              <a:t>Dvasinis ir socialinis sveikatos </a:t>
            </a:r>
            <a:r>
              <a:rPr lang="lt-LT" sz="2100" dirty="0">
                <a:effectLst/>
                <a:ea typeface="Calibri" panose="020F0502020204030204" pitchFamily="34" charset="0"/>
                <a:cs typeface="Times New Roman" panose="02020603050405020304" pitchFamily="18" charset="0"/>
              </a:rPr>
              <a:t>aspektai Lietuvos teisėje turi praktinę reikšmę, pavyzdžiui, siekiant neturinės žalos atlyginimo - aktualūs susiję „dvasinių išgyvenimų“, „dvasinio sukrėtimo“, „bendravimo galimybių sumažėjimo“ terminai (6.250 straipsnis, </a:t>
            </a:r>
            <a:r>
              <a:rPr lang="lt-LT" sz="2100" b="1" dirty="0">
                <a:solidFill>
                  <a:srgbClr val="0070C0"/>
                </a:solidFill>
                <a:effectLst/>
                <a:ea typeface="Calibri" panose="020F0502020204030204" pitchFamily="34" charset="0"/>
                <a:cs typeface="Times New Roman" panose="02020603050405020304" pitchFamily="18" charset="0"/>
              </a:rPr>
              <a:t>Lietuvos Respublikos civilinio kodekso </a:t>
            </a:r>
            <a:r>
              <a:rPr lang="lt-LT" sz="2100" dirty="0">
                <a:effectLst/>
                <a:ea typeface="Calibri" panose="020F0502020204030204" pitchFamily="34" charset="0"/>
                <a:cs typeface="Times New Roman" panose="02020603050405020304" pitchFamily="18" charset="0"/>
              </a:rPr>
              <a:t>šeštoji knyga „Prievolių teisė“).</a:t>
            </a:r>
            <a:r>
              <a:rPr lang="lt-LT" sz="2100" b="1" dirty="0">
                <a:effectLst/>
                <a:ea typeface="Calibri" panose="020F0502020204030204" pitchFamily="34" charset="0"/>
                <a:cs typeface="Times New Roman" panose="02020603050405020304" pitchFamily="18" charset="0"/>
              </a:rPr>
              <a:t> </a:t>
            </a:r>
            <a:endParaRPr lang="lt-LT" sz="2100" b="1" dirty="0">
              <a:ea typeface="Calibri" panose="020F0502020204030204" pitchFamily="34" charset="0"/>
              <a:cs typeface="Times New Roman" panose="02020603050405020304" pitchFamily="18" charset="0"/>
            </a:endParaRP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307976" y="-1"/>
            <a:ext cx="3884023" cy="6371351"/>
          </a:xfrm>
        </p:spPr>
      </p:pic>
    </p:spTree>
    <p:extLst>
      <p:ext uri="{BB962C8B-B14F-4D97-AF65-F5344CB8AC3E}">
        <p14:creationId xmlns:p14="http://schemas.microsoft.com/office/powerpoint/2010/main" val="134026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875211" y="561703"/>
            <a:ext cx="9914708" cy="5969726"/>
          </a:xfrm>
        </p:spPr>
        <p:txBody>
          <a:bodyPr/>
          <a:lstStyle/>
          <a:p>
            <a:pPr marL="0" indent="0" algn="just">
              <a:buNone/>
            </a:pPr>
            <a:endParaRPr lang="lt-LT" sz="1700" b="1" cap="all" dirty="0"/>
          </a:p>
          <a:p>
            <a:pPr marL="0" indent="0" algn="just">
              <a:buNone/>
            </a:pPr>
            <a:r>
              <a:rPr lang="lt-LT" b="1" cap="all" dirty="0">
                <a:solidFill>
                  <a:schemeClr val="tx1"/>
                </a:solidFill>
              </a:rPr>
              <a:t>santykių, kurie susiklosto tarp smurtautojo ir aukos, </a:t>
            </a:r>
            <a:r>
              <a:rPr lang="it-IT" b="1" cap="all" dirty="0">
                <a:solidFill>
                  <a:schemeClr val="tx1"/>
                </a:solidFill>
              </a:rPr>
              <a:t>p</a:t>
            </a:r>
            <a:r>
              <a:rPr lang="lt-LT" b="1" cap="all" dirty="0" err="1">
                <a:solidFill>
                  <a:schemeClr val="tx1"/>
                </a:solidFill>
              </a:rPr>
              <a:t>ožymiai</a:t>
            </a:r>
            <a:r>
              <a:rPr lang="lt-LT" b="1" cap="all" dirty="0">
                <a:solidFill>
                  <a:schemeClr val="tx1"/>
                </a:solidFill>
              </a:rPr>
              <a:t> </a:t>
            </a:r>
            <a:endParaRPr lang="en-US" dirty="0">
              <a:solidFill>
                <a:schemeClr val="tx1"/>
              </a:solidFill>
            </a:endParaRPr>
          </a:p>
          <a:p>
            <a:pPr marL="0" indent="0" algn="just">
              <a:buNone/>
            </a:pPr>
            <a:r>
              <a:rPr lang="lt-LT" dirty="0">
                <a:solidFill>
                  <a:schemeClr val="tx1"/>
                </a:solidFill>
              </a:rPr>
              <a:t>DK aiškiai neįvardija, tačiau apima veikas:</a:t>
            </a:r>
            <a:endParaRPr lang="en-US" dirty="0">
              <a:solidFill>
                <a:schemeClr val="tx1"/>
              </a:solidFill>
            </a:endParaRPr>
          </a:p>
          <a:p>
            <a:pPr lvl="0" algn="just"/>
            <a:r>
              <a:rPr lang="lt-LT" b="1" u="sng" dirty="0">
                <a:solidFill>
                  <a:schemeClr val="tx1"/>
                </a:solidFill>
              </a:rPr>
              <a:t>vertikalias</a:t>
            </a:r>
            <a:r>
              <a:rPr lang="lt-LT" dirty="0">
                <a:solidFill>
                  <a:schemeClr val="tx1"/>
                </a:solidFill>
              </a:rPr>
              <a:t> (kai smurtauja vadovas prieš pavaldinį arba pavaldinys prieš vadovą), </a:t>
            </a:r>
            <a:endParaRPr lang="en-US" dirty="0">
              <a:solidFill>
                <a:schemeClr val="tx1"/>
              </a:solidFill>
            </a:endParaRPr>
          </a:p>
          <a:p>
            <a:pPr lvl="0" algn="just"/>
            <a:r>
              <a:rPr lang="lt-LT" b="1" u="sng" dirty="0">
                <a:solidFill>
                  <a:schemeClr val="tx1"/>
                </a:solidFill>
              </a:rPr>
              <a:t>horizontalias</a:t>
            </a:r>
            <a:r>
              <a:rPr lang="lt-LT" dirty="0">
                <a:solidFill>
                  <a:schemeClr val="tx1"/>
                </a:solidFill>
              </a:rPr>
              <a:t> (pavaldumo santykiais nesusijusių darbuotojų priešiškas elgesys). </a:t>
            </a:r>
            <a:endParaRPr lang="en-US" dirty="0">
              <a:solidFill>
                <a:schemeClr val="tx1"/>
              </a:solidFill>
            </a:endParaRPr>
          </a:p>
          <a:p>
            <a:pPr marL="0" indent="0" algn="just">
              <a:buNone/>
            </a:pPr>
            <a:r>
              <a:rPr lang="lt-LT" b="1" u="sng" dirty="0">
                <a:solidFill>
                  <a:schemeClr val="tx1"/>
                </a:solidFill>
              </a:rPr>
              <a:t>Smurtą vienu metu patirti gali daugiau nei vienas darbuotojas</a:t>
            </a:r>
            <a:r>
              <a:rPr lang="it-IT" b="1" u="sng" dirty="0">
                <a:solidFill>
                  <a:schemeClr val="tx1"/>
                </a:solidFill>
              </a:rPr>
              <a:t>.</a:t>
            </a:r>
            <a:r>
              <a:rPr lang="lt-LT" b="1" u="sng" dirty="0">
                <a:solidFill>
                  <a:schemeClr val="tx1"/>
                </a:solidFill>
              </a:rPr>
              <a:t> </a:t>
            </a:r>
            <a:endParaRPr lang="it-IT" b="1" u="sng" dirty="0">
              <a:solidFill>
                <a:schemeClr val="tx1"/>
              </a:solidFill>
            </a:endParaRPr>
          </a:p>
          <a:p>
            <a:pPr marL="0" indent="0" algn="just">
              <a:buNone/>
            </a:pPr>
            <a:r>
              <a:rPr lang="it-IT" b="1" u="sng" dirty="0">
                <a:solidFill>
                  <a:schemeClr val="tx1"/>
                </a:solidFill>
              </a:rPr>
              <a:t>S</a:t>
            </a:r>
            <a:r>
              <a:rPr lang="lt-LT" b="1" u="sng" dirty="0" err="1">
                <a:solidFill>
                  <a:schemeClr val="tx1"/>
                </a:solidFill>
              </a:rPr>
              <a:t>murtauti</a:t>
            </a:r>
            <a:r>
              <a:rPr lang="lt-LT" b="1" u="sng" dirty="0">
                <a:solidFill>
                  <a:schemeClr val="tx1"/>
                </a:solidFill>
              </a:rPr>
              <a:t> gali ne tik vienas asmuo, bet ir daugiau asmenų</a:t>
            </a:r>
            <a:r>
              <a:rPr lang="lt-LT" dirty="0">
                <a:solidFill>
                  <a:schemeClr val="tx1"/>
                </a:solidFill>
              </a:rPr>
              <a:t>. </a:t>
            </a:r>
            <a:r>
              <a:rPr lang="lt-LT" b="1" i="1" u="sng" dirty="0">
                <a:solidFill>
                  <a:schemeClr val="tx1"/>
                </a:solidFill>
              </a:rPr>
              <a:t>DK </a:t>
            </a:r>
            <a:r>
              <a:rPr lang="lt-LT" dirty="0">
                <a:solidFill>
                  <a:schemeClr val="tx1"/>
                </a:solidFill>
              </a:rPr>
              <a:t>apsiribota įvardinimu, kad smurto aukomis gali būti  vienas ar keli darbuotojai, o </a:t>
            </a:r>
            <a:r>
              <a:rPr lang="lt-LT" b="1" i="1" u="sng" dirty="0">
                <a:solidFill>
                  <a:schemeClr val="tx1"/>
                </a:solidFill>
              </a:rPr>
              <a:t>apie tokių smurtautojų daugėtą nutyli</a:t>
            </a:r>
            <a:r>
              <a:rPr lang="lt-LT" dirty="0">
                <a:solidFill>
                  <a:schemeClr val="tx1"/>
                </a:solidFill>
              </a:rPr>
              <a:t>. Šis teisinis aiškumas aktualus praktikoje siekiant spręsti teisinės atsakomybės klausimą, kai smurtauja grupė asmenų, pavyzdžiui bauginimo atveju arba kai smurtaujama kito darbuotojo, vadovo „nurodymu“. G</a:t>
            </a:r>
            <a:r>
              <a:rPr lang="lt-LT" i="1" dirty="0">
                <a:solidFill>
                  <a:schemeClr val="tx1"/>
                </a:solidFill>
              </a:rPr>
              <a:t>alimos situacijos, kai kaltais dėl psichologinio smurto galėtų būti pripažinti ir žalą atlyginti daugiau nei vienas realiai smurtavęs ar prie smurtinės veikos prisidėjęs asmuo</a:t>
            </a:r>
            <a:r>
              <a:rPr lang="lt-LT" dirty="0">
                <a:solidFill>
                  <a:schemeClr val="tx1"/>
                </a:solidFill>
              </a:rPr>
              <a:t>. Net darbdavio ir smurtavusio asmens bendra tiesinė atsakomybė. Nes darbdavys nesiimdamas veiksmų, prisideda prie smurto. </a:t>
            </a:r>
            <a:endParaRPr lang="en-US" dirty="0">
              <a:solidFill>
                <a:schemeClr val="tx1"/>
              </a:solidFill>
            </a:endParaRPr>
          </a:p>
          <a:p>
            <a:pPr marL="0" indent="0" algn="just">
              <a:buNone/>
            </a:pPr>
            <a:r>
              <a:rPr lang="lt-LT" dirty="0">
                <a:solidFill>
                  <a:schemeClr val="tx1"/>
                </a:solidFill>
              </a:rPr>
              <a:t>PS </a:t>
            </a:r>
            <a:r>
              <a:rPr lang="lt-LT" b="1" u="sng" dirty="0">
                <a:solidFill>
                  <a:schemeClr val="tx1"/>
                </a:solidFill>
              </a:rPr>
              <a:t>gali vykti santykiuose, kurie nėra darbo teisiniai santykiai, tačiau yra jiems giminingi</a:t>
            </a:r>
            <a:r>
              <a:rPr lang="lt-LT" dirty="0">
                <a:solidFill>
                  <a:schemeClr val="tx1"/>
                </a:solidFill>
              </a:rPr>
              <a:t>. Pavyzdžiui, aukai ir toliau kenkiama, kai </a:t>
            </a:r>
            <a:r>
              <a:rPr lang="it-IT" dirty="0" err="1">
                <a:solidFill>
                  <a:schemeClr val="tx1"/>
                </a:solidFill>
              </a:rPr>
              <a:t>ji</a:t>
            </a:r>
            <a:r>
              <a:rPr lang="it-IT" dirty="0">
                <a:solidFill>
                  <a:schemeClr val="tx1"/>
                </a:solidFill>
              </a:rPr>
              <a:t> </a:t>
            </a:r>
            <a:r>
              <a:rPr lang="lt-LT" dirty="0">
                <a:solidFill>
                  <a:schemeClr val="tx1"/>
                </a:solidFill>
              </a:rPr>
              <a:t>savo iniciatyva nutraukia darbo santykius bei ieško naujo darbo, o smurtautojas skleidžia apie auką tikrovės neatitinkančias žinias potencialiems ar net naujiems esamiems darbdaviams. DK apie 30 str. įvardintų veiksmų draudimą </a:t>
            </a:r>
            <a:r>
              <a:rPr lang="lt-LT" i="1" dirty="0">
                <a:solidFill>
                  <a:schemeClr val="tx1"/>
                </a:solidFill>
              </a:rPr>
              <a:t>pasibaigus darbo teisiniams santykiams</a:t>
            </a:r>
            <a:r>
              <a:rPr lang="lt-LT" dirty="0">
                <a:solidFill>
                  <a:schemeClr val="tx1"/>
                </a:solidFill>
              </a:rPr>
              <a:t> neužsimena. Šiuo požiūriu aktualios TDO konvencijos Nr. 190 „Dėl smurto ir priekabiavimo darbo pasaulyje panaikinimo” nuostatos: </a:t>
            </a:r>
            <a:r>
              <a:rPr lang="lt-LT" b="1" i="1" u="sng" dirty="0">
                <a:solidFill>
                  <a:schemeClr val="tx1"/>
                </a:solidFill>
              </a:rPr>
              <a:t>ši konvencija skirta apsaugoti darbuotojus ir kitus asmenis darbo pasaulyje (angl. – </a:t>
            </a:r>
            <a:r>
              <a:rPr lang="lt-LT" b="1" i="1" u="sng" dirty="0" err="1">
                <a:solidFill>
                  <a:schemeClr val="tx1"/>
                </a:solidFill>
              </a:rPr>
              <a:t>world</a:t>
            </a:r>
            <a:r>
              <a:rPr lang="lt-LT" b="1" i="1" u="sng" dirty="0">
                <a:solidFill>
                  <a:schemeClr val="tx1"/>
                </a:solidFill>
              </a:rPr>
              <a:t> </a:t>
            </a:r>
            <a:r>
              <a:rPr lang="lt-LT" b="1" i="1" u="sng" dirty="0" err="1">
                <a:solidFill>
                  <a:schemeClr val="tx1"/>
                </a:solidFill>
              </a:rPr>
              <a:t>of</a:t>
            </a:r>
            <a:r>
              <a:rPr lang="lt-LT" b="1" i="1" u="sng" dirty="0">
                <a:solidFill>
                  <a:schemeClr val="tx1"/>
                </a:solidFill>
              </a:rPr>
              <a:t> </a:t>
            </a:r>
            <a:r>
              <a:rPr lang="lt-LT" b="1" i="1" u="sng" dirty="0" err="1">
                <a:solidFill>
                  <a:schemeClr val="tx1"/>
                </a:solidFill>
              </a:rPr>
              <a:t>work</a:t>
            </a:r>
            <a:r>
              <a:rPr lang="lt-LT" b="1" i="1" u="sng" dirty="0">
                <a:solidFill>
                  <a:schemeClr val="tx1"/>
                </a:solidFill>
              </a:rPr>
              <a:t>), įskaitant asmenis, su kuriais darbo sutartis buvo nutraukta</a:t>
            </a:r>
            <a:r>
              <a:rPr lang="lt-LT" b="1" i="1" u="sng" cap="all" dirty="0">
                <a:solidFill>
                  <a:schemeClr val="tx1"/>
                </a:solidFill>
              </a:rPr>
              <a:t>. </a:t>
            </a:r>
          </a:p>
          <a:p>
            <a:pPr marL="0" indent="0" algn="just">
              <a:buNone/>
            </a:pPr>
            <a:endParaRPr lang="lt-LT" b="1" i="1" u="sng" cap="all" dirty="0"/>
          </a:p>
        </p:txBody>
      </p:sp>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3" y="182881"/>
            <a:ext cx="8085907" cy="2062103"/>
          </a:xfrm>
          <a:prstGeom prst="rect">
            <a:avLst/>
          </a:prstGeom>
        </p:spPr>
        <p:txBody>
          <a:bodyPr wrap="square">
            <a:spAutoFit/>
          </a:bodyPr>
          <a:lstStyle/>
          <a:p>
            <a:pPr algn="just"/>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just"/>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4714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355107" y="0"/>
            <a:ext cx="7913681" cy="6152606"/>
          </a:xfrm>
        </p:spPr>
        <p:txBody>
          <a:bodyPr/>
          <a:lstStyle/>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just">
              <a:buNone/>
            </a:pPr>
            <a:endParaRPr lang="en-US" b="1" dirty="0"/>
          </a:p>
          <a:p>
            <a:pPr marL="0" indent="0" algn="just">
              <a:buNone/>
            </a:pPr>
            <a:endParaRPr lang="en-US" b="1" dirty="0"/>
          </a:p>
          <a:p>
            <a:pPr marL="0" indent="0" algn="just">
              <a:buNone/>
            </a:pPr>
            <a:endParaRPr lang="en-US" b="1" dirty="0"/>
          </a:p>
          <a:p>
            <a:pPr marL="0" indent="0" algn="just">
              <a:spcBef>
                <a:spcPts val="600"/>
              </a:spcBef>
              <a:buNone/>
            </a:pPr>
            <a:r>
              <a:rPr lang="lt-LT" sz="2000" b="1" dirty="0"/>
              <a:t>Smurtas KAIP DARBO PAREIGŲ PAŽEIDIMAS</a:t>
            </a:r>
            <a:endParaRPr lang="en-US" sz="2000" dirty="0"/>
          </a:p>
          <a:p>
            <a:pPr algn="just">
              <a:spcBef>
                <a:spcPts val="600"/>
              </a:spcBef>
            </a:pPr>
            <a:r>
              <a:rPr lang="it-IT" sz="2000" b="1" i="1" u="sng" dirty="0"/>
              <a:t>K</a:t>
            </a:r>
            <a:r>
              <a:rPr lang="lt-LT" sz="2000" b="1" i="1" u="sng" dirty="0" err="1"/>
              <a:t>onkrečioje</a:t>
            </a:r>
            <a:r>
              <a:rPr lang="lt-LT" sz="2000" b="1" i="1" u="sng" dirty="0"/>
              <a:t> įmonėje ir konkrečioje situacijoje</a:t>
            </a:r>
            <a:r>
              <a:rPr lang="it-IT" sz="2000" b="1" i="1" u="sng" dirty="0"/>
              <a:t> PS </a:t>
            </a:r>
            <a:r>
              <a:rPr lang="lt-LT" sz="2000" b="1" i="1" u="sng" dirty="0"/>
              <a:t>gali būti prilygintas šiurkščiam arba nešiurkščiam darbo pareigų pažeidimui</a:t>
            </a:r>
            <a:r>
              <a:rPr lang="lt-LT" sz="2000" dirty="0"/>
              <a:t>. Jeigu tokia veika pažeidžiama kitų darbuotojų ar trečiųjų asmenų garbė ir orumas, taip pat jeigu tokia veika yra derinama su tuo pat metu vykstančiu priekabiavimu dėl lyties ar seksualiniu priekabiavimu, kitais diskriminacinio pobūdžio veiksmais</a:t>
            </a:r>
            <a:r>
              <a:rPr lang="it-IT" sz="2000" dirty="0"/>
              <a:t>, </a:t>
            </a:r>
            <a:r>
              <a:rPr lang="lt-LT" sz="2000" dirty="0"/>
              <a:t>ji pagal DK gali būti prilyginama šiurkščiam darbo pareigų pažeidimui (DK 58 straipsnio 3 dalies 4 punktas). </a:t>
            </a:r>
            <a:r>
              <a:rPr lang="lt-LT" sz="2000" b="1" dirty="0">
                <a:solidFill>
                  <a:srgbClr val="FF0000"/>
                </a:solidFill>
              </a:rPr>
              <a:t>Darbdavio pareiga yra užtikrinti, kad tai nevyktų.</a:t>
            </a:r>
            <a:endParaRPr lang="en-US" sz="2000" b="1" dirty="0">
              <a:solidFill>
                <a:srgbClr val="FF0000"/>
              </a:solidFill>
            </a:endParaRPr>
          </a:p>
          <a:p>
            <a:pPr algn="just">
              <a:spcBef>
                <a:spcPts val="600"/>
              </a:spcBef>
            </a:pPr>
            <a:r>
              <a:rPr lang="lt-LT" sz="2000" b="1" i="1" u="sng" dirty="0"/>
              <a:t>Todėl nustatęs tokią veiką darbdavys turi pareigą taikyti teisėtas sankcijas, nes smurtas</a:t>
            </a:r>
            <a:r>
              <a:rPr lang="it-IT" sz="2000" b="1" i="1" u="sng" dirty="0"/>
              <a:t> </a:t>
            </a:r>
            <a:r>
              <a:rPr lang="lt-LT" sz="2000" b="1" i="1" u="sng" dirty="0"/>
              <a:t>ar net jo ignoravimas yra darbo pareigų pažeidimas</a:t>
            </a:r>
            <a:r>
              <a:rPr lang="lt-LT" sz="2000" dirty="0"/>
              <a:t>. Vilniaus apygardos teismas nagrinėjo bylą dėl </a:t>
            </a:r>
            <a:r>
              <a:rPr lang="lt-LT" sz="2000" i="1" u="sng" dirty="0"/>
              <a:t>darbdavio įsakymo, kuriuo ieškovės </a:t>
            </a:r>
            <a:r>
              <a:rPr lang="lt-LT" sz="2000" dirty="0"/>
              <a:t>(gimnazijos direktorės pavaduotojos) </a:t>
            </a:r>
            <a:r>
              <a:rPr lang="lt-LT" sz="2000" i="1" u="sng" dirty="0"/>
              <a:t>elgesys kitos darbuotojos atžvilgiu, pasireiškęs balso pakėlimu (rėkimu), lydimu žeminančių komentarų, užgauliojimų, darbdavio įvertintas kaip garbės ir orumo pažeidimas</a:t>
            </a:r>
            <a:r>
              <a:rPr lang="lt-LT" sz="2000" dirty="0"/>
              <a:t> (Vilniaus apygardos teismo 2019 m. balandžio 4 d. nutartis civilinėje byloje Nr. e2A-1350-910/2019). Šiuo įsakymu ieškovė buvo </a:t>
            </a:r>
            <a:r>
              <a:rPr lang="lt-LT" sz="2000" i="1" u="sng" dirty="0"/>
              <a:t>įspėta, kad vienerių metų laikotarpiu jai padarius antrą tokį pažeidimą, ji bus atleista iš užimamų pareigų</a:t>
            </a:r>
            <a:r>
              <a:rPr lang="it-IT" sz="2000" i="1" u="sng" dirty="0"/>
              <a:t> </a:t>
            </a:r>
            <a:r>
              <a:rPr lang="it-IT" sz="2000" i="1" u="sng" dirty="0" err="1"/>
              <a:t>pagal</a:t>
            </a:r>
            <a:r>
              <a:rPr lang="it-IT" sz="2000" i="1" u="sng" dirty="0"/>
              <a:t> DK </a:t>
            </a:r>
            <a:r>
              <a:rPr lang="lt-LT" sz="2000" i="1" u="sng" dirty="0"/>
              <a:t>58 </a:t>
            </a:r>
            <a:r>
              <a:rPr lang="lt-LT" sz="2000" i="1" u="sng" dirty="0" err="1"/>
              <a:t>str</a:t>
            </a:r>
            <a:r>
              <a:rPr lang="it-IT" sz="2000" i="1" u="sng" dirty="0"/>
              <a:t>.</a:t>
            </a:r>
            <a:r>
              <a:rPr lang="lt-LT" sz="2000" i="1" u="sng" dirty="0"/>
              <a:t> 1 dalį.</a:t>
            </a:r>
            <a:r>
              <a:rPr lang="lt-LT" sz="2000" dirty="0"/>
              <a:t> Taigi minėti darbuotojos veiksmai darbdavio įsakymu buvo pripažinti darbo pareigų pažeidimu ir darbuotoja  ginčijo tokio įsakymo pagrįstumą ir teisėtumą. </a:t>
            </a:r>
            <a:endParaRPr lang="en-US" sz="2000"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4003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29" y="287383"/>
            <a:ext cx="8450745" cy="6309360"/>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just">
              <a:buNone/>
            </a:pPr>
            <a:r>
              <a:rPr lang="it-IT" sz="1900" dirty="0"/>
              <a:t>N</a:t>
            </a:r>
            <a:r>
              <a:rPr lang="lt-LT" sz="1900" dirty="0" err="1"/>
              <a:t>agrinėdama</a:t>
            </a:r>
            <a:r>
              <a:rPr lang="lt-LT" sz="1900" dirty="0"/>
              <a:t> bylą apeliacine tvarka</a:t>
            </a:r>
            <a:r>
              <a:rPr lang="it-IT" sz="1900" dirty="0"/>
              <a:t> </a:t>
            </a:r>
            <a:r>
              <a:rPr lang="lt-LT" sz="1900" dirty="0"/>
              <a:t>Vilniaus apygardos teismo teisėjų kolegija, </a:t>
            </a:r>
            <a:r>
              <a:rPr lang="it-IT" sz="1900" dirty="0"/>
              <a:t>p</a:t>
            </a:r>
            <a:r>
              <a:rPr lang="lt-LT" sz="1900" dirty="0" err="1"/>
              <a:t>ažymėjo</a:t>
            </a:r>
            <a:r>
              <a:rPr lang="lt-LT" sz="1900" dirty="0"/>
              <a:t>, kad toks darbdavio įsakymas atlieka prevencinę funkciją – skatina darbuotoją tinkamai įgyvendinti savo teises ir vykdyti pareigas. Tačiau &lt;...&gt;</a:t>
            </a:r>
            <a:r>
              <a:rPr lang="lt-LT" sz="1900" b="1" i="1" u="sng" dirty="0"/>
              <a:t>padarė išvadą, kad darbdavio įsakymo, kuriuo konstatuojamas darbuotojo darbo pareigų pažeidimas ir įspėjama apie galimą atleidimą už antrą tokį pažeidimą, priėmimas laikytinas tik procedūriniu veiksmu, kuris nesudaro prielaidų darbdaviui piktnaudžiauti teise</a:t>
            </a:r>
            <a:r>
              <a:rPr lang="lt-LT" sz="1900" dirty="0"/>
              <a:t>, juo </a:t>
            </a:r>
            <a:r>
              <a:rPr lang="lt-LT" sz="1900" b="1" i="1" u="sng" dirty="0"/>
              <a:t>nėra sukuriamos, panaikinamos ar pakeičiamos jokios subjektinės teisės ar pareigos</a:t>
            </a:r>
            <a:r>
              <a:rPr lang="lt-LT" sz="1900" dirty="0"/>
              <a:t>. </a:t>
            </a:r>
            <a:r>
              <a:rPr lang="lt-LT" sz="1900" b="1" i="1" u="sng" dirty="0"/>
              <a:t>Todėl teisėjų kolegija padarė išvadą, kad įsakymas negalėjo būti ginčijamas nei darbo ginčų komisijoje, nei teisme, o pirmosios instancijos teismas, gavęs ieškinį dėl darbdavio įsakymo panaikinimo, turėjo atsisakyti jį priimti kaip nenagrinėtiną teisme. </a:t>
            </a:r>
            <a:endParaRPr lang="en-US" sz="1900" b="1" i="1" u="sng" dirty="0"/>
          </a:p>
          <a:p>
            <a:pPr marL="0" indent="0" algn="just">
              <a:buNone/>
            </a:pPr>
            <a:r>
              <a:rPr lang="it-IT" sz="1900" b="1" dirty="0">
                <a:solidFill>
                  <a:srgbClr val="FF0000"/>
                </a:solidFill>
              </a:rPr>
              <a:t>Ar tikrai </a:t>
            </a:r>
            <a:r>
              <a:rPr lang="lt-LT" sz="1900" b="1" dirty="0">
                <a:solidFill>
                  <a:srgbClr val="FF0000"/>
                </a:solidFill>
              </a:rPr>
              <a:t>įspėjimas apie darbo sutarties nutraukimą dėl darbo pareigų pažeidimo tėra tik procedūrinis veiksmas</a:t>
            </a:r>
            <a:r>
              <a:rPr lang="en-US" sz="1900" b="1" dirty="0">
                <a:solidFill>
                  <a:srgbClr val="FF0000"/>
                </a:solidFill>
              </a:rPr>
              <a:t>? </a:t>
            </a:r>
            <a:r>
              <a:rPr lang="en-US" sz="1900" dirty="0"/>
              <a:t>G</a:t>
            </a:r>
            <a:r>
              <a:rPr lang="lt-LT" sz="1900" dirty="0" err="1"/>
              <a:t>rėsmė</a:t>
            </a:r>
            <a:r>
              <a:rPr lang="lt-LT" sz="1900" dirty="0"/>
              <a:t>, kad </a:t>
            </a:r>
            <a:r>
              <a:rPr lang="lt-LT" sz="1900" b="1" i="1" u="sng" dirty="0"/>
              <a:t>teismai ateityje netirs darbdavių įsakymų ir kitų „priemonių“, kurios praktikoje būtent ir pasitelkiamos psichologiniam spaudimui. </a:t>
            </a:r>
            <a:r>
              <a:rPr lang="lt-LT" sz="1900" dirty="0"/>
              <a:t>Giluminiai interviu atskleidė ne vieną atvejį, kai darbdaviai priimdavo nepagrįstus įsakymus dėl menamų darbo pareigų pažeidimo, nors realiai darbuotojai nebūdavo pažeidę jokių pareigų, tokius įsakymus (ir pvz., patikrinimo komisijas) naudojant kaip psichologinio spaudimo ir bauginimo priemonę, atitraukiant aukas nuo darbo pareigų, nes visas laikas skirtas tik pasiaiškinimams, ko nepadarei.  Tokie įsakymai praktikoje tapo priemone, kad patys nukentėjusieji nutrauktų darbo sutartį ar tarnybos santykius savo iniciatyva. Toki</a:t>
            </a:r>
            <a:r>
              <a:rPr lang="it-IT" sz="1900" dirty="0"/>
              <a:t>u</a:t>
            </a:r>
            <a:r>
              <a:rPr lang="lt-LT" sz="1900" dirty="0"/>
              <a:t> </a:t>
            </a:r>
            <a:r>
              <a:rPr lang="lt-LT" sz="1900" b="1" dirty="0">
                <a:solidFill>
                  <a:srgbClr val="FF0000"/>
                </a:solidFill>
              </a:rPr>
              <a:t>„darbdavio priemonių“ taikymu  iš tiesų gali būti pažeidžiamos dirbančio žmogaus konstitucinės teisės į orumą (Konstitucijos 21 straipsnis), teisė į darbą ir saugias bei sveikas darbo sąlygas (Konstitucijos 48 straipsnis). </a:t>
            </a: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856616" y="-1"/>
            <a:ext cx="333538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832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125019" y="182880"/>
            <a:ext cx="9097357" cy="6074229"/>
          </a:xfrm>
        </p:spPr>
        <p:txBody>
          <a:bodyPr/>
          <a:lstStyle/>
          <a:p>
            <a:pPr marL="0" indent="0" algn="ctr">
              <a:spcBef>
                <a:spcPts val="600"/>
              </a:spcBef>
              <a:buNone/>
            </a:pPr>
            <a:r>
              <a:rPr lang="lt-LT" sz="2500" b="1" dirty="0">
                <a:solidFill>
                  <a:srgbClr val="FF0000"/>
                </a:solidFill>
              </a:rPr>
              <a:t>IŠVADOS: </a:t>
            </a:r>
          </a:p>
          <a:p>
            <a:pPr>
              <a:spcBef>
                <a:spcPts val="600"/>
              </a:spcBef>
              <a:buFont typeface="Wingdings" panose="05000000000000000000" pitchFamily="2" charset="2"/>
              <a:buChar char="ü"/>
            </a:pPr>
            <a:r>
              <a:rPr lang="lt-LT" sz="2500" dirty="0">
                <a:effectLst/>
                <a:ea typeface="Calibri" panose="020F0502020204030204" pitchFamily="34" charset="0"/>
                <a:cs typeface="Times New Roman" panose="02020603050405020304" pitchFamily="18" charset="0"/>
              </a:rPr>
              <a:t>Siekiant visapusiškos psichologinio smurto darbo aplinkoje aukų apsaugos, būtina plėtoti požiūrį įgalinantį sprendimų išeities tašku administracinėje ir teisminėje praktikoje  ir net teisėkūroje, pasirinkti moksliškai įrodytą faktą, kad tokio smurto aukos patiria žalą sveikatai: fizinei, psichinei, socialinei. </a:t>
            </a:r>
            <a:endParaRPr lang="en-US" sz="2500" dirty="0">
              <a:solidFill>
                <a:schemeClr val="tx1"/>
              </a:solidFill>
            </a:endParaRPr>
          </a:p>
          <a:p>
            <a:pPr lvl="0" algn="just">
              <a:spcBef>
                <a:spcPts val="600"/>
              </a:spcBef>
              <a:buFont typeface="Wingdings" panose="05000000000000000000" pitchFamily="2" charset="2"/>
              <a:buChar char="ü"/>
            </a:pPr>
            <a:r>
              <a:rPr lang="lt-LT" sz="2500" dirty="0">
                <a:solidFill>
                  <a:schemeClr val="tx1"/>
                </a:solidFill>
              </a:rPr>
              <a:t>Esant didesniam teisiniam aiškumui</a:t>
            </a:r>
            <a:r>
              <a:rPr lang="es-ES" sz="2500" dirty="0">
                <a:solidFill>
                  <a:schemeClr val="tx1"/>
                </a:solidFill>
              </a:rPr>
              <a:t>, </a:t>
            </a:r>
            <a:r>
              <a:rPr lang="lt-LT" sz="2500" dirty="0">
                <a:solidFill>
                  <a:schemeClr val="tx1"/>
                </a:solidFill>
              </a:rPr>
              <a:t>darbo individualių ir kolektyvinių teisinių santykių šalių ir jų atstovų žinioms, šio </a:t>
            </a:r>
            <a:r>
              <a:rPr lang="lt-LT" sz="2500" b="1" dirty="0">
                <a:solidFill>
                  <a:schemeClr val="tx1"/>
                </a:solidFill>
              </a:rPr>
              <a:t>smurto rizika galėtų būti </a:t>
            </a:r>
            <a:r>
              <a:rPr lang="es-ES" sz="2500" b="1" dirty="0" err="1">
                <a:solidFill>
                  <a:schemeClr val="tx1"/>
                </a:solidFill>
              </a:rPr>
              <a:t>geriau</a:t>
            </a:r>
            <a:r>
              <a:rPr lang="lt-LT" sz="2500" b="1" dirty="0">
                <a:solidFill>
                  <a:schemeClr val="tx1"/>
                </a:solidFill>
              </a:rPr>
              <a:t> valdoma, o jį patyrę, dažniau ryžtųsi ginti savo pažeistas teises. Svarbu mokymai, praktikų ir mokslo atstovų bendros diskusijos nagrinėjant konkrečius sėkmės ir nesėkmės atvejus, vieša informacinė kampanija, VDI vaidmuo. </a:t>
            </a:r>
            <a:endParaRPr lang="es-ES" sz="2500" b="1" dirty="0">
              <a:solidFill>
                <a:schemeClr val="tx1"/>
              </a:solidFill>
            </a:endParaRPr>
          </a:p>
          <a:p>
            <a:pPr lvl="0" algn="just">
              <a:spcBef>
                <a:spcPts val="600"/>
              </a:spcBef>
              <a:buFont typeface="Wingdings" panose="05000000000000000000" pitchFamily="2" charset="2"/>
              <a:buChar char="ü"/>
            </a:pPr>
            <a:r>
              <a:rPr lang="lt-LT" sz="2500" b="1" i="1" dirty="0">
                <a:solidFill>
                  <a:schemeClr val="tx1"/>
                </a:solidFill>
              </a:rPr>
              <a:t>Svarbu, kad darbovietėje būtų asmuo, kuriuo darbuotojai pasitiki. </a:t>
            </a:r>
            <a:r>
              <a:rPr lang="lt-LT" sz="2500" b="1" i="1" dirty="0">
                <a:solidFill>
                  <a:srgbClr val="FF0000"/>
                </a:solidFill>
              </a:rPr>
              <a:t>Tai yra galimybė ir profesinėms sąjungoms plečiant jų narystę, ypač pritraukiant jaunimą, kurie rečiau nei vyresni darbuotojai taikstosi su netinkamomis darbo sąlygomis, įskaitant nepagarbų požiūrį. </a:t>
            </a: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9353006" y="-1"/>
            <a:ext cx="2838993"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5701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Placeholder 31" descr="hand clapping">
            <a:extLst>
              <a:ext uri="{FF2B5EF4-FFF2-40B4-BE49-F238E27FC236}">
                <a16:creationId xmlns:a16="http://schemas.microsoft.com/office/drawing/2014/main" id="{AAB6EE12-FEF8-FB41-A909-0DA61D7725C7}"/>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a:xfrm>
            <a:off x="-45720" y="53975"/>
            <a:ext cx="9780102" cy="6804025"/>
          </a:xfrm>
        </p:spPr>
      </p:pic>
      <p:sp>
        <p:nvSpPr>
          <p:cNvPr id="14" name="Title 13">
            <a:extLst>
              <a:ext uri="{FF2B5EF4-FFF2-40B4-BE49-F238E27FC236}">
                <a16:creationId xmlns:a16="http://schemas.microsoft.com/office/drawing/2014/main" id="{6C38D7A9-9299-4108-BB08-026F4B9CAE7B}"/>
              </a:ext>
            </a:extLst>
          </p:cNvPr>
          <p:cNvSpPr>
            <a:spLocks noGrp="1"/>
          </p:cNvSpPr>
          <p:nvPr>
            <p:ph type="ctrTitle"/>
          </p:nvPr>
        </p:nvSpPr>
        <p:spPr>
          <a:xfrm>
            <a:off x="5747657" y="2798354"/>
            <a:ext cx="6444343" cy="1013684"/>
          </a:xfrm>
        </p:spPr>
        <p:txBody>
          <a:bodyPr/>
          <a:lstStyle/>
          <a:p>
            <a:r>
              <a:rPr lang="en-US" dirty="0"/>
              <a:t>A</a:t>
            </a:r>
            <a:r>
              <a:rPr lang="lt-LT" dirty="0" err="1"/>
              <a:t>čiū</a:t>
            </a:r>
            <a:r>
              <a:rPr lang="en-US" dirty="0"/>
              <a:t> u</a:t>
            </a:r>
            <a:r>
              <a:rPr lang="lt-LT" dirty="0"/>
              <a:t>ž dėmesį  </a:t>
            </a:r>
            <a:endParaRPr lang="en-US" dirty="0"/>
          </a:p>
        </p:txBody>
      </p:sp>
      <p:sp>
        <p:nvSpPr>
          <p:cNvPr id="4" name="Text Placeholder 3">
            <a:extLst>
              <a:ext uri="{FF2B5EF4-FFF2-40B4-BE49-F238E27FC236}">
                <a16:creationId xmlns:a16="http://schemas.microsoft.com/office/drawing/2014/main" id="{60828E04-9C2A-4859-8050-C2DF67A249CB}"/>
              </a:ext>
            </a:extLst>
          </p:cNvPr>
          <p:cNvSpPr>
            <a:spLocks noGrp="1"/>
          </p:cNvSpPr>
          <p:nvPr>
            <p:ph type="body" sz="quarter" idx="15"/>
          </p:nvPr>
        </p:nvSpPr>
        <p:spPr>
          <a:solidFill>
            <a:schemeClr val="tx1">
              <a:lumMod val="75000"/>
              <a:lumOff val="25000"/>
            </a:schemeClr>
          </a:solidFill>
        </p:spPr>
        <p:txBody>
          <a:bodyPr/>
          <a:lstStyle/>
          <a:p>
            <a:r>
              <a:rPr lang="lt-LT" dirty="0"/>
              <a:t>Ramunė </a:t>
            </a:r>
            <a:r>
              <a:rPr lang="lt-LT" dirty="0" err="1"/>
              <a:t>Guobaitė</a:t>
            </a:r>
            <a:endParaRPr lang="en-US" dirty="0"/>
          </a:p>
        </p:txBody>
      </p:sp>
      <p:pic>
        <p:nvPicPr>
          <p:cNvPr id="8" name="Graphic 7" descr="User" title="Icon - Presenter Name">
            <a:extLst>
              <a:ext uri="{FF2B5EF4-FFF2-40B4-BE49-F238E27FC236}">
                <a16:creationId xmlns:a16="http://schemas.microsoft.com/office/drawing/2014/main" id="{111541C4-DB03-4E53-994D-499C7D73C4DF}"/>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1485495" y="4006655"/>
            <a:ext cx="218900" cy="218900"/>
          </a:xfrm>
          <a:prstGeom prst="rect">
            <a:avLst/>
          </a:prstGeom>
        </p:spPr>
      </p:pic>
      <p:sp>
        <p:nvSpPr>
          <p:cNvPr id="5" name="Text Placeholder 4">
            <a:extLst>
              <a:ext uri="{FF2B5EF4-FFF2-40B4-BE49-F238E27FC236}">
                <a16:creationId xmlns:a16="http://schemas.microsoft.com/office/drawing/2014/main" id="{11265965-2271-4C1C-BD0A-6F85F80FF9A6}"/>
              </a:ext>
            </a:extLst>
          </p:cNvPr>
          <p:cNvSpPr>
            <a:spLocks noGrp="1"/>
          </p:cNvSpPr>
          <p:nvPr>
            <p:ph type="body" sz="quarter" idx="16"/>
          </p:nvPr>
        </p:nvSpPr>
        <p:spPr>
          <a:solidFill>
            <a:schemeClr val="tx1">
              <a:lumMod val="75000"/>
              <a:lumOff val="25000"/>
            </a:schemeClr>
          </a:solidFill>
        </p:spPr>
        <p:txBody>
          <a:bodyPr/>
          <a:lstStyle/>
          <a:p>
            <a:r>
              <a:rPr lang="en-US" dirty="0"/>
              <a:t>+37068468901</a:t>
            </a:r>
          </a:p>
        </p:txBody>
      </p:sp>
      <p:pic>
        <p:nvPicPr>
          <p:cNvPr id="10" name="Graphic 9" descr="Smart Phone" title="Icon - Presenter Phone Number">
            <a:extLst>
              <a:ext uri="{FF2B5EF4-FFF2-40B4-BE49-F238E27FC236}">
                <a16:creationId xmlns:a16="http://schemas.microsoft.com/office/drawing/2014/main" id="{A29DE31C-E099-4579-BB03-675E0A40C5F2}"/>
              </a:ext>
            </a:extLst>
          </p:cNvPr>
          <p:cNvPicPr>
            <a:picLocks noChangeAspect="1"/>
          </p:cNvPicPr>
          <p:nvPr/>
        </p:nvPicPr>
        <p: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11485495" y="4355103"/>
            <a:ext cx="218900" cy="218900"/>
          </a:xfrm>
          <a:prstGeom prst="rect">
            <a:avLst/>
          </a:prstGeom>
        </p:spPr>
      </p:pic>
      <p:pic>
        <p:nvPicPr>
          <p:cNvPr id="9" name="Graphic 8" descr="Envelope" title="Icon Presenter Email">
            <a:extLst>
              <a:ext uri="{FF2B5EF4-FFF2-40B4-BE49-F238E27FC236}">
                <a16:creationId xmlns:a16="http://schemas.microsoft.com/office/drawing/2014/main" id="{773C1382-ACE1-460F-A1B6-AB761A7D2E6B}"/>
              </a:ext>
            </a:extLst>
          </p:cNvPr>
          <p:cNvPicPr>
            <a:picLocks noChangeAspect="1"/>
          </p:cNvPicPr>
          <p:nvPr/>
        </p:nvPicPr>
        <p:blipFill>
          <a:blip r:embed="rId7" cstate="screen">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1485495" y="4703551"/>
            <a:ext cx="218900" cy="218900"/>
          </a:xfrm>
          <a:prstGeom prst="rect">
            <a:avLst/>
          </a:prstGeom>
        </p:spPr>
      </p:pic>
      <p:pic>
        <p:nvPicPr>
          <p:cNvPr id="11" name="Graphic 10" descr="Link">
            <a:extLst>
              <a:ext uri="{FF2B5EF4-FFF2-40B4-BE49-F238E27FC236}">
                <a16:creationId xmlns:a16="http://schemas.microsoft.com/office/drawing/2014/main" id="{0718E6E0-05A2-479C-AEA8-1A385EB73474}"/>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1472552" y="5040763"/>
            <a:ext cx="244786" cy="244786"/>
          </a:xfrm>
          <a:prstGeom prst="rect">
            <a:avLst/>
          </a:prstGeom>
        </p:spPr>
      </p:pic>
      <p:sp>
        <p:nvSpPr>
          <p:cNvPr id="12" name="Slide Number Placeholder 11">
            <a:extLst>
              <a:ext uri="{FF2B5EF4-FFF2-40B4-BE49-F238E27FC236}">
                <a16:creationId xmlns:a16="http://schemas.microsoft.com/office/drawing/2014/main" id="{91814EC9-246A-4C6E-941E-5774FE72F08E}"/>
              </a:ext>
            </a:extLst>
          </p:cNvPr>
          <p:cNvSpPr>
            <a:spLocks noGrp="1"/>
          </p:cNvSpPr>
          <p:nvPr>
            <p:ph type="sldNum" sz="quarter" idx="20"/>
          </p:nvPr>
        </p:nvSpPr>
        <p:spPr>
          <a:solidFill>
            <a:schemeClr val="tx1">
              <a:lumMod val="95000"/>
              <a:lumOff val="5000"/>
            </a:schemeClr>
          </a:solidFill>
        </p:spPr>
        <p:txBody>
          <a:bodyPr/>
          <a:lstStyle/>
          <a:p>
            <a:fld id="{19B51A1E-902D-48AF-9020-955120F399B6}" type="slidenum">
              <a:rPr lang="en-US" smtClean="0"/>
              <a:pPr/>
              <a:t>35</a:t>
            </a:fld>
            <a:endParaRPr lang="en-US" dirty="0"/>
          </a:p>
        </p:txBody>
      </p:sp>
      <p:sp>
        <p:nvSpPr>
          <p:cNvPr id="2" name="Text Placeholder 1"/>
          <p:cNvSpPr>
            <a:spLocks noGrp="1"/>
          </p:cNvSpPr>
          <p:nvPr>
            <p:ph type="body" sz="quarter" idx="17"/>
          </p:nvPr>
        </p:nvSpPr>
        <p:spPr/>
        <p:txBody>
          <a:bodyPr/>
          <a:lstStyle/>
          <a:p>
            <a:r>
              <a:rPr lang="en-US" dirty="0" err="1">
                <a:hlinkClick r:id="rId11"/>
              </a:rPr>
              <a:t>Ramune.Guobaite@</a:t>
            </a:r>
            <a:r>
              <a:rPr lang="en-US" dirty="0" err="1"/>
              <a:t>dsti.lt</a:t>
            </a:r>
            <a:r>
              <a:rPr lang="en-US" dirty="0"/>
              <a:t> </a:t>
            </a:r>
          </a:p>
        </p:txBody>
      </p:sp>
    </p:spTree>
    <p:extLst>
      <p:ext uri="{BB962C8B-B14F-4D97-AF65-F5344CB8AC3E}">
        <p14:creationId xmlns:p14="http://schemas.microsoft.com/office/powerpoint/2010/main" val="4153678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363983"/>
            <a:ext cx="7197634" cy="5805997"/>
          </a:xfrm>
        </p:spPr>
        <p:txBody>
          <a:bodyPr/>
          <a:lstStyle/>
          <a:p>
            <a:pPr marL="0" indent="0" algn="just">
              <a:buNone/>
            </a:pPr>
            <a:r>
              <a:rPr lang="lt-LT" sz="3100" dirty="0"/>
              <a:t>Lietuvos socialinių mokslų </a:t>
            </a:r>
            <a:r>
              <a:rPr lang="lt-LT" sz="3100" dirty="0" err="1"/>
              <a:t>centr</a:t>
            </a:r>
            <a:r>
              <a:rPr lang="en-US" sz="3100" dirty="0"/>
              <a:t>o </a:t>
            </a:r>
            <a:r>
              <a:rPr lang="en-US" sz="3100" dirty="0" err="1"/>
              <a:t>iniciatyva</a:t>
            </a:r>
            <a:r>
              <a:rPr lang="lt-LT" sz="3100" dirty="0"/>
              <a:t> 2020 m. gegužės-birželio mėnesiais atlikti giluminiai interviu su asmenimis (</a:t>
            </a:r>
            <a:r>
              <a:rPr lang="lt-LT" sz="3100" i="1" dirty="0"/>
              <a:t>98 proc. moterys</a:t>
            </a:r>
            <a:r>
              <a:rPr lang="lt-LT" sz="3100" dirty="0"/>
              <a:t>), manančiais, kad  </a:t>
            </a:r>
            <a:r>
              <a:rPr lang="lt-LT" sz="3100" i="1" dirty="0"/>
              <a:t>2017 m. rugsėjo mėn. - 2020 m. birželio mėn. laikotarpiu </a:t>
            </a:r>
            <a:r>
              <a:rPr lang="lt-LT" sz="3100" dirty="0"/>
              <a:t>patyrė psichologinį smurtą (PS) darbo aplinkoje (DA).</a:t>
            </a:r>
          </a:p>
          <a:p>
            <a:pPr marL="0" indent="0" algn="just">
              <a:buNone/>
            </a:pPr>
            <a:r>
              <a:rPr lang="lt-LT" sz="2400" b="1" dirty="0">
                <a:solidFill>
                  <a:srgbClr val="FF0000"/>
                </a:solidFill>
                <a:ea typeface="Calibri" panose="020F0502020204030204" pitchFamily="34" charset="0"/>
              </a:rPr>
              <a:t>Vienas iš šešių klausimų: „kokius išgyvenimus ir kitas pasekmes patyrėte?“</a:t>
            </a:r>
            <a:endParaRPr lang="lt-LT" sz="2400" dirty="0"/>
          </a:p>
          <a:p>
            <a:pPr marL="0" indent="0" algn="just">
              <a:buNone/>
            </a:pPr>
            <a:r>
              <a:rPr lang="lt-LT" sz="2400" b="1" dirty="0">
                <a:solidFill>
                  <a:srgbClr val="FF0000"/>
                </a:solidFill>
                <a:ea typeface="Calibri" panose="020F0502020204030204" pitchFamily="34" charset="0"/>
              </a:rPr>
              <a:t>Atsakymuose - akcentas su  sveikata susijusioms pasekmėms </a:t>
            </a:r>
            <a:r>
              <a:rPr lang="lt-LT" sz="2400" dirty="0">
                <a:solidFill>
                  <a:srgbClr val="FF0000"/>
                </a:solidFill>
                <a:ea typeface="Calibri" panose="020F0502020204030204" pitchFamily="34" charset="0"/>
              </a:rPr>
              <a:t>(n</a:t>
            </a:r>
            <a:r>
              <a:rPr lang="lt-LT" sz="2400" dirty="0">
                <a:solidFill>
                  <a:srgbClr val="FF0000"/>
                </a:solidFill>
                <a:effectLst/>
                <a:ea typeface="Calibri" panose="020F0502020204030204" pitchFamily="34" charset="0"/>
              </a:rPr>
              <a:t>epriklausomai nuo respondentų amžiaus, išsilavinimo ar profesinės patirties). </a:t>
            </a:r>
            <a:endParaRPr lang="lt-LT" sz="2400" dirty="0">
              <a:effectLst/>
              <a:ea typeface="Calibri" panose="020F0502020204030204" pitchFamily="34" charset="0"/>
            </a:endParaRPr>
          </a:p>
          <a:p>
            <a:pPr marL="0" indent="0" algn="just">
              <a:buNone/>
            </a:pPr>
            <a:r>
              <a:rPr lang="lt-LT" sz="1200" i="1" dirty="0">
                <a:effectLst/>
                <a:ea typeface="Calibri" panose="020F0502020204030204" pitchFamily="34" charset="0"/>
                <a:cs typeface="Times New Roman" panose="02020603050405020304" pitchFamily="18" charset="0"/>
              </a:rPr>
              <a:t>Išsamiau apie giluminius interviu R. </a:t>
            </a:r>
            <a:r>
              <a:rPr lang="lt-LT" sz="1200" i="1" dirty="0" err="1">
                <a:effectLst/>
                <a:ea typeface="Calibri" panose="020F0502020204030204" pitchFamily="34" charset="0"/>
                <a:cs typeface="Times New Roman" panose="02020603050405020304" pitchFamily="18" charset="0"/>
              </a:rPr>
              <a:t>Guobaitė-Kirslienė</a:t>
            </a:r>
            <a:r>
              <a:rPr lang="lt-LT" sz="1200" i="1" dirty="0">
                <a:effectLst/>
                <a:ea typeface="Calibri" panose="020F0502020204030204" pitchFamily="34" charset="0"/>
                <a:cs typeface="Times New Roman" panose="02020603050405020304" pitchFamily="18" charset="0"/>
              </a:rPr>
              <a:t>, Inga Blažienė. Psichologinio smurto darbo aplinkoje sampratos teisiniai aspektai Lietuvoje. Darbo teisės iššūkiai besikeičiančiame pasaulyje: </a:t>
            </a:r>
            <a:r>
              <a:rPr lang="lt-LT" sz="1200" i="1" dirty="0" err="1">
                <a:effectLst/>
                <a:ea typeface="Calibri" panose="020F0502020204030204" pitchFamily="34" charset="0"/>
                <a:cs typeface="Times New Roman" panose="02020603050405020304" pitchFamily="18" charset="0"/>
              </a:rPr>
              <a:t>liber</a:t>
            </a:r>
            <a:r>
              <a:rPr lang="lt-LT" sz="1200" i="1" dirty="0">
                <a:effectLst/>
                <a:ea typeface="Calibri" panose="020F0502020204030204" pitchFamily="34" charset="0"/>
                <a:cs typeface="Times New Roman" panose="02020603050405020304" pitchFamily="18" charset="0"/>
              </a:rPr>
              <a:t> </a:t>
            </a:r>
            <a:r>
              <a:rPr lang="lt-LT" sz="1200" i="1" dirty="0" err="1">
                <a:effectLst/>
                <a:ea typeface="Calibri" panose="020F0502020204030204" pitchFamily="34" charset="0"/>
                <a:cs typeface="Times New Roman" panose="02020603050405020304" pitchFamily="18" charset="0"/>
              </a:rPr>
              <a:t>Amicorum</a:t>
            </a:r>
            <a:r>
              <a:rPr lang="lt-LT" sz="1200" i="1" dirty="0">
                <a:effectLst/>
                <a:ea typeface="Calibri" panose="020F0502020204030204" pitchFamily="34" charset="0"/>
                <a:cs typeface="Times New Roman" panose="02020603050405020304" pitchFamily="18" charset="0"/>
              </a:rPr>
              <a:t> et </a:t>
            </a:r>
            <a:r>
              <a:rPr lang="lt-LT" sz="1200" i="1" dirty="0" err="1">
                <a:effectLst/>
                <a:ea typeface="Calibri" panose="020F0502020204030204" pitchFamily="34" charset="0"/>
                <a:cs typeface="Times New Roman" panose="02020603050405020304" pitchFamily="18" charset="0"/>
              </a:rPr>
              <a:t>Collegarum</a:t>
            </a:r>
            <a:r>
              <a:rPr lang="lt-LT" sz="1200" i="1" dirty="0">
                <a:effectLst/>
                <a:ea typeface="Calibri" panose="020F0502020204030204" pitchFamily="34" charset="0"/>
                <a:cs typeface="Times New Roman" panose="02020603050405020304" pitchFamily="18" charset="0"/>
              </a:rPr>
              <a:t> profesorei Genovaitei Dambrauskienei. ISBN 9786094880070, 2020.</a:t>
            </a: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307976" y="-1"/>
            <a:ext cx="3884023" cy="6371351"/>
          </a:xfrm>
        </p:spPr>
      </p:pic>
    </p:spTree>
    <p:extLst>
      <p:ext uri="{BB962C8B-B14F-4D97-AF65-F5344CB8AC3E}">
        <p14:creationId xmlns:p14="http://schemas.microsoft.com/office/powerpoint/2010/main" val="91952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85208" y="363983"/>
            <a:ext cx="7197634" cy="5805997"/>
          </a:xfrm>
        </p:spPr>
        <p:txBody>
          <a:bodyPr/>
          <a:lstStyle/>
          <a:p>
            <a:pPr indent="0" algn="just">
              <a:lnSpc>
                <a:spcPct val="107000"/>
              </a:lnSpc>
              <a:spcAft>
                <a:spcPts val="800"/>
              </a:spcAft>
              <a:buNone/>
            </a:pPr>
            <a:r>
              <a:rPr lang="lt-LT" sz="3600" dirty="0">
                <a:effectLst/>
                <a:ea typeface="Calibri" panose="020F0502020204030204" pitchFamily="34" charset="0"/>
                <a:cs typeface="Times New Roman" panose="02020603050405020304" pitchFamily="18" charset="0"/>
              </a:rPr>
              <a:t>Stresas darbe Lietuvoje turi įtakos lėtinių neinfekcinių ligų, traumų ir savižudybių dinamikai, dažniausiai mūsų šalyje žudosi darbingo amžiaus (45–59 metų) žmonės. </a:t>
            </a:r>
            <a:r>
              <a:rPr lang="lt-LT" sz="3600" b="1" dirty="0">
                <a:solidFill>
                  <a:srgbClr val="0070C0"/>
                </a:solidFill>
                <a:effectLst/>
                <a:ea typeface="Calibri" panose="020F0502020204030204" pitchFamily="34" charset="0"/>
                <a:cs typeface="Times New Roman" panose="02020603050405020304" pitchFamily="18" charset="0"/>
              </a:rPr>
              <a:t>Lietuvos sveikatos 2014–2025 metų programoje </a:t>
            </a:r>
            <a:r>
              <a:rPr lang="lt-LT" sz="3600" dirty="0">
                <a:effectLst/>
                <a:ea typeface="Calibri" panose="020F0502020204030204" pitchFamily="34" charset="0"/>
                <a:cs typeface="Times New Roman" panose="02020603050405020304" pitchFamily="18" charset="0"/>
              </a:rPr>
              <a:t>akcentuojama būtinybė skirti daugiau dėmesio saugiai ir sveikai psichosocialinei darbo aplinkai. </a:t>
            </a:r>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8307976" y="-1"/>
            <a:ext cx="3884023" cy="6371351"/>
          </a:xfrm>
        </p:spPr>
      </p:pic>
    </p:spTree>
    <p:extLst>
      <p:ext uri="{BB962C8B-B14F-4D97-AF65-F5344CB8AC3E}">
        <p14:creationId xmlns:p14="http://schemas.microsoft.com/office/powerpoint/2010/main" val="146505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Desk with computer, phone, books, etc.">
            <a:extLst>
              <a:ext uri="{FF2B5EF4-FFF2-40B4-BE49-F238E27FC236}">
                <a16:creationId xmlns:a16="http://schemas.microsoft.com/office/drawing/2014/main" id="{2E7ADBC3-DECA-9F4C-9289-9E43C727592F}"/>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a:xfrm>
            <a:off x="0" y="0"/>
            <a:ext cx="12070080" cy="6371351"/>
          </a:xfrm>
        </p:spPr>
      </p:pic>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132806" y="2163942"/>
            <a:ext cx="12335691" cy="1021734"/>
          </a:xfrm>
        </p:spPr>
        <p:txBody>
          <a:bodyPr/>
          <a:lstStyle/>
          <a:p>
            <a:pPr algn="ctr"/>
            <a:r>
              <a:rPr lang="lt-LT" sz="3200" cap="all" dirty="0"/>
              <a:t>Svarbi ne  </a:t>
            </a:r>
            <a:r>
              <a:rPr lang="lt-LT" sz="3200" dirty="0"/>
              <a:t>SĄVOKŲ</a:t>
            </a:r>
            <a:r>
              <a:rPr lang="en-US" sz="3200" dirty="0"/>
              <a:t>-</a:t>
            </a:r>
            <a:r>
              <a:rPr lang="lt-LT" sz="3200" dirty="0"/>
              <a:t>TERMINŲ  ĮVAIROVĖ,  </a:t>
            </a:r>
            <a:r>
              <a:rPr lang="lt-LT" sz="3200" dirty="0">
                <a:solidFill>
                  <a:srgbClr val="FF0000"/>
                </a:solidFill>
              </a:rPr>
              <a:t>O PASEKMĖS, ĮRODINĖJIMO PROCESAS IR KT. </a:t>
            </a:r>
            <a:endParaRPr lang="en-US" dirty="0">
              <a:solidFill>
                <a:srgbClr val="FF0000"/>
              </a:solidFill>
            </a:endParaRPr>
          </a:p>
        </p:txBody>
      </p:sp>
      <p:sp>
        <p:nvSpPr>
          <p:cNvPr id="14" name="Text Placeholder 13">
            <a:extLst>
              <a:ext uri="{FF2B5EF4-FFF2-40B4-BE49-F238E27FC236}">
                <a16:creationId xmlns:a16="http://schemas.microsoft.com/office/drawing/2014/main" id="{F278402B-CA7D-4F5B-B3FA-ED74AB3CFB6C}"/>
              </a:ext>
            </a:extLst>
          </p:cNvPr>
          <p:cNvSpPr>
            <a:spLocks noGrp="1"/>
          </p:cNvSpPr>
          <p:nvPr>
            <p:ph type="body" sz="quarter" idx="13"/>
          </p:nvPr>
        </p:nvSpPr>
        <p:spPr>
          <a:xfrm>
            <a:off x="532660" y="3801291"/>
            <a:ext cx="11445980" cy="1867989"/>
          </a:xfrm>
        </p:spPr>
        <p:txBody>
          <a:bodyPr/>
          <a:lstStyle/>
          <a:p>
            <a:pPr algn="just"/>
            <a:r>
              <a:rPr lang="lt-LT" dirty="0" err="1"/>
              <a:t>Mobingas</a:t>
            </a:r>
            <a:r>
              <a:rPr lang="lt-LT" dirty="0"/>
              <a:t>/ bauginimas (</a:t>
            </a:r>
            <a:r>
              <a:rPr lang="lt-LT" i="1" dirty="0"/>
              <a:t>angl. - </a:t>
            </a:r>
            <a:r>
              <a:rPr lang="lt-LT" i="1" dirty="0" err="1"/>
              <a:t>mobbing</a:t>
            </a:r>
            <a:r>
              <a:rPr lang="lt-LT" dirty="0"/>
              <a:t>), patyčios (</a:t>
            </a:r>
            <a:r>
              <a:rPr lang="lt-LT" i="1" dirty="0"/>
              <a:t>angl. – </a:t>
            </a:r>
            <a:r>
              <a:rPr lang="lt-LT" i="1" dirty="0" err="1"/>
              <a:t>bullying</a:t>
            </a:r>
            <a:r>
              <a:rPr lang="lt-LT" dirty="0"/>
              <a:t>), grasinimai (</a:t>
            </a:r>
            <a:r>
              <a:rPr lang="lt-LT" i="1" dirty="0"/>
              <a:t>angl. – </a:t>
            </a:r>
            <a:r>
              <a:rPr lang="lt-LT" i="1" dirty="0" err="1"/>
              <a:t>threats</a:t>
            </a:r>
            <a:r>
              <a:rPr lang="lt-LT" b="1" dirty="0"/>
              <a:t>)</a:t>
            </a:r>
            <a:r>
              <a:rPr lang="lt-LT" dirty="0"/>
              <a:t>, nekonstruktyvi, žeminanti, darbui trukdanti kritika, žodinė agresija, užgauliojimai </a:t>
            </a:r>
            <a:r>
              <a:rPr lang="lt-LT" b="1" dirty="0"/>
              <a:t>(</a:t>
            </a:r>
            <a:r>
              <a:rPr lang="lt-LT" i="1" dirty="0"/>
              <a:t>angl. – </a:t>
            </a:r>
            <a:r>
              <a:rPr lang="lt-LT" i="1" dirty="0" err="1"/>
              <a:t>verbal</a:t>
            </a:r>
            <a:r>
              <a:rPr lang="lt-LT" i="1" dirty="0"/>
              <a:t> </a:t>
            </a:r>
            <a:r>
              <a:rPr lang="lt-LT" i="1" dirty="0" err="1"/>
              <a:t>abuse</a:t>
            </a:r>
            <a:r>
              <a:rPr lang="lt-LT" dirty="0"/>
              <a:t>), persekiojimai (</a:t>
            </a:r>
            <a:r>
              <a:rPr lang="lt-LT" i="1" dirty="0"/>
              <a:t>angl. – </a:t>
            </a:r>
            <a:r>
              <a:rPr lang="lt-LT" i="1" dirty="0" err="1"/>
              <a:t>persecution</a:t>
            </a:r>
            <a:r>
              <a:rPr lang="lt-LT" dirty="0"/>
              <a:t>) ir kitos. </a:t>
            </a:r>
          </a:p>
          <a:p>
            <a:pPr algn="just"/>
            <a:r>
              <a:rPr lang="lt-LT" b="1" dirty="0">
                <a:solidFill>
                  <a:srgbClr val="FF0000"/>
                </a:solidFill>
              </a:rPr>
              <a:t>Moksle sutariama, kad neigiamas psichologinis poveikis  yra vienas iš dažniausių stresą darbe (angl. - </a:t>
            </a:r>
            <a:r>
              <a:rPr lang="lt-LT" b="1" i="1" dirty="0" err="1">
                <a:solidFill>
                  <a:srgbClr val="FF0000"/>
                </a:solidFill>
              </a:rPr>
              <a:t>occupational</a:t>
            </a:r>
            <a:r>
              <a:rPr lang="lt-LT" b="1" i="1" dirty="0">
                <a:solidFill>
                  <a:srgbClr val="FF0000"/>
                </a:solidFill>
              </a:rPr>
              <a:t> </a:t>
            </a:r>
            <a:r>
              <a:rPr lang="lt-LT" b="1" i="1" dirty="0" err="1">
                <a:solidFill>
                  <a:srgbClr val="FF0000"/>
                </a:solidFill>
              </a:rPr>
              <a:t>stress</a:t>
            </a:r>
            <a:r>
              <a:rPr lang="lt-LT" b="1" dirty="0">
                <a:solidFill>
                  <a:srgbClr val="FF0000"/>
                </a:solidFill>
              </a:rPr>
              <a:t>) sukeliančių veiksnių, sukeliantis žalą aukos psichikos ir fizinei sveikatai, ne tik garbei ir orumui. </a:t>
            </a:r>
          </a:p>
          <a:p>
            <a:pPr algn="just"/>
            <a:endParaRPr lang="en-US" dirty="0"/>
          </a:p>
        </p:txBody>
      </p:sp>
      <p:sp>
        <p:nvSpPr>
          <p:cNvPr id="5" name="Slide Number Placeholder 4">
            <a:extLst>
              <a:ext uri="{FF2B5EF4-FFF2-40B4-BE49-F238E27FC236}">
                <a16:creationId xmlns:a16="http://schemas.microsoft.com/office/drawing/2014/main" id="{BDD5A594-D852-43BB-B591-E9D9027253BD}"/>
              </a:ext>
            </a:extLst>
          </p:cNvPr>
          <p:cNvSpPr>
            <a:spLocks noGrp="1"/>
          </p:cNvSpPr>
          <p:nvPr>
            <p:ph type="sldNum" sz="quarter" idx="12"/>
          </p:nvPr>
        </p:nvSpPr>
        <p:spPr>
          <a:solidFill>
            <a:schemeClr val="tx1">
              <a:lumMod val="95000"/>
              <a:lumOff val="5000"/>
            </a:schemeClr>
          </a:solidFill>
        </p:spPr>
        <p:txBody>
          <a:bodyPr/>
          <a:lstStyle/>
          <a:p>
            <a:fld id="{19B51A1E-902D-48AF-9020-955120F399B6}" type="slidenum">
              <a:rPr lang="en-US" smtClean="0"/>
              <a:pPr/>
              <a:t>6</a:t>
            </a:fld>
            <a:endParaRPr lang="en-US" dirty="0"/>
          </a:p>
        </p:txBody>
      </p:sp>
    </p:spTree>
    <p:extLst>
      <p:ext uri="{BB962C8B-B14F-4D97-AF65-F5344CB8AC3E}">
        <p14:creationId xmlns:p14="http://schemas.microsoft.com/office/powerpoint/2010/main" val="4091674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731458"/>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07423" y="182880"/>
            <a:ext cx="6531428" cy="6482031"/>
          </a:xfrm>
          <a:prstGeom prst="rect">
            <a:avLst/>
          </a:prstGeom>
        </p:spPr>
        <p:txBody>
          <a:bodyPr wrap="square">
            <a:spAutoFit/>
          </a:bodyPr>
          <a:lstStyle/>
          <a:p>
            <a:pPr algn="just">
              <a:lnSpc>
                <a:spcPct val="107000"/>
              </a:lnSpc>
              <a:spcAft>
                <a:spcPts val="800"/>
              </a:spcAft>
            </a:pPr>
            <a:r>
              <a:rPr lang="lt-LT" sz="32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3200" b="1" kern="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2200" b="1" kern="0" dirty="0">
                <a:effectLst/>
                <a:ea typeface="Times New Roman" panose="02020603050405020304" pitchFamily="18" charset="0"/>
                <a:cs typeface="Times New Roman" panose="02020603050405020304" pitchFamily="18" charset="0"/>
              </a:rPr>
              <a:t>Straipsnio redakcija įsigalioja nuo:</a:t>
            </a:r>
            <a:r>
              <a:rPr lang="lt-LT" sz="2200" kern="0" dirty="0">
                <a:effectLst/>
                <a:ea typeface="Times New Roman" panose="02020603050405020304" pitchFamily="18" charset="0"/>
                <a:cs typeface="Times New Roman" panose="02020603050405020304" pitchFamily="18" charset="0"/>
              </a:rPr>
              <a:t> 2022-11-01 </a:t>
            </a:r>
            <a:endParaRPr lang="lt-LT" sz="22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lt-LT" sz="2200" kern="0" dirty="0">
                <a:effectLst/>
                <a:ea typeface="Times New Roman" panose="02020603050405020304" pitchFamily="18" charset="0"/>
                <a:cs typeface="Times New Roman" panose="02020603050405020304" pitchFamily="18" charset="0"/>
              </a:rPr>
              <a:t>30 straipsnis. Darbuotojų garbės ir orumo gynimas, </a:t>
            </a:r>
            <a:r>
              <a:rPr lang="lt-LT" sz="2200" kern="0" dirty="0">
                <a:solidFill>
                  <a:srgbClr val="FF0000"/>
                </a:solidFill>
                <a:effectLst/>
                <a:ea typeface="Times New Roman" panose="02020603050405020304" pitchFamily="18" charset="0"/>
                <a:cs typeface="Times New Roman" panose="02020603050405020304" pitchFamily="18" charset="0"/>
              </a:rPr>
              <a:t>smurto ir priekabiavimo draudimas</a:t>
            </a:r>
          </a:p>
          <a:p>
            <a:pPr algn="just">
              <a:lnSpc>
                <a:spcPct val="107000"/>
              </a:lnSpc>
              <a:spcAft>
                <a:spcPts val="800"/>
              </a:spcAft>
            </a:pPr>
            <a:r>
              <a:rPr lang="lt-LT" sz="2200" kern="0" dirty="0">
                <a:effectLst/>
                <a:ea typeface="Times New Roman" panose="02020603050405020304" pitchFamily="18" charset="0"/>
              </a:rPr>
              <a:t>1. Darbdavys privalo sukurti tokią darbo aplinką, kurioje darbuotojas ar </a:t>
            </a:r>
            <a:r>
              <a:rPr lang="lt-LT" sz="2200" strike="sngStrike" kern="0" dirty="0">
                <a:effectLst/>
                <a:ea typeface="Times New Roman" panose="02020603050405020304" pitchFamily="18" charset="0"/>
              </a:rPr>
              <a:t>jų </a:t>
            </a:r>
            <a:r>
              <a:rPr lang="lt-LT" sz="2200" kern="0" dirty="0">
                <a:solidFill>
                  <a:srgbClr val="FF0000"/>
                </a:solidFill>
                <a:effectLst/>
                <a:ea typeface="Times New Roman" panose="02020603050405020304" pitchFamily="18" charset="0"/>
              </a:rPr>
              <a:t>darbuotojų </a:t>
            </a:r>
            <a:r>
              <a:rPr lang="lt-LT" sz="2200" kern="0" dirty="0">
                <a:effectLst/>
                <a:ea typeface="Times New Roman" panose="02020603050405020304" pitchFamily="18" charset="0"/>
              </a:rPr>
              <a:t>grupė nepatirtų priešiškų, neetiškų, žeminančių, agresyvių, užgaulių, įžeidžiančių veiksmų, kuriais kėsinamasi į </a:t>
            </a:r>
            <a:r>
              <a:rPr lang="lt-LT" sz="2200" strike="sngStrike" kern="0" dirty="0">
                <a:effectLst/>
                <a:ea typeface="Times New Roman" panose="02020603050405020304" pitchFamily="18" charset="0"/>
              </a:rPr>
              <a:t>atskiro </a:t>
            </a:r>
            <a:r>
              <a:rPr lang="lt-LT" sz="2200" kern="0" dirty="0">
                <a:effectLst/>
                <a:ea typeface="Times New Roman" panose="02020603050405020304" pitchFamily="18" charset="0"/>
              </a:rPr>
              <a:t>darbuotojo ar </a:t>
            </a:r>
            <a:r>
              <a:rPr lang="lt-LT" sz="2200" strike="sngStrike" kern="0" dirty="0">
                <a:effectLst/>
                <a:ea typeface="Times New Roman" panose="02020603050405020304" pitchFamily="18" charset="0"/>
              </a:rPr>
              <a:t>jų </a:t>
            </a:r>
            <a:r>
              <a:rPr lang="lt-LT" sz="2200" kern="0" dirty="0">
                <a:solidFill>
                  <a:srgbClr val="FF0000"/>
                </a:solidFill>
                <a:effectLst/>
                <a:ea typeface="Times New Roman" panose="02020603050405020304" pitchFamily="18" charset="0"/>
              </a:rPr>
              <a:t>darbuotojų </a:t>
            </a:r>
            <a:r>
              <a:rPr lang="lt-LT" sz="2200" kern="0" dirty="0">
                <a:effectLst/>
                <a:ea typeface="Times New Roman" panose="02020603050405020304" pitchFamily="18" charset="0"/>
              </a:rPr>
              <a:t>grupės garbę ir orumą, fizinį ar psichologinį </a:t>
            </a:r>
            <a:r>
              <a:rPr lang="lt-LT" sz="2200" strike="sngStrike" kern="0" dirty="0">
                <a:effectLst/>
                <a:ea typeface="Times New Roman" panose="02020603050405020304" pitchFamily="18" charset="0"/>
              </a:rPr>
              <a:t>asmens </a:t>
            </a:r>
            <a:r>
              <a:rPr lang="lt-LT" sz="2200" kern="0" dirty="0">
                <a:effectLst/>
                <a:ea typeface="Times New Roman" panose="02020603050405020304" pitchFamily="18" charset="0"/>
              </a:rPr>
              <a:t>neliečiamumą ar kuriais siekiama darbuotoją ar </a:t>
            </a:r>
            <a:r>
              <a:rPr lang="lt-LT" sz="2200" strike="sngStrike" kern="0" dirty="0">
                <a:effectLst/>
                <a:ea typeface="Times New Roman" panose="02020603050405020304" pitchFamily="18" charset="0"/>
              </a:rPr>
              <a:t>jų </a:t>
            </a:r>
            <a:r>
              <a:rPr lang="lt-LT" sz="2200" kern="0" dirty="0">
                <a:solidFill>
                  <a:srgbClr val="FF0000"/>
                </a:solidFill>
                <a:effectLst/>
                <a:ea typeface="Times New Roman" panose="02020603050405020304" pitchFamily="18" charset="0"/>
              </a:rPr>
              <a:t>darbuotojų </a:t>
            </a:r>
            <a:r>
              <a:rPr lang="lt-LT" sz="2200" kern="0" dirty="0">
                <a:effectLst/>
                <a:ea typeface="Times New Roman" panose="02020603050405020304" pitchFamily="18" charset="0"/>
              </a:rPr>
              <a:t>grupę įbauginti, sumenkinti ar įstumti į beginklę ir bejėgę padėtį.</a:t>
            </a:r>
            <a:endParaRPr lang="lt-LT" sz="2200" kern="0" dirty="0">
              <a:solidFill>
                <a:srgbClr val="FF0000"/>
              </a:solidFill>
              <a:ea typeface="Times New Roman" panose="02020603050405020304" pitchFamily="18" charset="0"/>
            </a:endParaRPr>
          </a:p>
          <a:p>
            <a:pPr>
              <a:lnSpc>
                <a:spcPct val="107000"/>
              </a:lnSpc>
              <a:spcAft>
                <a:spcPts val="800"/>
              </a:spcAft>
            </a:pPr>
            <a:br>
              <a:rPr lang="lt-LT" sz="1800" kern="0" dirty="0">
                <a:solidFill>
                  <a:srgbClr val="FF0000"/>
                </a:solidFill>
                <a:effectLst/>
                <a:latin typeface="Times New Roman" panose="02020603050405020304" pitchFamily="18" charset="0"/>
                <a:ea typeface="Times New Roman" panose="02020603050405020304" pitchFamily="18" charset="0"/>
              </a:rPr>
            </a:br>
            <a:r>
              <a:rPr lang="lt-LT" sz="1800" kern="0" dirty="0">
                <a:solidFill>
                  <a:srgbClr val="FF0000"/>
                </a:solidFill>
                <a:effectLst/>
                <a:latin typeface="Times New Roman" panose="02020603050405020304" pitchFamily="18" charset="0"/>
                <a:ea typeface="Times New Roman" panose="02020603050405020304" pitchFamily="18" charset="0"/>
              </a:rPr>
              <a:t> </a:t>
            </a:r>
            <a:r>
              <a:rPr lang="lt-LT" dirty="0">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7519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731458"/>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07423" y="182880"/>
            <a:ext cx="6531428" cy="6177268"/>
          </a:xfrm>
          <a:prstGeom prst="rect">
            <a:avLst/>
          </a:prstGeom>
        </p:spPr>
        <p:txBody>
          <a:bodyPr wrap="square">
            <a:spAutoFit/>
          </a:bodyPr>
          <a:lstStyle/>
          <a:p>
            <a:pPr algn="just">
              <a:lnSpc>
                <a:spcPct val="107000"/>
              </a:lnSpc>
              <a:spcAft>
                <a:spcPts val="800"/>
              </a:spcAft>
            </a:pPr>
            <a:r>
              <a:rPr lang="lt-LT" sz="32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3200" b="1" kern="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2100" b="1" kern="0" dirty="0">
                <a:effectLst/>
                <a:ea typeface="Times New Roman" panose="02020603050405020304" pitchFamily="18" charset="0"/>
                <a:cs typeface="Times New Roman" panose="02020603050405020304" pitchFamily="18" charset="0"/>
              </a:rPr>
              <a:t>Straipsnio redakcija įsigalioja nuo:</a:t>
            </a:r>
            <a:r>
              <a:rPr lang="lt-LT" sz="2100" kern="0" dirty="0">
                <a:effectLst/>
                <a:ea typeface="Times New Roman" panose="02020603050405020304" pitchFamily="18" charset="0"/>
                <a:cs typeface="Times New Roman" panose="02020603050405020304" pitchFamily="18" charset="0"/>
              </a:rPr>
              <a:t> 2022-11-01 </a:t>
            </a:r>
            <a:endParaRPr lang="lt-LT" sz="2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lt-LT" sz="2100" kern="0" dirty="0">
                <a:effectLst/>
                <a:ea typeface="Times New Roman" panose="02020603050405020304" pitchFamily="18" charset="0"/>
              </a:rPr>
              <a:t>2. </a:t>
            </a:r>
            <a:r>
              <a:rPr lang="lt-LT" sz="2100" kern="0" dirty="0">
                <a:solidFill>
                  <a:srgbClr val="FF0000"/>
                </a:solidFill>
                <a:effectLst/>
                <a:ea typeface="Times New Roman" panose="02020603050405020304" pitchFamily="18" charset="0"/>
              </a:rPr>
              <a:t>Smurtas ir priekabiavimas, įskaitant psichologinį smurtą, smurtą ir priekabiavimą dėl lyties (smurtas ir priekabiavimas nukreiptas prieš asmenis dėl jų lyties arba neproporcingai paveikiantis tam tikros lyties asmenis, įskaitant seksualinį priekabiavimą), – bet koks nepriimtinas elgesys ar jo grėsmė, nesvarbu, ar nepriimtinu elgesiu vieną kartą ar pakartotinai </a:t>
            </a:r>
            <a:r>
              <a:rPr lang="lt-LT" sz="2100" b="1" kern="0" dirty="0">
                <a:solidFill>
                  <a:srgbClr val="FF0000"/>
                </a:solidFill>
                <a:effectLst/>
                <a:ea typeface="Times New Roman" panose="02020603050405020304" pitchFamily="18" charset="0"/>
              </a:rPr>
              <a:t>siekiama padaryti</a:t>
            </a:r>
            <a:r>
              <a:rPr lang="lt-LT" sz="2100" kern="0" dirty="0">
                <a:solidFill>
                  <a:srgbClr val="FF0000"/>
                </a:solidFill>
                <a:effectLst/>
                <a:ea typeface="Times New Roman" panose="02020603050405020304" pitchFamily="18" charset="0"/>
              </a:rPr>
              <a:t> fizinį, psichologinį, seksualinį ar ekonominį </a:t>
            </a:r>
            <a:r>
              <a:rPr lang="lt-LT" sz="2100" b="1" kern="0" dirty="0">
                <a:solidFill>
                  <a:srgbClr val="FF0000"/>
                </a:solidFill>
                <a:effectLst/>
                <a:ea typeface="Times New Roman" panose="02020603050405020304" pitchFamily="18" charset="0"/>
              </a:rPr>
              <a:t>poveikį</a:t>
            </a:r>
            <a:r>
              <a:rPr lang="lt-LT" sz="2100" kern="0" dirty="0">
                <a:solidFill>
                  <a:srgbClr val="FF0000"/>
                </a:solidFill>
                <a:effectLst/>
                <a:ea typeface="Times New Roman" panose="02020603050405020304" pitchFamily="18" charset="0"/>
              </a:rPr>
              <a:t>, ar &lt;...&gt; </a:t>
            </a:r>
            <a:r>
              <a:rPr lang="lt-LT" sz="2100" b="1" kern="0" dirty="0">
                <a:solidFill>
                  <a:srgbClr val="FF0000"/>
                </a:solidFill>
                <a:effectLst/>
                <a:ea typeface="Times New Roman" panose="02020603050405020304" pitchFamily="18" charset="0"/>
              </a:rPr>
              <a:t>šis poveikis padaromas arba gali būti padarytas</a:t>
            </a:r>
            <a:r>
              <a:rPr lang="lt-LT" sz="2100" kern="0" dirty="0">
                <a:solidFill>
                  <a:srgbClr val="FF0000"/>
                </a:solidFill>
                <a:effectLst/>
                <a:ea typeface="Times New Roman" panose="02020603050405020304" pitchFamily="18" charset="0"/>
              </a:rPr>
              <a:t>, ar tokiu elgesiu įžeidžiamas asmens orumas arba sukuriama bauginanti, priešiška, žeminanti ar įžeidžianti aplinka ar (ir) </a:t>
            </a:r>
            <a:r>
              <a:rPr lang="lt-LT" sz="2100" b="1" kern="0" dirty="0">
                <a:solidFill>
                  <a:srgbClr val="FF0000"/>
                </a:solidFill>
                <a:effectLst/>
                <a:ea typeface="Times New Roman" panose="02020603050405020304" pitchFamily="18" charset="0"/>
              </a:rPr>
              <a:t>atsirado arba gali </a:t>
            </a:r>
            <a:r>
              <a:rPr lang="lt-LT" sz="2100" kern="0" dirty="0">
                <a:solidFill>
                  <a:srgbClr val="FF0000"/>
                </a:solidFill>
                <a:effectLst/>
                <a:ea typeface="Times New Roman" panose="02020603050405020304" pitchFamily="18" charset="0"/>
              </a:rPr>
              <a:t>atsirasti fizinė, turtinė ir (ar) neturtinė </a:t>
            </a:r>
            <a:r>
              <a:rPr lang="lt-LT" sz="2100" b="1" kern="0" dirty="0">
                <a:solidFill>
                  <a:srgbClr val="FF0000"/>
                </a:solidFill>
                <a:effectLst/>
                <a:ea typeface="Times New Roman" panose="02020603050405020304" pitchFamily="18" charset="0"/>
              </a:rPr>
              <a:t>žala</a:t>
            </a:r>
            <a:r>
              <a:rPr lang="lt-LT" sz="2100" kern="0" dirty="0">
                <a:solidFill>
                  <a:srgbClr val="FF0000"/>
                </a:solidFill>
                <a:effectLst/>
                <a:ea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801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55C61F-C8F1-4977-8E1F-F16C0D9EA88C}"/>
              </a:ext>
            </a:extLst>
          </p:cNvPr>
          <p:cNvSpPr>
            <a:spLocks noGrp="1"/>
          </p:cNvSpPr>
          <p:nvPr>
            <p:ph sz="half" idx="1"/>
          </p:nvPr>
        </p:nvSpPr>
        <p:spPr>
          <a:xfrm>
            <a:off x="209930" y="968006"/>
            <a:ext cx="6791761" cy="4923034"/>
          </a:xfrm>
        </p:spPr>
        <p:txBody>
          <a:bodyPr/>
          <a:lstStyle/>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r>
              <a:rPr lang="lt-LT" sz="2400" b="1" cap="all" dirty="0"/>
              <a:t>		</a:t>
            </a: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a:p>
            <a:pPr marL="0" indent="0">
              <a:buNone/>
            </a:pPr>
            <a:endParaRPr lang="it-IT" sz="2400" b="1" cap="all" dirty="0"/>
          </a:p>
        </p:txBody>
      </p:sp>
      <p:pic>
        <p:nvPicPr>
          <p:cNvPr id="9" name="Picture Placeholder 8" descr="Handing touching mobile phone">
            <a:extLst>
              <a:ext uri="{FF2B5EF4-FFF2-40B4-BE49-F238E27FC236}">
                <a16:creationId xmlns:a16="http://schemas.microsoft.com/office/drawing/2014/main" id="{A9A75888-22E3-1D43-9112-DA02186070B5}"/>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a:xfrm>
            <a:off x="7419702" y="-1"/>
            <a:ext cx="4772298" cy="6371351"/>
          </a:xfrm>
        </p:spPr>
      </p:pic>
      <p:sp>
        <p:nvSpPr>
          <p:cNvPr id="2" name="Rectangle 1"/>
          <p:cNvSpPr/>
          <p:nvPr/>
        </p:nvSpPr>
        <p:spPr>
          <a:xfrm>
            <a:off x="666206" y="182880"/>
            <a:ext cx="6191794" cy="830997"/>
          </a:xfrm>
          <a:prstGeom prst="rect">
            <a:avLst/>
          </a:prstGeom>
        </p:spPr>
        <p:txBody>
          <a:bodyPr wrap="square">
            <a:spAutoFit/>
          </a:bodyPr>
          <a:lstStyle/>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a:p>
            <a:pPr algn="just"/>
            <a:endParaRPr lang="it-IT"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a:p>
            <a:pPr algn="just"/>
            <a:endParaRPr lang="en-US" sz="12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70264" y="182881"/>
            <a:ext cx="6531428" cy="5939768"/>
          </a:xfrm>
          <a:prstGeom prst="rect">
            <a:avLst/>
          </a:prstGeom>
        </p:spPr>
        <p:txBody>
          <a:bodyPr wrap="square">
            <a:spAutoFit/>
          </a:bodyPr>
          <a:lstStyle/>
          <a:p>
            <a:pPr algn="just">
              <a:lnSpc>
                <a:spcPct val="107000"/>
              </a:lnSpc>
              <a:spcAft>
                <a:spcPts val="800"/>
              </a:spcAft>
            </a:pPr>
            <a:r>
              <a:rPr lang="lt-LT" sz="2500" b="1" kern="0" dirty="0">
                <a:solidFill>
                  <a:srgbClr val="0070C0"/>
                </a:solidFill>
                <a:ea typeface="Times New Roman" panose="02020603050405020304" pitchFamily="18" charset="0"/>
                <a:cs typeface="Times New Roman" panose="02020603050405020304" pitchFamily="18" charset="0"/>
              </a:rPr>
              <a:t>Darbo kodeksas ir jo pakeitimai 2022 m.</a:t>
            </a:r>
            <a:endParaRPr lang="lt-LT" sz="2500" b="1" kern="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lt-LT" sz="2500" kern="0" dirty="0">
                <a:solidFill>
                  <a:srgbClr val="FF0000"/>
                </a:solidFill>
                <a:effectLst/>
                <a:ea typeface="Times New Roman" panose="02020603050405020304" pitchFamily="18" charset="0"/>
              </a:rPr>
              <a:t>Smurtas ir priekabiavimas draudžiamas:</a:t>
            </a:r>
            <a:br>
              <a:rPr lang="lt-LT" sz="2500" kern="0" dirty="0">
                <a:solidFill>
                  <a:srgbClr val="FF0000"/>
                </a:solidFill>
                <a:effectLst/>
                <a:ea typeface="Times New Roman" panose="02020603050405020304" pitchFamily="18" charset="0"/>
              </a:rPr>
            </a:br>
            <a:r>
              <a:rPr lang="lt-LT" sz="2500" kern="0" dirty="0">
                <a:solidFill>
                  <a:srgbClr val="FF0000"/>
                </a:solidFill>
                <a:effectLst/>
                <a:ea typeface="Times New Roman" panose="02020603050405020304" pitchFamily="18" charset="0"/>
              </a:rPr>
              <a:t>1) darbo vietose, įskaitant viešąsias ir privačias vietas, kai darbuotojas yra darbdavio žinioje ar atlieka pareigas pagal darbo sutartį;</a:t>
            </a:r>
            <a:br>
              <a:rPr lang="lt-LT" sz="2500" kern="0" dirty="0">
                <a:solidFill>
                  <a:srgbClr val="FF0000"/>
                </a:solidFill>
                <a:effectLst/>
                <a:ea typeface="Times New Roman" panose="02020603050405020304" pitchFamily="18" charset="0"/>
              </a:rPr>
            </a:br>
            <a:r>
              <a:rPr lang="lt-LT" sz="2500" kern="0" dirty="0">
                <a:solidFill>
                  <a:srgbClr val="FF0000"/>
                </a:solidFill>
                <a:effectLst/>
                <a:ea typeface="Times New Roman" panose="02020603050405020304" pitchFamily="18" charset="0"/>
              </a:rPr>
              <a:t>2) pertraukų pailsėti ir pavalgyti metu arba naudojantis buities, sanitarinėmis ir higienos patalpomis;</a:t>
            </a:r>
            <a:r>
              <a:rPr lang="lt-LT" sz="2500" kern="0" dirty="0">
                <a:solidFill>
                  <a:srgbClr val="FF0000"/>
                </a:solidFill>
                <a:ea typeface="Times New Roman" panose="02020603050405020304" pitchFamily="18" charset="0"/>
              </a:rPr>
              <a:t> </a:t>
            </a:r>
            <a:r>
              <a:rPr lang="lt-LT" sz="2500" kern="0" dirty="0">
                <a:solidFill>
                  <a:srgbClr val="FF0000"/>
                </a:solidFill>
                <a:effectLst/>
                <a:ea typeface="Times New Roman" panose="02020603050405020304" pitchFamily="18" charset="0"/>
              </a:rPr>
              <a:t>3) su darbu susijusių išvykų, kelionių, mokymų, renginių ar socialinės veiklos metu; 4) su darbu susijusio bendravimo, įskaitant bendravimą informacinėmis ir elektroninių ryšių technologijomis, metu;</a:t>
            </a:r>
            <a:r>
              <a:rPr lang="lt-LT" sz="2500" kern="0" dirty="0">
                <a:solidFill>
                  <a:srgbClr val="FF0000"/>
                </a:solidFill>
                <a:ea typeface="Times New Roman" panose="02020603050405020304" pitchFamily="18" charset="0"/>
              </a:rPr>
              <a:t> </a:t>
            </a:r>
            <a:r>
              <a:rPr lang="lt-LT" sz="2500" kern="0" dirty="0">
                <a:solidFill>
                  <a:srgbClr val="FF0000"/>
                </a:solidFill>
                <a:effectLst/>
                <a:ea typeface="Times New Roman" panose="02020603050405020304" pitchFamily="18" charset="0"/>
              </a:rPr>
              <a:t>5) darbdavio suteiktame būste;</a:t>
            </a:r>
            <a:r>
              <a:rPr lang="lt-LT" sz="2500" kern="0" dirty="0">
                <a:solidFill>
                  <a:srgbClr val="FF0000"/>
                </a:solidFill>
                <a:ea typeface="Times New Roman" panose="02020603050405020304" pitchFamily="18" charset="0"/>
              </a:rPr>
              <a:t> </a:t>
            </a:r>
            <a:r>
              <a:rPr lang="lt-LT" sz="2500" kern="0" dirty="0">
                <a:solidFill>
                  <a:srgbClr val="FF0000"/>
                </a:solidFill>
                <a:effectLst/>
                <a:ea typeface="Times New Roman" panose="02020603050405020304" pitchFamily="18" charset="0"/>
              </a:rPr>
              <a:t>6) pakeliui į darbą ar iš darbo.</a:t>
            </a:r>
            <a:endParaRPr lang="lt-LT" sz="2500" b="1" kern="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6747506"/>
      </p:ext>
    </p:extLst>
  </p:cSld>
  <p:clrMapOvr>
    <a:masterClrMapping/>
  </p:clrMapOvr>
</p:sld>
</file>

<file path=ppt/theme/theme1.xml><?xml version="1.0" encoding="utf-8"?>
<a:theme xmlns:a="http://schemas.openxmlformats.org/drawingml/2006/main" name="Office Theme">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50_Bright business presentation_AAS_v3" id="{57D58BC9-3F05-45D4-81CD-7BA898B4CAAD}" vid="{0F92AA19-00D6-4C71-B13F-219D7994A0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90D0D0-7C1D-47FF-A2F0-9937AA567A3D}">
  <ds:schemaRefs>
    <ds:schemaRef ds:uri="http://purl.org/dc/elements/1.1/"/>
    <ds:schemaRef ds:uri="71af3243-3dd4-4a8d-8c0d-dd76da1f02a5"/>
    <ds:schemaRef ds:uri="http://www.w3.org/XML/1998/namespace"/>
    <ds:schemaRef ds:uri="http://schemas.microsoft.com/office/infopath/2007/PartnerControls"/>
    <ds:schemaRef ds:uri="http://purl.org/dc/dcmitype/"/>
    <ds:schemaRef ds:uri="http://purl.org/dc/terms/"/>
    <ds:schemaRef ds:uri="16c05727-aa75-4e4a-9b5f-8a80a1165891"/>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EDB5DD7-8DCC-4069-9EB3-5D0981866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E15EA0-2F38-456B-B156-038699A5D1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Bright business presentation</Template>
  <TotalTime>0</TotalTime>
  <Words>4560</Words>
  <Application>Microsoft Office PowerPoint</Application>
  <PresentationFormat>Plačiaekranė</PresentationFormat>
  <Paragraphs>438</Paragraphs>
  <Slides>35</Slides>
  <Notes>0</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35</vt:i4>
      </vt:variant>
    </vt:vector>
  </HeadingPairs>
  <TitlesOfParts>
    <vt:vector size="43" baseType="lpstr">
      <vt:lpstr>Arial</vt:lpstr>
      <vt:lpstr>Calibri</vt:lpstr>
      <vt:lpstr>Candara</vt:lpstr>
      <vt:lpstr>Corbel</vt:lpstr>
      <vt:lpstr>Times New Roman</vt:lpstr>
      <vt:lpstr>Verdana</vt:lpstr>
      <vt:lpstr>Wingdings</vt:lpstr>
      <vt:lpstr>Office Theme</vt:lpstr>
      <vt:lpstr>Smurto  ir   priekabiavimo   prevencijos darbo  aplinkoje tikslai:    garbės  ir  orumo  ar, ir  sveikatos  apsauga?</vt:lpstr>
      <vt:lpstr>„PowerPoint“ pateiktis</vt:lpstr>
      <vt:lpstr>„PowerPoint“ pateiktis</vt:lpstr>
      <vt:lpstr>„PowerPoint“ pateiktis</vt:lpstr>
      <vt:lpstr>„PowerPoint“ pateiktis</vt:lpstr>
      <vt:lpstr>Svarbi ne  SĄVOKŲ-TERMINŲ  ĮVAIROVĖ,  O PASEKMĖS, ĮRODINĖJIMO PROCESAS IR KT. </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Ačiū už dėmesį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2021-05-19T22:09:26Z</dcterms:created>
  <dcterms:modified xsi:type="dcterms:W3CDTF">2023-06-08T16:47:14Z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