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692" r:id="rId6"/>
  </p:sldMasterIdLst>
  <p:notesMasterIdLst>
    <p:notesMasterId r:id="rId36"/>
  </p:notesMasterIdLst>
  <p:handoutMasterIdLst>
    <p:handoutMasterId r:id="rId37"/>
  </p:handoutMasterIdLst>
  <p:sldIdLst>
    <p:sldId id="747" r:id="rId7"/>
    <p:sldId id="1268" r:id="rId8"/>
    <p:sldId id="1269" r:id="rId9"/>
    <p:sldId id="1264" r:id="rId10"/>
    <p:sldId id="270" r:id="rId11"/>
    <p:sldId id="1270" r:id="rId12"/>
    <p:sldId id="1262" r:id="rId13"/>
    <p:sldId id="1266" r:id="rId14"/>
    <p:sldId id="1267" r:id="rId15"/>
    <p:sldId id="1271" r:id="rId16"/>
    <p:sldId id="1272" r:id="rId17"/>
    <p:sldId id="1265" r:id="rId18"/>
    <p:sldId id="1273" r:id="rId19"/>
    <p:sldId id="1279" r:id="rId20"/>
    <p:sldId id="1274" r:id="rId21"/>
    <p:sldId id="1275" r:id="rId22"/>
    <p:sldId id="1276" r:id="rId23"/>
    <p:sldId id="1277" r:id="rId24"/>
    <p:sldId id="1280" r:id="rId25"/>
    <p:sldId id="1278" r:id="rId26"/>
    <p:sldId id="1287" r:id="rId27"/>
    <p:sldId id="1256" r:id="rId28"/>
    <p:sldId id="1282" r:id="rId29"/>
    <p:sldId id="1283" r:id="rId30"/>
    <p:sldId id="1284" r:id="rId31"/>
    <p:sldId id="1288" r:id="rId32"/>
    <p:sldId id="1254" r:id="rId33"/>
    <p:sldId id="1289" r:id="rId34"/>
    <p:sldId id="1227" r:id="rId35"/>
  </p:sldIdLst>
  <p:sldSz cx="12192000" cy="6858000"/>
  <p:notesSz cx="6888163" cy="10018713"/>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C09B98-1CB5-8F00-7DC8-795CCFF2F67F}" name="Vytautas Šilinskas" initials="VŠ" userId="S::Vytautas.Silinskas@socmin.lt::e1c3ce83-5b65-49f4-8442-deeed7c4b832" providerId="AD"/>
  <p188:author id="{CD0E1BBA-6EA7-8D38-31F3-177CA382A515}" name="Jurgita Zemblytė" initials="JZ" userId="S::Jurgita.Zemblyte@uzt.lt::4572d008-af88-414a-9dad-3b5b2d82b8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5E8"/>
    <a:srgbClr val="A4DFFF"/>
    <a:srgbClr val="0FB273"/>
    <a:srgbClr val="1F44DD"/>
    <a:srgbClr val="3861FF"/>
    <a:srgbClr val="4B3D75"/>
    <a:srgbClr val="49484A"/>
    <a:srgbClr val="454646"/>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3557B-7791-487D-9469-A1CC1899B280}" v="4" dt="2023-06-06T05:09:01.477"/>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Vidutinis stilius 1 – paryškinima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14"/>
      </p:cViewPr>
      <p:guideLst>
        <p:guide orient="horz" pos="2183"/>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zimtumotarnyba-my.sharepoint.com/personal/ingrida_smaiziene_uzt_lt/Documents/Profile/Desktop/STATD%20u&#382;imti%20gyventojai%20pagal%20lyt&#303;%202023-05.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uzimtumotarnyba-my.sharepoint.com/personal/dale_ciceliene_uzt_lt/Documents/2023%2005/Informacija%20ADRPP%202020-2022%20pagal%20lyt&#30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uzimtumotarnyba.sharepoint.com/sites/Informacijasusitikimams/Shared%20Documents/General/Direktorei/U&#382;imtumo%20pasiskirstymas%20pagal%20lyt&#303;%20Lietuvoje,%20ateities%20tendencijos%20(iki%202023%2005%2029)/Rodikliai%20pagal%20lyt&#303;/pakartotinai%20per%2012%20m&#279;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uzimtumotarnyba.sharepoint.com/sites/Informacijasusitikimams/Shared%20Documents/General/Direktorei/U&#382;imtumo%20pasiskirstymas%20pagal%20lyt&#303;%20Lietuvoje,%20ateities%20tendencijos%20(iki%202023%2005%2029)/Rodikliai%20pagal%20lyt&#303;/bedarbystes%20trukm&#279;.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uzimtumotarnyba.sharepoint.com/sites/Informacijasusitikimams/Shared%20Documents/General/Direktorei/U&#382;imtumo%20pasiskirstymas%20pagal%20lyt&#303;%20Lietuvoje,%20ateities%20tendencijos%20(iki%202023%2005%2029)/Rodikliai%20pagal%20lyt&#303;/bedarbiu%20per&#279;jimas%20i%20u&#382;imtuma%202020-2022.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https://uzimtumotarnyba-my.sharepoint.com/personal/ingrida_smaiziene_uzt_lt/Documents/Profile/Desktop/STATD%20u&#382;imti%20gyventojai%20pagal%20lyt&#303;%202023-0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zimtumotarnyba-my.sharepoint.com/personal/ingrida_smaiziene_uzt_lt/Documents/Profile/Desktop/STATD%20u&#382;imti%20gyventojai%20pagal%20lyt&#303;%202023-0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uzimtumotarnyba-my.sharepoint.com/personal/ingrida_smaiziene_uzt_lt/Documents/Profile/Desktop/STATD%20u&#382;imti%20gyventojai%20pagal%20lyt&#303;%202023-05.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Vidutinis metinis užimtumas 2022 m., proc.</a:t>
            </a:r>
          </a:p>
        </c:rich>
      </c:tx>
      <c:layout>
        <c:manualLayout>
          <c:xMode val="edge"/>
          <c:yMode val="edge"/>
          <c:x val="0.14991791641550001"/>
          <c:y val="3.0522462850317362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411753445564368E-3"/>
          <c:y val="0.31822831923772354"/>
          <c:w val="0.97392940357680646"/>
          <c:h val="0.48711807867104706"/>
        </c:manualLayout>
      </c:layout>
      <c:barChart>
        <c:barDir val="col"/>
        <c:grouping val="clustered"/>
        <c:varyColors val="0"/>
        <c:ser>
          <c:idx val="0"/>
          <c:order val="0"/>
          <c:tx>
            <c:strRef>
              <c:f>Lapas2!$B$4</c:f>
              <c:strCache>
                <c:ptCount val="1"/>
                <c:pt idx="0">
                  <c:v>ES vidurkis</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Lapas2!$D$3:$E$3</c:f>
              <c:strCache>
                <c:ptCount val="2"/>
                <c:pt idx="0">
                  <c:v>Vyrai</c:v>
                </c:pt>
                <c:pt idx="1">
                  <c:v>Moterys</c:v>
                </c:pt>
              </c:strCache>
            </c:strRef>
          </c:cat>
          <c:val>
            <c:numRef>
              <c:f>Lapas2!$D$4:$E$4</c:f>
              <c:numCache>
                <c:formatCode>General</c:formatCode>
                <c:ptCount val="2"/>
                <c:pt idx="0">
                  <c:v>69.8</c:v>
                </c:pt>
                <c:pt idx="1">
                  <c:v>64.900000000000006</c:v>
                </c:pt>
              </c:numCache>
            </c:numRef>
          </c:val>
          <c:extLst>
            <c:ext xmlns:c16="http://schemas.microsoft.com/office/drawing/2014/chart" uri="{C3380CC4-5D6E-409C-BE32-E72D297353CC}">
              <c16:uniqueId val="{00000000-206A-456A-88E6-3FB5CFE6391D}"/>
            </c:ext>
          </c:extLst>
        </c:ser>
        <c:ser>
          <c:idx val="1"/>
          <c:order val="1"/>
          <c:tx>
            <c:strRef>
              <c:f>Lapas2!$B$5</c:f>
              <c:strCache>
                <c:ptCount val="1"/>
                <c:pt idx="0">
                  <c:v>Lietuva</c:v>
                </c:pt>
              </c:strCache>
            </c:strRef>
          </c:tx>
          <c:spPr>
            <a:solidFill>
              <a:schemeClr val="accent2"/>
            </a:solidFill>
            <a:ln>
              <a:noFill/>
            </a:ln>
            <a:effectLst/>
          </c:spPr>
          <c:invertIfNegative val="0"/>
          <c:dPt>
            <c:idx val="1"/>
            <c:invertIfNegative val="0"/>
            <c:bubble3D val="0"/>
            <c:spPr>
              <a:solidFill>
                <a:srgbClr val="A4DFFF"/>
              </a:solidFill>
              <a:ln>
                <a:noFill/>
              </a:ln>
              <a:effectLst/>
            </c:spPr>
            <c:extLst>
              <c:ext xmlns:c16="http://schemas.microsoft.com/office/drawing/2014/chart" uri="{C3380CC4-5D6E-409C-BE32-E72D297353CC}">
                <c16:uniqueId val="{00000002-206A-456A-88E6-3FB5CFE6391D}"/>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Lapas2!$D$3:$E$3</c:f>
              <c:strCache>
                <c:ptCount val="2"/>
                <c:pt idx="0">
                  <c:v>Vyrai</c:v>
                </c:pt>
                <c:pt idx="1">
                  <c:v>Moterys</c:v>
                </c:pt>
              </c:strCache>
            </c:strRef>
          </c:cat>
          <c:val>
            <c:numRef>
              <c:f>Lapas2!$D$5:$E$5</c:f>
              <c:numCache>
                <c:formatCode>General</c:formatCode>
                <c:ptCount val="2"/>
                <c:pt idx="0">
                  <c:v>73.900000000000006</c:v>
                </c:pt>
                <c:pt idx="1">
                  <c:v>73.599999999999994</c:v>
                </c:pt>
              </c:numCache>
            </c:numRef>
          </c:val>
          <c:extLst>
            <c:ext xmlns:c16="http://schemas.microsoft.com/office/drawing/2014/chart" uri="{C3380CC4-5D6E-409C-BE32-E72D297353CC}">
              <c16:uniqueId val="{00000003-206A-456A-88E6-3FB5CFE6391D}"/>
            </c:ext>
          </c:extLst>
        </c:ser>
        <c:dLbls>
          <c:showLegendKey val="0"/>
          <c:showVal val="0"/>
          <c:showCatName val="0"/>
          <c:showSerName val="0"/>
          <c:showPercent val="0"/>
          <c:showBubbleSize val="0"/>
        </c:dLbls>
        <c:gapWidth val="219"/>
        <c:overlap val="-27"/>
        <c:axId val="1468751759"/>
        <c:axId val="1468747919"/>
      </c:barChart>
      <c:catAx>
        <c:axId val="1468751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8747919"/>
        <c:crosses val="autoZero"/>
        <c:auto val="1"/>
        <c:lblAlgn val="ctr"/>
        <c:lblOffset val="100"/>
        <c:noMultiLvlLbl val="0"/>
      </c:catAx>
      <c:valAx>
        <c:axId val="1468747919"/>
        <c:scaling>
          <c:orientation val="minMax"/>
        </c:scaling>
        <c:delete val="1"/>
        <c:axPos val="l"/>
        <c:numFmt formatCode="General" sourceLinked="1"/>
        <c:majorTickMark val="none"/>
        <c:minorTickMark val="none"/>
        <c:tickLblPos val="nextTo"/>
        <c:crossAx val="1468751759"/>
        <c:crosses val="autoZero"/>
        <c:crossBetween val="between"/>
      </c:valAx>
      <c:spPr>
        <a:noFill/>
        <a:ln>
          <a:noFill/>
        </a:ln>
        <a:effectLst/>
      </c:spPr>
    </c:plotArea>
    <c:legend>
      <c:legendPos val="b"/>
      <c:layout>
        <c:manualLayout>
          <c:xMode val="edge"/>
          <c:yMode val="edge"/>
          <c:x val="0.29704940434687926"/>
          <c:y val="0.9070671564645314"/>
          <c:w val="0.39667466585833239"/>
          <c:h val="9.293284353546861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dirty="0"/>
              <a:t>Kvalifikuoti darbininkai ir operatoriai</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4270701556389599E-2"/>
          <c:y val="0.16145911949685537"/>
          <c:w val="0.82039820477152836"/>
          <c:h val="0.59100242658346946"/>
        </c:manualLayout>
      </c:layout>
      <c:barChart>
        <c:barDir val="col"/>
        <c:grouping val="clustered"/>
        <c:varyColors val="0"/>
        <c:ser>
          <c:idx val="0"/>
          <c:order val="0"/>
          <c:tx>
            <c:strRef>
              <c:f>'[STATD užimti gyventojai pagal lytį 2023-05.xlsx]Lapas7'!$I$60</c:f>
              <c:strCache>
                <c:ptCount val="1"/>
                <c:pt idx="0">
                  <c:v>Kvalifikuoti darbininkai ir operatoriai</c:v>
                </c:pt>
              </c:strCache>
            </c:strRef>
          </c:tx>
          <c:spPr>
            <a:solidFill>
              <a:schemeClr val="accent1"/>
            </a:solidFill>
            <a:ln>
              <a:noFill/>
            </a:ln>
            <a:effectLst/>
          </c:spPr>
          <c:invertIfNegative val="0"/>
          <c:dPt>
            <c:idx val="0"/>
            <c:invertIfNegative val="0"/>
            <c:bubble3D val="0"/>
            <c:spPr>
              <a:solidFill>
                <a:srgbClr val="A4DFFF"/>
              </a:solidFill>
              <a:ln>
                <a:noFill/>
              </a:ln>
              <a:effectLst/>
            </c:spPr>
            <c:extLst>
              <c:ext xmlns:c16="http://schemas.microsoft.com/office/drawing/2014/chart" uri="{C3380CC4-5D6E-409C-BE32-E72D297353CC}">
                <c16:uniqueId val="{00000002-EAF8-4BBC-81CB-1D446B1A8072}"/>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2023-05.xlsx]Lapas7'!$I$61:$I$62</c:f>
              <c:numCache>
                <c:formatCode>0.0%</c:formatCode>
                <c:ptCount val="2"/>
                <c:pt idx="0">
                  <c:v>0.42015838732901367</c:v>
                </c:pt>
                <c:pt idx="1">
                  <c:v>0.11317637339942174</c:v>
                </c:pt>
              </c:numCache>
            </c:numRef>
          </c:val>
          <c:extLst>
            <c:ext xmlns:c16="http://schemas.microsoft.com/office/drawing/2014/chart" uri="{C3380CC4-5D6E-409C-BE32-E72D297353CC}">
              <c16:uniqueId val="{00000000-EAF8-4BBC-81CB-1D446B1A8072}"/>
            </c:ext>
          </c:extLst>
        </c:ser>
        <c:ser>
          <c:idx val="1"/>
          <c:order val="1"/>
          <c:tx>
            <c:strRef>
              <c:f>'[STATD užimti gyventojai pagal lytį 2023-05.xlsx]Lapas7'!$J$60</c:f>
              <c:strCache>
                <c:ptCount val="1"/>
                <c:pt idx="0">
                  <c:v>Penkerių metų pokytis (2022 m. vs 2017 m.)</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2023-05.xlsx]Lapas7'!$J$61:$J$62</c:f>
              <c:numCache>
                <c:formatCode>0.0%</c:formatCode>
                <c:ptCount val="2"/>
                <c:pt idx="0">
                  <c:v>-5.2417370246743866E-2</c:v>
                </c:pt>
                <c:pt idx="1">
                  <c:v>-2.6288220728384826E-2</c:v>
                </c:pt>
              </c:numCache>
            </c:numRef>
          </c:val>
          <c:extLst>
            <c:ext xmlns:c16="http://schemas.microsoft.com/office/drawing/2014/chart" uri="{C3380CC4-5D6E-409C-BE32-E72D297353CC}">
              <c16:uniqueId val="{00000001-EAF8-4BBC-81CB-1D446B1A8072}"/>
            </c:ext>
          </c:extLst>
        </c:ser>
        <c:dLbls>
          <c:showLegendKey val="0"/>
          <c:showVal val="0"/>
          <c:showCatName val="0"/>
          <c:showSerName val="0"/>
          <c:showPercent val="0"/>
          <c:showBubbleSize val="0"/>
        </c:dLbls>
        <c:gapWidth val="100"/>
        <c:overlap val="-27"/>
        <c:axId val="2118818720"/>
        <c:axId val="2118821120"/>
      </c:barChart>
      <c:catAx>
        <c:axId val="2118818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2118821120"/>
        <c:crosses val="autoZero"/>
        <c:auto val="1"/>
        <c:lblAlgn val="ctr"/>
        <c:lblOffset val="100"/>
        <c:noMultiLvlLbl val="0"/>
      </c:catAx>
      <c:valAx>
        <c:axId val="2118821120"/>
        <c:scaling>
          <c:orientation val="minMax"/>
        </c:scaling>
        <c:delete val="1"/>
        <c:axPos val="l"/>
        <c:numFmt formatCode="0.0%" sourceLinked="1"/>
        <c:majorTickMark val="none"/>
        <c:minorTickMark val="none"/>
        <c:tickLblPos val="nextTo"/>
        <c:crossAx val="2118818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Vidutinis metinis bruto darbo užmokestis</a:t>
            </a:r>
            <a:r>
              <a:rPr lang="lt-LT"/>
              <a:t>, Eur/mėn.</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7035322413153141E-2"/>
          <c:y val="0.19615876105051991"/>
          <c:w val="0.95821813808876333"/>
          <c:h val="0.58064909208189786"/>
        </c:manualLayout>
      </c:layout>
      <c:barChart>
        <c:barDir val="col"/>
        <c:grouping val="clustered"/>
        <c:varyColors val="0"/>
        <c:ser>
          <c:idx val="0"/>
          <c:order val="0"/>
          <c:tx>
            <c:strRef>
              <c:f>'[data-table - 2023-05-23T151846.890.xlsx]pagal lytį'!$D$26</c:f>
              <c:strCache>
                <c:ptCount val="1"/>
                <c:pt idx="0">
                  <c:v>Vyrai</c:v>
                </c:pt>
              </c:strCache>
            </c:strRef>
          </c:tx>
          <c:spPr>
            <a:solidFill>
              <a:srgbClr val="A4DFFF"/>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 - 2023-05-23T151846.890.xlsx]pagal lytį'!$C$27:$C$31</c:f>
              <c:strCache>
                <c:ptCount val="5"/>
                <c:pt idx="0">
                  <c:v>2018 m.</c:v>
                </c:pt>
                <c:pt idx="1">
                  <c:v>2019 m.</c:v>
                </c:pt>
                <c:pt idx="2">
                  <c:v>2020 m.</c:v>
                </c:pt>
                <c:pt idx="3">
                  <c:v>2021 m.</c:v>
                </c:pt>
                <c:pt idx="4">
                  <c:v>2022 m.</c:v>
                </c:pt>
              </c:strCache>
            </c:strRef>
          </c:cat>
          <c:val>
            <c:numRef>
              <c:f>'[data-table - 2023-05-23T151846.890.xlsx]pagal lytį'!$D$27:$D$31</c:f>
              <c:numCache>
                <c:formatCode>General</c:formatCode>
                <c:ptCount val="5"/>
                <c:pt idx="0">
                  <c:v>990.5</c:v>
                </c:pt>
                <c:pt idx="1">
                  <c:v>1373.3</c:v>
                </c:pt>
                <c:pt idx="2">
                  <c:v>1514.8</c:v>
                </c:pt>
                <c:pt idx="3">
                  <c:v>1660.9</c:v>
                </c:pt>
                <c:pt idx="4" formatCode="0.0">
                  <c:v>1878</c:v>
                </c:pt>
              </c:numCache>
            </c:numRef>
          </c:val>
          <c:extLst>
            <c:ext xmlns:c16="http://schemas.microsoft.com/office/drawing/2014/chart" uri="{C3380CC4-5D6E-409C-BE32-E72D297353CC}">
              <c16:uniqueId val="{00000000-097D-42D8-99A4-C166976A18E6}"/>
            </c:ext>
          </c:extLst>
        </c:ser>
        <c:ser>
          <c:idx val="1"/>
          <c:order val="1"/>
          <c:tx>
            <c:strRef>
              <c:f>'[data-table - 2023-05-23T151846.890.xlsx]pagal lytį'!$E$26</c:f>
              <c:strCache>
                <c:ptCount val="1"/>
                <c:pt idx="0">
                  <c:v>Moterys</c:v>
                </c:pt>
              </c:strCache>
            </c:strRef>
          </c:tx>
          <c:spPr>
            <a:solidFill>
              <a:srgbClr val="0FB27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'[data-table - 2023-05-23T151846.890.xlsx]pagal lytį'!$C$27:$C$31</c:f>
              <c:strCache>
                <c:ptCount val="5"/>
                <c:pt idx="0">
                  <c:v>2018 m.</c:v>
                </c:pt>
                <c:pt idx="1">
                  <c:v>2019 m.</c:v>
                </c:pt>
                <c:pt idx="2">
                  <c:v>2020 m.</c:v>
                </c:pt>
                <c:pt idx="3">
                  <c:v>2021 m.</c:v>
                </c:pt>
                <c:pt idx="4">
                  <c:v>2022 m.</c:v>
                </c:pt>
              </c:strCache>
            </c:strRef>
          </c:cat>
          <c:val>
            <c:numRef>
              <c:f>'[data-table - 2023-05-23T151846.890.xlsx]pagal lytį'!$E$27:$E$31</c:f>
              <c:numCache>
                <c:formatCode>General</c:formatCode>
                <c:ptCount val="5"/>
                <c:pt idx="0">
                  <c:v>858.2</c:v>
                </c:pt>
                <c:pt idx="1">
                  <c:v>1218.8</c:v>
                </c:pt>
                <c:pt idx="2">
                  <c:v>1341.6</c:v>
                </c:pt>
                <c:pt idx="3">
                  <c:v>1495.7</c:v>
                </c:pt>
                <c:pt idx="4" formatCode="0.0">
                  <c:v>1697.8</c:v>
                </c:pt>
              </c:numCache>
            </c:numRef>
          </c:val>
          <c:extLst>
            <c:ext xmlns:c16="http://schemas.microsoft.com/office/drawing/2014/chart" uri="{C3380CC4-5D6E-409C-BE32-E72D297353CC}">
              <c16:uniqueId val="{00000001-097D-42D8-99A4-C166976A18E6}"/>
            </c:ext>
          </c:extLst>
        </c:ser>
        <c:dLbls>
          <c:showLegendKey val="0"/>
          <c:showVal val="0"/>
          <c:showCatName val="0"/>
          <c:showSerName val="0"/>
          <c:showPercent val="0"/>
          <c:showBubbleSize val="0"/>
        </c:dLbls>
        <c:gapWidth val="100"/>
        <c:axId val="2091982256"/>
        <c:axId val="1400324896"/>
      </c:barChart>
      <c:catAx>
        <c:axId val="209198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1400324896"/>
        <c:crosses val="autoZero"/>
        <c:auto val="1"/>
        <c:lblAlgn val="ctr"/>
        <c:lblOffset val="100"/>
        <c:noMultiLvlLbl val="0"/>
      </c:catAx>
      <c:valAx>
        <c:axId val="1400324896"/>
        <c:scaling>
          <c:orientation val="minMax"/>
        </c:scaling>
        <c:delete val="1"/>
        <c:axPos val="l"/>
        <c:numFmt formatCode="General" sourceLinked="1"/>
        <c:majorTickMark val="none"/>
        <c:minorTickMark val="none"/>
        <c:tickLblPos val="nextTo"/>
        <c:crossAx val="209198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Registruoto vyrų ir moterų nedarbo</a:t>
            </a:r>
            <a:r>
              <a:rPr lang="lt-LT" b="1" baseline="0"/>
              <a:t> dinamika</a:t>
            </a:r>
            <a:r>
              <a:rPr lang="lt-LT" b="1"/>
              <a:t>, proc.</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921749411475399E-2"/>
          <c:y val="0.10080469187444417"/>
          <c:w val="0.92313980338052626"/>
          <c:h val="0.65761197326062382"/>
        </c:manualLayout>
      </c:layout>
      <c:lineChart>
        <c:grouping val="standard"/>
        <c:varyColors val="0"/>
        <c:ser>
          <c:idx val="1"/>
          <c:order val="1"/>
          <c:tx>
            <c:strRef>
              <c:f>'[Registruotas nedarbas.xlsx]Reg. nedarbas'!$A$4</c:f>
              <c:strCache>
                <c:ptCount val="1"/>
                <c:pt idx="0">
                  <c:v>moterų</c:v>
                </c:pt>
              </c:strCache>
            </c:strRef>
          </c:tx>
          <c:spPr>
            <a:ln w="28575" cap="rnd">
              <a:solidFill>
                <a:srgbClr val="0FB273"/>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A5-43AA-9FDC-39833702A2A4}"/>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A5-43AA-9FDC-39833702A2A4}"/>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A5-43AA-9FDC-39833702A2A4}"/>
                </c:ext>
              </c:extLst>
            </c:dLbl>
            <c:dLbl>
              <c:idx val="3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A5-43AA-9FDC-39833702A2A4}"/>
                </c:ext>
              </c:extLst>
            </c:dLbl>
            <c:dLbl>
              <c:idx val="4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5A5-43AA-9FDC-39833702A2A4}"/>
                </c:ext>
              </c:extLst>
            </c:dLbl>
            <c:dLbl>
              <c:idx val="6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5A5-43AA-9FDC-39833702A2A4}"/>
                </c:ext>
              </c:extLst>
            </c:dLbl>
            <c:dLbl>
              <c:idx val="6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5A5-43AA-9FDC-39833702A2A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'[Registruotas nedarbas.xlsx]Reg. nedarbas'!$AL$2:$CX$2</c:f>
              <c:strCache>
                <c:ptCount val="61"/>
                <c:pt idx="0">
                  <c:v>2018 m.
sausio
1 d.</c:v>
                </c:pt>
                <c:pt idx="12">
                  <c:v>2019 m.
sausio
1 d.</c:v>
                </c:pt>
                <c:pt idx="24">
                  <c:v>2020 m.
sausio
1 d.</c:v>
                </c:pt>
                <c:pt idx="36">
                  <c:v>2021 m.
sausio
1 d.</c:v>
                </c:pt>
                <c:pt idx="48">
                  <c:v>2022 m.
sausio
1 d.</c:v>
                </c:pt>
                <c:pt idx="60">
                  <c:v>2023 m.
sausio
1 d.</c:v>
                </c:pt>
              </c:strCache>
            </c:strRef>
          </c:cat>
          <c:val>
            <c:numRef>
              <c:f>'[Registruotas nedarbas.xlsx]Reg. nedarbas'!$AL$4:$CX$4</c:f>
              <c:numCache>
                <c:formatCode>0.0</c:formatCode>
                <c:ptCount val="65"/>
                <c:pt idx="0">
                  <c:v>8.1999999999999993</c:v>
                </c:pt>
                <c:pt idx="1">
                  <c:v>8.4</c:v>
                </c:pt>
                <c:pt idx="2">
                  <c:v>8.5</c:v>
                </c:pt>
                <c:pt idx="3">
                  <c:v>8.5</c:v>
                </c:pt>
                <c:pt idx="4" formatCode="General">
                  <c:v>8.1999999999999993</c:v>
                </c:pt>
                <c:pt idx="5" formatCode="General">
                  <c:v>8</c:v>
                </c:pt>
                <c:pt idx="6" formatCode="General">
                  <c:v>8.1999999999999993</c:v>
                </c:pt>
                <c:pt idx="7" formatCode="General">
                  <c:v>8.3000000000000007</c:v>
                </c:pt>
                <c:pt idx="8" formatCode="General">
                  <c:v>8.3000000000000007</c:v>
                </c:pt>
                <c:pt idx="9" formatCode="General">
                  <c:v>8.4</c:v>
                </c:pt>
                <c:pt idx="10" formatCode="General">
                  <c:v>8.1</c:v>
                </c:pt>
                <c:pt idx="11" formatCode="General">
                  <c:v>8.1999999999999993</c:v>
                </c:pt>
                <c:pt idx="12" formatCode="General">
                  <c:v>8.6</c:v>
                </c:pt>
                <c:pt idx="13" formatCode="General">
                  <c:v>8.8000000000000007</c:v>
                </c:pt>
                <c:pt idx="14" formatCode="General">
                  <c:v>8.6999999999999993</c:v>
                </c:pt>
                <c:pt idx="15" formatCode="General">
                  <c:v>8.6</c:v>
                </c:pt>
                <c:pt idx="16" formatCode="General">
                  <c:v>8.1</c:v>
                </c:pt>
                <c:pt idx="17" formatCode="General">
                  <c:v>7.9</c:v>
                </c:pt>
                <c:pt idx="18" formatCode="General">
                  <c:v>8.1</c:v>
                </c:pt>
                <c:pt idx="19" formatCode="General">
                  <c:v>8.1999999999999993</c:v>
                </c:pt>
                <c:pt idx="20" formatCode="General">
                  <c:v>8.3000000000000007</c:v>
                </c:pt>
                <c:pt idx="21" formatCode="General">
                  <c:v>8.1</c:v>
                </c:pt>
                <c:pt idx="22" formatCode="General">
                  <c:v>8</c:v>
                </c:pt>
                <c:pt idx="23" formatCode="General">
                  <c:v>8.3000000000000007</c:v>
                </c:pt>
                <c:pt idx="24" formatCode="General">
                  <c:v>8.5</c:v>
                </c:pt>
                <c:pt idx="25" formatCode="General">
                  <c:v>8.8000000000000007</c:v>
                </c:pt>
                <c:pt idx="26" formatCode="General">
                  <c:v>9</c:v>
                </c:pt>
                <c:pt idx="27" formatCode="General">
                  <c:v>9.6</c:v>
                </c:pt>
                <c:pt idx="28" formatCode="General">
                  <c:v>11</c:v>
                </c:pt>
                <c:pt idx="29" formatCode="General">
                  <c:v>11.7</c:v>
                </c:pt>
                <c:pt idx="30" formatCode="General">
                  <c:v>12.1</c:v>
                </c:pt>
                <c:pt idx="31" formatCode="General">
                  <c:v>13</c:v>
                </c:pt>
                <c:pt idx="32" formatCode="General">
                  <c:v>14</c:v>
                </c:pt>
                <c:pt idx="33" formatCode="General">
                  <c:v>14.5</c:v>
                </c:pt>
                <c:pt idx="34" formatCode="General">
                  <c:v>15.4</c:v>
                </c:pt>
                <c:pt idx="35" formatCode="General">
                  <c:v>16</c:v>
                </c:pt>
                <c:pt idx="36" formatCode="General">
                  <c:v>16.5</c:v>
                </c:pt>
                <c:pt idx="37" formatCode="General">
                  <c:v>16.8</c:v>
                </c:pt>
                <c:pt idx="38" formatCode="General">
                  <c:v>16.3</c:v>
                </c:pt>
                <c:pt idx="39" formatCode="General">
                  <c:v>15.3</c:v>
                </c:pt>
                <c:pt idx="40" formatCode="General">
                  <c:v>14.6</c:v>
                </c:pt>
                <c:pt idx="41" formatCode="General">
                  <c:v>14.2</c:v>
                </c:pt>
                <c:pt idx="42" formatCode="General">
                  <c:v>13.2</c:v>
                </c:pt>
                <c:pt idx="43" formatCode="General">
                  <c:v>13.5</c:v>
                </c:pt>
                <c:pt idx="44" formatCode="General">
                  <c:v>12.6</c:v>
                </c:pt>
                <c:pt idx="45" formatCode="General">
                  <c:v>11.5</c:v>
                </c:pt>
                <c:pt idx="46" formatCode="General">
                  <c:v>11.3</c:v>
                </c:pt>
                <c:pt idx="47" formatCode="General">
                  <c:v>10.4</c:v>
                </c:pt>
                <c:pt idx="48" formatCode="General">
                  <c:v>10.199999999999999</c:v>
                </c:pt>
                <c:pt idx="49" formatCode="General">
                  <c:v>10.3</c:v>
                </c:pt>
                <c:pt idx="50" formatCode="General">
                  <c:v>10.199999999999999</c:v>
                </c:pt>
                <c:pt idx="51" formatCode="General">
                  <c:v>10.1</c:v>
                </c:pt>
                <c:pt idx="52" formatCode="General">
                  <c:v>10</c:v>
                </c:pt>
                <c:pt idx="53" formatCode="General">
                  <c:v>9.1999999999999993</c:v>
                </c:pt>
                <c:pt idx="54" formatCode="General">
                  <c:v>9</c:v>
                </c:pt>
                <c:pt idx="55" formatCode="General">
                  <c:v>9.5</c:v>
                </c:pt>
                <c:pt idx="56" formatCode="General">
                  <c:v>9.1</c:v>
                </c:pt>
                <c:pt idx="57" formatCode="General">
                  <c:v>8.5</c:v>
                </c:pt>
                <c:pt idx="58" formatCode="General">
                  <c:v>8.6999999999999993</c:v>
                </c:pt>
                <c:pt idx="59" formatCode="General">
                  <c:v>8.6</c:v>
                </c:pt>
                <c:pt idx="60" formatCode="General">
                  <c:v>8.9</c:v>
                </c:pt>
                <c:pt idx="61" formatCode="General">
                  <c:v>9.1</c:v>
                </c:pt>
                <c:pt idx="62" formatCode="General">
                  <c:v>9</c:v>
                </c:pt>
                <c:pt idx="63" formatCode="General">
                  <c:v>9</c:v>
                </c:pt>
                <c:pt idx="64" formatCode="General">
                  <c:v>9.1</c:v>
                </c:pt>
              </c:numCache>
            </c:numRef>
          </c:val>
          <c:smooth val="0"/>
          <c:extLst>
            <c:ext xmlns:c16="http://schemas.microsoft.com/office/drawing/2014/chart" uri="{C3380CC4-5D6E-409C-BE32-E72D297353CC}">
              <c16:uniqueId val="{00000000-38F1-4B5B-87E6-59493736D443}"/>
            </c:ext>
          </c:extLst>
        </c:ser>
        <c:ser>
          <c:idx val="2"/>
          <c:order val="2"/>
          <c:tx>
            <c:strRef>
              <c:f>'[Registruotas nedarbas.xlsx]Reg. nedarbas'!$A$5</c:f>
              <c:strCache>
                <c:ptCount val="1"/>
                <c:pt idx="0">
                  <c:v>vyrų</c:v>
                </c:pt>
              </c:strCache>
            </c:strRef>
          </c:tx>
          <c:spPr>
            <a:ln w="28575" cap="rnd">
              <a:solidFill>
                <a:srgbClr val="4B3D75"/>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A5-43AA-9FDC-39833702A2A4}"/>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A5-43AA-9FDC-39833702A2A4}"/>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A5-43AA-9FDC-39833702A2A4}"/>
                </c:ext>
              </c:extLst>
            </c:dLbl>
            <c:dLbl>
              <c:idx val="36"/>
              <c:layout>
                <c:manualLayout>
                  <c:x val="-3.2501582141462391E-2"/>
                  <c:y val="6.3046534000375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5A5-43AA-9FDC-39833702A2A4}"/>
                </c:ext>
              </c:extLst>
            </c:dLbl>
            <c:dLbl>
              <c:idx val="4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5A5-43AA-9FDC-39833702A2A4}"/>
                </c:ext>
              </c:extLst>
            </c:dLbl>
            <c:dLbl>
              <c:idx val="6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5A5-43AA-9FDC-39833702A2A4}"/>
                </c:ext>
              </c:extLst>
            </c:dLbl>
            <c:dLbl>
              <c:idx val="6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5A5-43AA-9FDC-39833702A2A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'[Registruotas nedarbas.xlsx]Reg. nedarbas'!$AL$2:$CX$2</c:f>
              <c:strCache>
                <c:ptCount val="61"/>
                <c:pt idx="0">
                  <c:v>2018 m.
sausio
1 d.</c:v>
                </c:pt>
                <c:pt idx="12">
                  <c:v>2019 m.
sausio
1 d.</c:v>
                </c:pt>
                <c:pt idx="24">
                  <c:v>2020 m.
sausio
1 d.</c:v>
                </c:pt>
                <c:pt idx="36">
                  <c:v>2021 m.
sausio
1 d.</c:v>
                </c:pt>
                <c:pt idx="48">
                  <c:v>2022 m.
sausio
1 d.</c:v>
                </c:pt>
                <c:pt idx="60">
                  <c:v>2023 m.
sausio
1 d.</c:v>
                </c:pt>
              </c:strCache>
            </c:strRef>
          </c:cat>
          <c:val>
            <c:numRef>
              <c:f>'[Registruotas nedarbas.xlsx]Reg. nedarbas'!$AL$5:$CX$5</c:f>
              <c:numCache>
                <c:formatCode>0.0</c:formatCode>
                <c:ptCount val="65"/>
                <c:pt idx="0">
                  <c:v>9.1999999999999993</c:v>
                </c:pt>
                <c:pt idx="1">
                  <c:v>9.6</c:v>
                </c:pt>
                <c:pt idx="2">
                  <c:v>9.8000000000000007</c:v>
                </c:pt>
                <c:pt idx="3">
                  <c:v>9.9</c:v>
                </c:pt>
                <c:pt idx="4" formatCode="General">
                  <c:v>9</c:v>
                </c:pt>
                <c:pt idx="5" formatCode="General">
                  <c:v>8.1999999999999993</c:v>
                </c:pt>
                <c:pt idx="6" formatCode="General">
                  <c:v>8.4</c:v>
                </c:pt>
                <c:pt idx="7" formatCode="General">
                  <c:v>8.1</c:v>
                </c:pt>
                <c:pt idx="8" formatCode="General">
                  <c:v>8</c:v>
                </c:pt>
                <c:pt idx="9" formatCode="General">
                  <c:v>8.3000000000000007</c:v>
                </c:pt>
                <c:pt idx="10" formatCode="General">
                  <c:v>7.8</c:v>
                </c:pt>
                <c:pt idx="11" formatCode="General">
                  <c:v>8.1999999999999993</c:v>
                </c:pt>
                <c:pt idx="12" formatCode="General">
                  <c:v>9.1999999999999993</c:v>
                </c:pt>
                <c:pt idx="13" formatCode="General">
                  <c:v>9.6999999999999993</c:v>
                </c:pt>
                <c:pt idx="14" formatCode="General">
                  <c:v>9.6</c:v>
                </c:pt>
                <c:pt idx="15" formatCode="General">
                  <c:v>9.4</c:v>
                </c:pt>
                <c:pt idx="16" formatCode="General">
                  <c:v>8.4</c:v>
                </c:pt>
                <c:pt idx="17" formatCode="General">
                  <c:v>8</c:v>
                </c:pt>
                <c:pt idx="18" formatCode="General">
                  <c:v>8</c:v>
                </c:pt>
                <c:pt idx="19" formatCode="General">
                  <c:v>7.8</c:v>
                </c:pt>
                <c:pt idx="20" formatCode="General">
                  <c:v>8.1</c:v>
                </c:pt>
                <c:pt idx="21" formatCode="General">
                  <c:v>7.8</c:v>
                </c:pt>
                <c:pt idx="22" formatCode="General">
                  <c:v>7.8</c:v>
                </c:pt>
                <c:pt idx="23" formatCode="General">
                  <c:v>8.4</c:v>
                </c:pt>
                <c:pt idx="24" formatCode="General">
                  <c:v>9</c:v>
                </c:pt>
                <c:pt idx="25" formatCode="General">
                  <c:v>9.5</c:v>
                </c:pt>
                <c:pt idx="26" formatCode="General">
                  <c:v>9.8000000000000007</c:v>
                </c:pt>
                <c:pt idx="27" formatCode="General">
                  <c:v>10.1</c:v>
                </c:pt>
                <c:pt idx="28" formatCode="General">
                  <c:v>11.4</c:v>
                </c:pt>
                <c:pt idx="29" formatCode="General">
                  <c:v>12</c:v>
                </c:pt>
                <c:pt idx="30" formatCode="General">
                  <c:v>12</c:v>
                </c:pt>
                <c:pt idx="31" formatCode="General">
                  <c:v>12.7</c:v>
                </c:pt>
                <c:pt idx="32" formatCode="General">
                  <c:v>13.3</c:v>
                </c:pt>
                <c:pt idx="33" formatCode="General">
                  <c:v>13.8</c:v>
                </c:pt>
                <c:pt idx="34" formatCode="General">
                  <c:v>14.4</c:v>
                </c:pt>
                <c:pt idx="35" formatCode="General">
                  <c:v>14.9</c:v>
                </c:pt>
                <c:pt idx="36" formatCode="General">
                  <c:v>15.6</c:v>
                </c:pt>
                <c:pt idx="37" formatCode="General">
                  <c:v>15.9</c:v>
                </c:pt>
                <c:pt idx="38" formatCode="General">
                  <c:v>15.8</c:v>
                </c:pt>
                <c:pt idx="39" formatCode="General">
                  <c:v>14.9</c:v>
                </c:pt>
                <c:pt idx="40" formatCode="General">
                  <c:v>14</c:v>
                </c:pt>
                <c:pt idx="41" formatCode="General">
                  <c:v>13.4</c:v>
                </c:pt>
                <c:pt idx="42" formatCode="General">
                  <c:v>12.6</c:v>
                </c:pt>
                <c:pt idx="43" formatCode="General">
                  <c:v>12.6</c:v>
                </c:pt>
                <c:pt idx="44" formatCode="General">
                  <c:v>11.8</c:v>
                </c:pt>
                <c:pt idx="45" formatCode="General">
                  <c:v>11</c:v>
                </c:pt>
                <c:pt idx="46" formatCode="General">
                  <c:v>10.6</c:v>
                </c:pt>
                <c:pt idx="47" formatCode="General">
                  <c:v>9.9</c:v>
                </c:pt>
                <c:pt idx="48" formatCode="General">
                  <c:v>10.1</c:v>
                </c:pt>
                <c:pt idx="49" formatCode="General">
                  <c:v>10.1</c:v>
                </c:pt>
                <c:pt idx="50" formatCode="General">
                  <c:v>9.9</c:v>
                </c:pt>
                <c:pt idx="51" formatCode="General">
                  <c:v>9.3000000000000007</c:v>
                </c:pt>
                <c:pt idx="52" formatCode="General">
                  <c:v>9.1</c:v>
                </c:pt>
                <c:pt idx="53" formatCode="General">
                  <c:v>8.5</c:v>
                </c:pt>
                <c:pt idx="54" formatCode="General">
                  <c:v>8.1999999999999993</c:v>
                </c:pt>
                <c:pt idx="55" formatCode="General">
                  <c:v>8.6</c:v>
                </c:pt>
                <c:pt idx="56" formatCode="General">
                  <c:v>8.1</c:v>
                </c:pt>
                <c:pt idx="57" formatCode="General">
                  <c:v>7.7</c:v>
                </c:pt>
                <c:pt idx="58" formatCode="General">
                  <c:v>7.9</c:v>
                </c:pt>
                <c:pt idx="59" formatCode="General">
                  <c:v>8.1</c:v>
                </c:pt>
                <c:pt idx="60" formatCode="General">
                  <c:v>9</c:v>
                </c:pt>
                <c:pt idx="61" formatCode="General">
                  <c:v>9.3000000000000007</c:v>
                </c:pt>
                <c:pt idx="62" formatCode="General">
                  <c:v>9.3000000000000007</c:v>
                </c:pt>
                <c:pt idx="63" formatCode="General">
                  <c:v>9.1</c:v>
                </c:pt>
                <c:pt idx="64" formatCode="General">
                  <c:v>8.9</c:v>
                </c:pt>
              </c:numCache>
            </c:numRef>
          </c:val>
          <c:smooth val="0"/>
          <c:extLst>
            <c:ext xmlns:c16="http://schemas.microsoft.com/office/drawing/2014/chart" uri="{C3380CC4-5D6E-409C-BE32-E72D297353CC}">
              <c16:uniqueId val="{00000001-38F1-4B5B-87E6-59493736D443}"/>
            </c:ext>
          </c:extLst>
        </c:ser>
        <c:dLbls>
          <c:showLegendKey val="0"/>
          <c:showVal val="0"/>
          <c:showCatName val="0"/>
          <c:showSerName val="0"/>
          <c:showPercent val="0"/>
          <c:showBubbleSize val="0"/>
        </c:dLbls>
        <c:smooth val="0"/>
        <c:axId val="1876322399"/>
        <c:axId val="1876322879"/>
        <c:extLst>
          <c:ext xmlns:c15="http://schemas.microsoft.com/office/drawing/2012/chart" uri="{02D57815-91ED-43cb-92C2-25804820EDAC}">
            <c15:filteredLineSeries>
              <c15:ser>
                <c:idx val="0"/>
                <c:order val="0"/>
                <c:tx>
                  <c:strRef>
                    <c:extLst>
                      <c:ext uri="{02D57815-91ED-43cb-92C2-25804820EDAC}">
                        <c15:formulaRef>
                          <c15:sqref>'[Registruotas nedarbas.xlsx]Reg. nedarbas'!$A$3</c15:sqref>
                        </c15:formulaRef>
                      </c:ext>
                    </c:extLst>
                    <c:strCache>
                      <c:ptCount val="1"/>
                      <c:pt idx="0">
                        <c:v>bendras</c:v>
                      </c:pt>
                    </c:strCache>
                  </c:strRef>
                </c:tx>
                <c:spPr>
                  <a:ln w="28575" cap="rnd">
                    <a:solidFill>
                      <a:schemeClr val="accent1"/>
                    </a:solidFill>
                    <a:round/>
                  </a:ln>
                  <a:effectLst/>
                </c:spPr>
                <c:marker>
                  <c:symbol val="none"/>
                </c:marker>
                <c:cat>
                  <c:strRef>
                    <c:extLst>
                      <c:ext uri="{02D57815-91ED-43cb-92C2-25804820EDAC}">
                        <c15:formulaRef>
                          <c15:sqref>'[Registruotas nedarbas.xlsx]Reg. nedarbas'!$AL$2:$CX$2</c15:sqref>
                        </c15:formulaRef>
                      </c:ext>
                    </c:extLst>
                    <c:strCache>
                      <c:ptCount val="61"/>
                      <c:pt idx="0">
                        <c:v>2018 m.
sausio
1 d.</c:v>
                      </c:pt>
                      <c:pt idx="12">
                        <c:v>2019 m.
sausio
1 d.</c:v>
                      </c:pt>
                      <c:pt idx="24">
                        <c:v>2020 m.
sausio
1 d.</c:v>
                      </c:pt>
                      <c:pt idx="36">
                        <c:v>2021 m.
sausio
1 d.</c:v>
                      </c:pt>
                      <c:pt idx="48">
                        <c:v>2022 m.
sausio
1 d.</c:v>
                      </c:pt>
                      <c:pt idx="60">
                        <c:v>2023 m.
sausio
1 d.</c:v>
                      </c:pt>
                    </c:strCache>
                  </c:strRef>
                </c:cat>
                <c:val>
                  <c:numRef>
                    <c:extLst>
                      <c:ext uri="{02D57815-91ED-43cb-92C2-25804820EDAC}">
                        <c15:formulaRef>
                          <c15:sqref>'[Registruotas nedarbas.xlsx]Reg. nedarbas'!$AL$3:$CX$3</c15:sqref>
                        </c15:formulaRef>
                      </c:ext>
                    </c:extLst>
                    <c:numCache>
                      <c:formatCode>0.0</c:formatCode>
                      <c:ptCount val="65"/>
                      <c:pt idx="0">
                        <c:v>8.6999999999999993</c:v>
                      </c:pt>
                      <c:pt idx="1">
                        <c:v>9</c:v>
                      </c:pt>
                      <c:pt idx="2">
                        <c:v>9.1</c:v>
                      </c:pt>
                      <c:pt idx="3">
                        <c:v>9.1999999999999993</c:v>
                      </c:pt>
                      <c:pt idx="4" formatCode="General">
                        <c:v>8.6</c:v>
                      </c:pt>
                      <c:pt idx="5" formatCode="General">
                        <c:v>8.1</c:v>
                      </c:pt>
                      <c:pt idx="6" formatCode="General">
                        <c:v>8.3000000000000007</c:v>
                      </c:pt>
                      <c:pt idx="7" formatCode="General">
                        <c:v>8.1999999999999993</c:v>
                      </c:pt>
                      <c:pt idx="8" formatCode="General">
                        <c:v>8.1999999999999993</c:v>
                      </c:pt>
                      <c:pt idx="9" formatCode="General">
                        <c:v>8.3000000000000007</c:v>
                      </c:pt>
                      <c:pt idx="10" formatCode="General">
                        <c:v>7.9</c:v>
                      </c:pt>
                      <c:pt idx="11" formatCode="General">
                        <c:v>8.1999999999999993</c:v>
                      </c:pt>
                      <c:pt idx="12" formatCode="General">
                        <c:v>8.9</c:v>
                      </c:pt>
                      <c:pt idx="13" formatCode="General">
                        <c:v>9.1999999999999993</c:v>
                      </c:pt>
                      <c:pt idx="14" formatCode="General">
                        <c:v>9.1999999999999993</c:v>
                      </c:pt>
                      <c:pt idx="15" formatCode="General">
                        <c:v>9</c:v>
                      </c:pt>
                      <c:pt idx="16" formatCode="General">
                        <c:v>8.3000000000000007</c:v>
                      </c:pt>
                      <c:pt idx="17" formatCode="General">
                        <c:v>7.9</c:v>
                      </c:pt>
                      <c:pt idx="18" formatCode="General">
                        <c:v>8</c:v>
                      </c:pt>
                      <c:pt idx="19" formatCode="General">
                        <c:v>8</c:v>
                      </c:pt>
                      <c:pt idx="20" formatCode="General">
                        <c:v>8.1999999999999993</c:v>
                      </c:pt>
                      <c:pt idx="21" formatCode="General">
                        <c:v>8</c:v>
                      </c:pt>
                      <c:pt idx="22" formatCode="General">
                        <c:v>7.9</c:v>
                      </c:pt>
                      <c:pt idx="23" formatCode="General">
                        <c:v>8.4</c:v>
                      </c:pt>
                      <c:pt idx="24" formatCode="General">
                        <c:v>8.6999999999999993</c:v>
                      </c:pt>
                      <c:pt idx="25" formatCode="General">
                        <c:v>9.1999999999999993</c:v>
                      </c:pt>
                      <c:pt idx="26" formatCode="General">
                        <c:v>9.4</c:v>
                      </c:pt>
                      <c:pt idx="27" formatCode="General">
                        <c:v>9.8000000000000007</c:v>
                      </c:pt>
                      <c:pt idx="28" formatCode="General">
                        <c:v>11.2</c:v>
                      </c:pt>
                      <c:pt idx="29" formatCode="General">
                        <c:v>11.8</c:v>
                      </c:pt>
                      <c:pt idx="30" formatCode="General">
                        <c:v>12.1</c:v>
                      </c:pt>
                      <c:pt idx="31" formatCode="General">
                        <c:v>12.8</c:v>
                      </c:pt>
                      <c:pt idx="32" formatCode="General">
                        <c:v>13.7</c:v>
                      </c:pt>
                      <c:pt idx="33" formatCode="General">
                        <c:v>14.1</c:v>
                      </c:pt>
                      <c:pt idx="34" formatCode="General">
                        <c:v>14.9</c:v>
                      </c:pt>
                      <c:pt idx="35" formatCode="General">
                        <c:v>15.5</c:v>
                      </c:pt>
                      <c:pt idx="36" formatCode="General">
                        <c:v>16.100000000000001</c:v>
                      </c:pt>
                      <c:pt idx="37" formatCode="General">
                        <c:v>16.399999999999999</c:v>
                      </c:pt>
                      <c:pt idx="38" formatCode="General">
                        <c:v>16.100000000000001</c:v>
                      </c:pt>
                      <c:pt idx="39" formatCode="General">
                        <c:v>15.1</c:v>
                      </c:pt>
                      <c:pt idx="40" formatCode="General">
                        <c:v>14.3</c:v>
                      </c:pt>
                      <c:pt idx="41" formatCode="General">
                        <c:v>13.8</c:v>
                      </c:pt>
                      <c:pt idx="42" formatCode="General">
                        <c:v>12.9</c:v>
                      </c:pt>
                      <c:pt idx="43" formatCode="General">
                        <c:v>13.1</c:v>
                      </c:pt>
                      <c:pt idx="44" formatCode="General">
                        <c:v>12.2</c:v>
                      </c:pt>
                      <c:pt idx="45" formatCode="General">
                        <c:v>11.3</c:v>
                      </c:pt>
                      <c:pt idx="46" formatCode="General">
                        <c:v>10.9</c:v>
                      </c:pt>
                      <c:pt idx="47" formatCode="General">
                        <c:v>10.1</c:v>
                      </c:pt>
                      <c:pt idx="48" formatCode="General">
                        <c:v>10.199999999999999</c:v>
                      </c:pt>
                      <c:pt idx="49" formatCode="General">
                        <c:v>10.199999999999999</c:v>
                      </c:pt>
                      <c:pt idx="50" formatCode="General">
                        <c:v>10</c:v>
                      </c:pt>
                      <c:pt idx="51" formatCode="General">
                        <c:v>9.6999999999999993</c:v>
                      </c:pt>
                      <c:pt idx="52" formatCode="General">
                        <c:v>9.5</c:v>
                      </c:pt>
                      <c:pt idx="53" formatCode="General">
                        <c:v>8.8000000000000007</c:v>
                      </c:pt>
                      <c:pt idx="54" formatCode="General">
                        <c:v>8.6</c:v>
                      </c:pt>
                      <c:pt idx="55" formatCode="General">
                        <c:v>9.1</c:v>
                      </c:pt>
                      <c:pt idx="56" formatCode="General">
                        <c:v>8.6</c:v>
                      </c:pt>
                      <c:pt idx="57" formatCode="General">
                        <c:v>8.1</c:v>
                      </c:pt>
                      <c:pt idx="58" formatCode="General">
                        <c:v>8.3000000000000007</c:v>
                      </c:pt>
                      <c:pt idx="59" formatCode="General">
                        <c:v>8.3000000000000007</c:v>
                      </c:pt>
                      <c:pt idx="60" formatCode="General">
                        <c:v>8.9</c:v>
                      </c:pt>
                      <c:pt idx="61" formatCode="General">
                        <c:v>9.1999999999999993</c:v>
                      </c:pt>
                      <c:pt idx="62" formatCode="General">
                        <c:v>9.1</c:v>
                      </c:pt>
                      <c:pt idx="63" formatCode="General">
                        <c:v>9</c:v>
                      </c:pt>
                      <c:pt idx="64" formatCode="General">
                        <c:v>9</c:v>
                      </c:pt>
                    </c:numCache>
                  </c:numRef>
                </c:val>
                <c:smooth val="0"/>
                <c:extLst>
                  <c:ext xmlns:c16="http://schemas.microsoft.com/office/drawing/2014/chart" uri="{C3380CC4-5D6E-409C-BE32-E72D297353CC}">
                    <c16:uniqueId val="{00000002-38F1-4B5B-87E6-59493736D443}"/>
                  </c:ext>
                </c:extLst>
              </c15:ser>
            </c15:filteredLineSeries>
          </c:ext>
        </c:extLst>
      </c:lineChart>
      <c:catAx>
        <c:axId val="1876322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76322879"/>
        <c:crosses val="autoZero"/>
        <c:auto val="1"/>
        <c:lblAlgn val="ctr"/>
        <c:lblOffset val="100"/>
        <c:noMultiLvlLbl val="0"/>
      </c:catAx>
      <c:valAx>
        <c:axId val="1876322879"/>
        <c:scaling>
          <c:orientation val="minMax"/>
          <c:min val="6"/>
        </c:scaling>
        <c:delete val="1"/>
        <c:axPos val="l"/>
        <c:numFmt formatCode="0.0" sourceLinked="1"/>
        <c:majorTickMark val="none"/>
        <c:minorTickMark val="none"/>
        <c:tickLblPos val="nextTo"/>
        <c:crossAx val="1876322399"/>
        <c:crosses val="autoZero"/>
        <c:crossBetween val="between"/>
        <c:minorUnit val="0.5"/>
      </c:valAx>
      <c:spPr>
        <a:noFill/>
        <a:ln>
          <a:noFill/>
        </a:ln>
        <a:effectLst/>
      </c:spPr>
    </c:plotArea>
    <c:legend>
      <c:legendPos val="b"/>
      <c:layout>
        <c:manualLayout>
          <c:xMode val="edge"/>
          <c:yMode val="edge"/>
          <c:x val="5.1557196798917175E-2"/>
          <c:y val="0.94561327283209906"/>
          <c:w val="0.84774348533321842"/>
          <c:h val="5.43867271679008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Vidutinis registruotas nedarbas, proc.</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4688018126413546E-2"/>
          <c:y val="0.13708638241411877"/>
          <c:w val="0.93531198187358644"/>
          <c:h val="0.57082616328588076"/>
        </c:manualLayout>
      </c:layout>
      <c:lineChart>
        <c:grouping val="standard"/>
        <c:varyColors val="0"/>
        <c:ser>
          <c:idx val="0"/>
          <c:order val="0"/>
          <c:tx>
            <c:strRef>
              <c:f>Lapas1!$C$75</c:f>
              <c:strCache>
                <c:ptCount val="1"/>
                <c:pt idx="0">
                  <c:v>Moterų</c:v>
                </c:pt>
              </c:strCache>
            </c:strRef>
          </c:tx>
          <c:spPr>
            <a:ln w="28575" cap="rnd">
              <a:solidFill>
                <a:schemeClr val="accent1"/>
              </a:solidFill>
              <a:round/>
            </a:ln>
            <a:effectLst/>
          </c:spPr>
          <c:marker>
            <c:symbol val="none"/>
          </c:marker>
          <c:cat>
            <c:strRef>
              <c:f>Lapas1!$B$76:$B$85</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Lapas1!$C$76:$C$85</c:f>
              <c:numCache>
                <c:formatCode>0.0</c:formatCode>
                <c:ptCount val="10"/>
                <c:pt idx="0">
                  <c:v>9.3000000000000007</c:v>
                </c:pt>
                <c:pt idx="1">
                  <c:v>8.5</c:v>
                </c:pt>
                <c:pt idx="2" formatCode="General">
                  <c:v>7.7</c:v>
                </c:pt>
                <c:pt idx="3" formatCode="General">
                  <c:v>7.5</c:v>
                </c:pt>
                <c:pt idx="4" formatCode="General">
                  <c:v>8.3000000000000007</c:v>
                </c:pt>
                <c:pt idx="5" formatCode="General">
                  <c:v>8.3000000000000007</c:v>
                </c:pt>
                <c:pt idx="6" formatCode="General">
                  <c:v>12.6</c:v>
                </c:pt>
                <c:pt idx="7" formatCode="General">
                  <c:v>13.3</c:v>
                </c:pt>
                <c:pt idx="8" formatCode="General">
                  <c:v>9.3000000000000007</c:v>
                </c:pt>
                <c:pt idx="9" formatCode="General">
                  <c:v>8.9</c:v>
                </c:pt>
              </c:numCache>
            </c:numRef>
          </c:val>
          <c:smooth val="0"/>
          <c:extLst>
            <c:ext xmlns:c16="http://schemas.microsoft.com/office/drawing/2014/chart" uri="{C3380CC4-5D6E-409C-BE32-E72D297353CC}">
              <c16:uniqueId val="{00000000-9BD6-4E26-86B1-D7ABF27006CD}"/>
            </c:ext>
          </c:extLst>
        </c:ser>
        <c:ser>
          <c:idx val="1"/>
          <c:order val="1"/>
          <c:tx>
            <c:strRef>
              <c:f>Lapas1!$D$75</c:f>
              <c:strCache>
                <c:ptCount val="1"/>
                <c:pt idx="0">
                  <c:v>Vyrų </c:v>
                </c:pt>
              </c:strCache>
            </c:strRef>
          </c:tx>
          <c:spPr>
            <a:ln w="28575" cap="rnd">
              <a:solidFill>
                <a:schemeClr val="accent2"/>
              </a:solidFill>
              <a:round/>
            </a:ln>
            <a:effectLst/>
          </c:spPr>
          <c:marker>
            <c:symbol val="none"/>
          </c:marker>
          <c:cat>
            <c:strRef>
              <c:f>Lapas1!$B$76:$B$85</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Lapas1!$D$76:$D$85</c:f>
              <c:numCache>
                <c:formatCode>0.0</c:formatCode>
                <c:ptCount val="10"/>
                <c:pt idx="0">
                  <c:v>9.6</c:v>
                </c:pt>
                <c:pt idx="1">
                  <c:v>9</c:v>
                </c:pt>
                <c:pt idx="2" formatCode="General">
                  <c:v>8.4</c:v>
                </c:pt>
                <c:pt idx="3" formatCode="General">
                  <c:v>8.1999999999999993</c:v>
                </c:pt>
                <c:pt idx="4" formatCode="General">
                  <c:v>8.6999999999999993</c:v>
                </c:pt>
                <c:pt idx="5" formatCode="General">
                  <c:v>8.5</c:v>
                </c:pt>
                <c:pt idx="6" formatCode="General">
                  <c:v>12.5</c:v>
                </c:pt>
                <c:pt idx="7" formatCode="General">
                  <c:v>12.7</c:v>
                </c:pt>
                <c:pt idx="8" formatCode="General">
                  <c:v>8.6999999999999993</c:v>
                </c:pt>
                <c:pt idx="9" formatCode="General">
                  <c:v>8.9</c:v>
                </c:pt>
              </c:numCache>
            </c:numRef>
          </c:val>
          <c:smooth val="0"/>
          <c:extLst>
            <c:ext xmlns:c16="http://schemas.microsoft.com/office/drawing/2014/chart" uri="{C3380CC4-5D6E-409C-BE32-E72D297353CC}">
              <c16:uniqueId val="{00000001-9BD6-4E26-86B1-D7ABF27006CD}"/>
            </c:ext>
          </c:extLst>
        </c:ser>
        <c:dLbls>
          <c:showLegendKey val="0"/>
          <c:showVal val="0"/>
          <c:showCatName val="0"/>
          <c:showSerName val="0"/>
          <c:showPercent val="0"/>
          <c:showBubbleSize val="0"/>
        </c:dLbls>
        <c:smooth val="0"/>
        <c:axId val="846246719"/>
        <c:axId val="846252479"/>
      </c:lineChart>
      <c:catAx>
        <c:axId val="84624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846252479"/>
        <c:crosses val="autoZero"/>
        <c:auto val="1"/>
        <c:lblAlgn val="ctr"/>
        <c:lblOffset val="100"/>
        <c:noMultiLvlLbl val="0"/>
      </c:catAx>
      <c:valAx>
        <c:axId val="846252479"/>
        <c:scaling>
          <c:orientation val="minMax"/>
          <c:max val="14"/>
          <c:min val="6"/>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846246719"/>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u="sng" dirty="0"/>
              <a:t>Vidutinio</a:t>
            </a:r>
            <a:r>
              <a:rPr lang="lt-LT" b="1" baseline="0" dirty="0"/>
              <a:t> moterų ir vyrų nedarbo skirtumai, proc. punkto</a:t>
            </a:r>
            <a:endParaRPr lang="lt-LT" b="1" dirty="0"/>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6269481631859447E-2"/>
          <c:y val="0.30458026940847266"/>
          <c:w val="0.94746103673628113"/>
          <c:h val="0.64996518513698187"/>
        </c:manualLayout>
      </c:layout>
      <c:barChart>
        <c:barDir val="col"/>
        <c:grouping val="clustered"/>
        <c:varyColors val="0"/>
        <c:ser>
          <c:idx val="0"/>
          <c:order val="0"/>
          <c:spPr>
            <a:solidFill>
              <a:srgbClr val="A4DFFF"/>
            </a:solidFill>
            <a:ln>
              <a:noFill/>
            </a:ln>
            <a:effectLst/>
          </c:spPr>
          <c:invertIfNegative val="0"/>
          <c:dPt>
            <c:idx val="6"/>
            <c:invertIfNegative val="0"/>
            <c:bubble3D val="0"/>
            <c:spPr>
              <a:solidFill>
                <a:srgbClr val="CCB5E8"/>
              </a:solidFill>
              <a:ln>
                <a:noFill/>
              </a:ln>
              <a:effectLst/>
            </c:spPr>
            <c:extLst>
              <c:ext xmlns:c16="http://schemas.microsoft.com/office/drawing/2014/chart" uri="{C3380CC4-5D6E-409C-BE32-E72D297353CC}">
                <c16:uniqueId val="{00000001-A668-43CF-AF93-BD058E055838}"/>
              </c:ext>
            </c:extLst>
          </c:dPt>
          <c:dPt>
            <c:idx val="7"/>
            <c:invertIfNegative val="0"/>
            <c:bubble3D val="0"/>
            <c:spPr>
              <a:solidFill>
                <a:srgbClr val="CCB5E8"/>
              </a:solidFill>
              <a:ln>
                <a:noFill/>
              </a:ln>
              <a:effectLst/>
            </c:spPr>
            <c:extLst>
              <c:ext xmlns:c16="http://schemas.microsoft.com/office/drawing/2014/chart" uri="{C3380CC4-5D6E-409C-BE32-E72D297353CC}">
                <c16:uniqueId val="{00000003-A74E-4450-BB38-11F0D3857AF8}"/>
              </c:ext>
            </c:extLst>
          </c:dPt>
          <c:dPt>
            <c:idx val="8"/>
            <c:invertIfNegative val="0"/>
            <c:bubble3D val="0"/>
            <c:spPr>
              <a:solidFill>
                <a:srgbClr val="CCB5E8"/>
              </a:solidFill>
              <a:ln>
                <a:noFill/>
              </a:ln>
              <a:effectLst/>
            </c:spPr>
            <c:extLst>
              <c:ext xmlns:c16="http://schemas.microsoft.com/office/drawing/2014/chart" uri="{C3380CC4-5D6E-409C-BE32-E72D297353CC}">
                <c16:uniqueId val="{00000001-A74E-4450-BB38-11F0D3857AF8}"/>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6-8DFF-4B92-94A6-102E0BF97079}"/>
              </c:ext>
            </c:extLst>
          </c:dPt>
          <c:dLbls>
            <c:dLbl>
              <c:idx val="6"/>
              <c:layout>
                <c:manualLayout>
                  <c:x val="-8.7563927226905372E-17"/>
                  <c:y val="5.2641258206762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68-43CF-AF93-BD058E055838}"/>
                </c:ext>
              </c:extLst>
            </c:dLbl>
            <c:dLbl>
              <c:idx val="9"/>
              <c:layout>
                <c:manualLayout>
                  <c:x val="-2.3881346938054043E-3"/>
                  <c:y val="3.421861930172787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FF-4B92-94A6-102E0BF97079}"/>
                </c:ext>
              </c:extLst>
            </c:dLbl>
            <c:numFmt formatCode="#,##0.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Lapas1!$B$76:$B$85</c:f>
              <c:strCache>
                <c:ptCount val="10"/>
                <c:pt idx="0">
                  <c:v>2014</c:v>
                </c:pt>
                <c:pt idx="1">
                  <c:v>2015</c:v>
                </c:pt>
                <c:pt idx="2">
                  <c:v>2016</c:v>
                </c:pt>
                <c:pt idx="3">
                  <c:v>2017</c:v>
                </c:pt>
                <c:pt idx="4">
                  <c:v>2018</c:v>
                </c:pt>
                <c:pt idx="5">
                  <c:v>2019</c:v>
                </c:pt>
                <c:pt idx="6">
                  <c:v>2020</c:v>
                </c:pt>
                <c:pt idx="7">
                  <c:v>2021</c:v>
                </c:pt>
                <c:pt idx="8">
                  <c:v>2022</c:v>
                </c:pt>
                <c:pt idx="9">
                  <c:v>2023 *</c:v>
                </c:pt>
              </c:strCache>
            </c:strRef>
          </c:cat>
          <c:val>
            <c:numRef>
              <c:f>Lapas1!$E$76:$E$85</c:f>
              <c:numCache>
                <c:formatCode>General</c:formatCode>
                <c:ptCount val="10"/>
                <c:pt idx="0">
                  <c:v>-0.29999999999999893</c:v>
                </c:pt>
                <c:pt idx="1">
                  <c:v>-0.5</c:v>
                </c:pt>
                <c:pt idx="2">
                  <c:v>-0.70000000000000018</c:v>
                </c:pt>
                <c:pt idx="3">
                  <c:v>-0.69999999999999929</c:v>
                </c:pt>
                <c:pt idx="4">
                  <c:v>-0.39999999999999858</c:v>
                </c:pt>
                <c:pt idx="5">
                  <c:v>-0.19999999999999929</c:v>
                </c:pt>
                <c:pt idx="6">
                  <c:v>9.9999999999999645E-2</c:v>
                </c:pt>
                <c:pt idx="7">
                  <c:v>0.60000000000000142</c:v>
                </c:pt>
                <c:pt idx="8">
                  <c:v>0.60000000000000142</c:v>
                </c:pt>
                <c:pt idx="9">
                  <c:v>0</c:v>
                </c:pt>
              </c:numCache>
            </c:numRef>
          </c:val>
          <c:extLst>
            <c:ext xmlns:c16="http://schemas.microsoft.com/office/drawing/2014/chart" uri="{C3380CC4-5D6E-409C-BE32-E72D297353CC}">
              <c16:uniqueId val="{00000000-A74E-4450-BB38-11F0D3857AF8}"/>
            </c:ext>
          </c:extLst>
        </c:ser>
        <c:dLbls>
          <c:showLegendKey val="0"/>
          <c:showVal val="0"/>
          <c:showCatName val="0"/>
          <c:showSerName val="0"/>
          <c:showPercent val="0"/>
          <c:showBubbleSize val="0"/>
        </c:dLbls>
        <c:gapWidth val="100"/>
        <c:overlap val="-27"/>
        <c:axId val="840440943"/>
        <c:axId val="840426543"/>
      </c:barChart>
      <c:catAx>
        <c:axId val="840440943"/>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840426543"/>
        <c:crosses val="autoZero"/>
        <c:auto val="1"/>
        <c:lblAlgn val="ctr"/>
        <c:lblOffset val="100"/>
        <c:noMultiLvlLbl val="0"/>
      </c:catAx>
      <c:valAx>
        <c:axId val="840426543"/>
        <c:scaling>
          <c:orientation val="minMax"/>
        </c:scaling>
        <c:delete val="1"/>
        <c:axPos val="l"/>
        <c:numFmt formatCode="General" sourceLinked="1"/>
        <c:majorTickMark val="none"/>
        <c:minorTickMark val="none"/>
        <c:tickLblPos val="nextTo"/>
        <c:crossAx val="84044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Bedarbių</a:t>
            </a:r>
            <a:r>
              <a:rPr lang="lt-LT" b="1" baseline="0"/>
              <a:t> struktūra 2023 m. gegužės 1 d.</a:t>
            </a:r>
            <a:endParaRPr lang="lt-LT"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3152664492569827E-2"/>
          <c:y val="0.14564405707742772"/>
          <c:w val="0.90384291293576302"/>
          <c:h val="0.28777009722485991"/>
        </c:manualLayout>
      </c:layout>
      <c:barChart>
        <c:barDir val="col"/>
        <c:grouping val="clustered"/>
        <c:varyColors val="0"/>
        <c:ser>
          <c:idx val="0"/>
          <c:order val="0"/>
          <c:tx>
            <c:strRef>
              <c:f>Lapas2!$D$49</c:f>
              <c:strCache>
                <c:ptCount val="1"/>
                <c:pt idx="0">
                  <c:v>Moterų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Lapas2!$A$50:$C$58</c:f>
              <c:multiLvlStrCache>
                <c:ptCount val="9"/>
                <c:lvl>
                  <c:pt idx="0">
                    <c:v>Aukštasis universitetinis</c:v>
                  </c:pt>
                  <c:pt idx="1">
                    <c:v>Aukštasis neuniversitetinis arba aukštesnysis</c:v>
                  </c:pt>
                  <c:pt idx="2">
                    <c:v>Profesinis</c:v>
                  </c:pt>
                  <c:pt idx="3">
                    <c:v>Ne profesinio pasirengimo</c:v>
                  </c:pt>
                  <c:pt idx="4">
                    <c:v>Iki 29 m.</c:v>
                  </c:pt>
                  <c:pt idx="5">
                    <c:v>30-49 m.</c:v>
                  </c:pt>
                  <c:pt idx="6">
                    <c:v>50+ m.</c:v>
                  </c:pt>
                  <c:pt idx="7">
                    <c:v>Ilgalaikiai bedarbiai</c:v>
                  </c:pt>
                  <c:pt idx="8">
                    <c:v>Su negalia</c:v>
                  </c:pt>
                </c:lvl>
                <c:lvl>
                  <c:pt idx="0">
                    <c:v>išsilavinimas</c:v>
                  </c:pt>
                  <c:pt idx="4">
                    <c:v>Amžius</c:v>
                  </c:pt>
                </c:lvl>
              </c:multiLvlStrCache>
            </c:multiLvlStrRef>
          </c:cat>
          <c:val>
            <c:numRef>
              <c:f>Lapas2!$D$50:$D$58</c:f>
              <c:numCache>
                <c:formatCode>0.0%</c:formatCode>
                <c:ptCount val="9"/>
                <c:pt idx="0">
                  <c:v>0.17652263110655211</c:v>
                </c:pt>
                <c:pt idx="1">
                  <c:v>0.16876522631106552</c:v>
                </c:pt>
                <c:pt idx="2">
                  <c:v>0.35368637004744197</c:v>
                </c:pt>
                <c:pt idx="3">
                  <c:v>0.30102577253494039</c:v>
                </c:pt>
                <c:pt idx="4">
                  <c:v>0.18829637209998876</c:v>
                </c:pt>
                <c:pt idx="5">
                  <c:v>0.41867488674512349</c:v>
                </c:pt>
                <c:pt idx="6">
                  <c:v>0.39302874115488773</c:v>
                </c:pt>
                <c:pt idx="7">
                  <c:v>0.2093124836201625</c:v>
                </c:pt>
                <c:pt idx="8">
                  <c:v>7.0860737061488349E-2</c:v>
                </c:pt>
              </c:numCache>
            </c:numRef>
          </c:val>
          <c:extLst>
            <c:ext xmlns:c16="http://schemas.microsoft.com/office/drawing/2014/chart" uri="{C3380CC4-5D6E-409C-BE32-E72D297353CC}">
              <c16:uniqueId val="{00000000-CD95-4C72-9B6F-49B9F705F0C6}"/>
            </c:ext>
          </c:extLst>
        </c:ser>
        <c:ser>
          <c:idx val="1"/>
          <c:order val="1"/>
          <c:tx>
            <c:strRef>
              <c:f>Lapas2!$E$49</c:f>
              <c:strCache>
                <c:ptCount val="1"/>
                <c:pt idx="0">
                  <c:v>Vyrų</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Lapas2!$A$50:$C$58</c:f>
              <c:multiLvlStrCache>
                <c:ptCount val="9"/>
                <c:lvl>
                  <c:pt idx="0">
                    <c:v>Aukštasis universitetinis</c:v>
                  </c:pt>
                  <c:pt idx="1">
                    <c:v>Aukštasis neuniversitetinis arba aukštesnysis</c:v>
                  </c:pt>
                  <c:pt idx="2">
                    <c:v>Profesinis</c:v>
                  </c:pt>
                  <c:pt idx="3">
                    <c:v>Ne profesinio pasirengimo</c:v>
                  </c:pt>
                  <c:pt idx="4">
                    <c:v>Iki 29 m.</c:v>
                  </c:pt>
                  <c:pt idx="5">
                    <c:v>30-49 m.</c:v>
                  </c:pt>
                  <c:pt idx="6">
                    <c:v>50+ m.</c:v>
                  </c:pt>
                  <c:pt idx="7">
                    <c:v>Ilgalaikiai bedarbiai</c:v>
                  </c:pt>
                  <c:pt idx="8">
                    <c:v>Su negalia</c:v>
                  </c:pt>
                </c:lvl>
                <c:lvl>
                  <c:pt idx="0">
                    <c:v>išsilavinimas</c:v>
                  </c:pt>
                  <c:pt idx="4">
                    <c:v>Amžius</c:v>
                  </c:pt>
                </c:lvl>
              </c:multiLvlStrCache>
            </c:multiLvlStrRef>
          </c:cat>
          <c:val>
            <c:numRef>
              <c:f>Lapas2!$E$50:$E$58</c:f>
              <c:numCache>
                <c:formatCode>0.0%</c:formatCode>
                <c:ptCount val="9"/>
                <c:pt idx="0">
                  <c:v>0.10823638286620836</c:v>
                </c:pt>
                <c:pt idx="1">
                  <c:v>0.11064251718667371</c:v>
                </c:pt>
                <c:pt idx="2">
                  <c:v>0.44768640930724479</c:v>
                </c:pt>
                <c:pt idx="3">
                  <c:v>0.33343469063987308</c:v>
                </c:pt>
                <c:pt idx="4">
                  <c:v>0.18420609530223944</c:v>
                </c:pt>
                <c:pt idx="5">
                  <c:v>0.4078904762521533</c:v>
                </c:pt>
                <c:pt idx="6">
                  <c:v>0.40790342844560729</c:v>
                </c:pt>
                <c:pt idx="7">
                  <c:v>0.19068219202922015</c:v>
                </c:pt>
                <c:pt idx="8">
                  <c:v>7.8140583107749295E-2</c:v>
                </c:pt>
              </c:numCache>
            </c:numRef>
          </c:val>
          <c:extLst>
            <c:ext xmlns:c16="http://schemas.microsoft.com/office/drawing/2014/chart" uri="{C3380CC4-5D6E-409C-BE32-E72D297353CC}">
              <c16:uniqueId val="{00000001-CD95-4C72-9B6F-49B9F705F0C6}"/>
            </c:ext>
          </c:extLst>
        </c:ser>
        <c:dLbls>
          <c:showLegendKey val="0"/>
          <c:showVal val="0"/>
          <c:showCatName val="0"/>
          <c:showSerName val="0"/>
          <c:showPercent val="0"/>
          <c:showBubbleSize val="0"/>
        </c:dLbls>
        <c:gapWidth val="130"/>
        <c:overlap val="-27"/>
        <c:axId val="1515851359"/>
        <c:axId val="1515850399"/>
      </c:barChart>
      <c:catAx>
        <c:axId val="1515851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1515850399"/>
        <c:crosses val="autoZero"/>
        <c:auto val="1"/>
        <c:lblAlgn val="ctr"/>
        <c:lblOffset val="100"/>
        <c:noMultiLvlLbl val="0"/>
      </c:catAx>
      <c:valAx>
        <c:axId val="1515850399"/>
        <c:scaling>
          <c:orientation val="minMax"/>
        </c:scaling>
        <c:delete val="1"/>
        <c:axPos val="l"/>
        <c:numFmt formatCode="0.0%" sourceLinked="1"/>
        <c:majorTickMark val="none"/>
        <c:minorTickMark val="none"/>
        <c:tickLblPos val="nextTo"/>
        <c:crossAx val="1515851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Bedarbių struktūra</a:t>
            </a:r>
            <a:r>
              <a:rPr lang="lt-LT" b="1" baseline="0"/>
              <a:t> pagal ieškomo darbo pageidavimus, 2023 m. gegužės 1 d.</a:t>
            </a:r>
            <a:endParaRPr lang="lt-LT" b="1"/>
          </a:p>
        </c:rich>
      </c:tx>
      <c:layout>
        <c:manualLayout>
          <c:xMode val="edge"/>
          <c:yMode val="edge"/>
          <c:x val="0.20009376309086185"/>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4215142933850297"/>
          <c:y val="0.18052136322159576"/>
          <c:w val="0.82624303200547256"/>
          <c:h val="0.53264672756554421"/>
        </c:manualLayout>
      </c:layout>
      <c:barChart>
        <c:barDir val="bar"/>
        <c:grouping val="percentStacked"/>
        <c:varyColors val="0"/>
        <c:ser>
          <c:idx val="0"/>
          <c:order val="0"/>
          <c:tx>
            <c:strRef>
              <c:f>Lapas4!$B$17</c:f>
              <c:strCache>
                <c:ptCount val="1"/>
                <c:pt idx="0">
                  <c:v>Vadovai</c:v>
                </c:pt>
              </c:strCache>
            </c:strRef>
          </c:tx>
          <c:spPr>
            <a:solidFill>
              <a:schemeClr val="accent2">
                <a:lumMod val="50000"/>
              </a:schemeClr>
            </a:solidFill>
            <a:ln>
              <a:noFill/>
            </a:ln>
            <a:effectLst/>
          </c:spPr>
          <c:invertIfNegative val="0"/>
          <c:cat>
            <c:strRef>
              <c:f>Lapas4!$C$16:$D$16</c:f>
              <c:strCache>
                <c:ptCount val="2"/>
                <c:pt idx="0">
                  <c:v>Moterys</c:v>
                </c:pt>
                <c:pt idx="1">
                  <c:v>Vyrai</c:v>
                </c:pt>
              </c:strCache>
            </c:strRef>
          </c:cat>
          <c:val>
            <c:numRef>
              <c:f>Lapas4!$C$17:$D$17</c:f>
              <c:numCache>
                <c:formatCode>0.0%</c:formatCode>
                <c:ptCount val="2"/>
                <c:pt idx="0">
                  <c:v>2.574295692023134E-2</c:v>
                </c:pt>
                <c:pt idx="1">
                  <c:v>3.5713774290092079E-2</c:v>
                </c:pt>
              </c:numCache>
            </c:numRef>
          </c:val>
          <c:extLst>
            <c:ext xmlns:c16="http://schemas.microsoft.com/office/drawing/2014/chart" uri="{C3380CC4-5D6E-409C-BE32-E72D297353CC}">
              <c16:uniqueId val="{00000000-1744-443A-A7AC-A1A2D2771ABA}"/>
            </c:ext>
          </c:extLst>
        </c:ser>
        <c:ser>
          <c:idx val="1"/>
          <c:order val="1"/>
          <c:tx>
            <c:strRef>
              <c:f>Lapas4!$B$18</c:f>
              <c:strCache>
                <c:ptCount val="1"/>
                <c:pt idx="0">
                  <c:v>Specialistai, technikai, įstaigų tarnautojai</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Lapas4!$C$16:$D$16</c:f>
              <c:strCache>
                <c:ptCount val="2"/>
                <c:pt idx="0">
                  <c:v>Moterys</c:v>
                </c:pt>
                <c:pt idx="1">
                  <c:v>Vyrai</c:v>
                </c:pt>
              </c:strCache>
            </c:strRef>
          </c:cat>
          <c:val>
            <c:numRef>
              <c:f>Lapas4!$C$18:$D$18</c:f>
              <c:numCache>
                <c:formatCode>0.0%</c:formatCode>
                <c:ptCount val="2"/>
                <c:pt idx="0">
                  <c:v>0.32358827832760501</c:v>
                </c:pt>
                <c:pt idx="1">
                  <c:v>0.18163332521873615</c:v>
                </c:pt>
              </c:numCache>
            </c:numRef>
          </c:val>
          <c:extLst>
            <c:ext xmlns:c16="http://schemas.microsoft.com/office/drawing/2014/chart" uri="{C3380CC4-5D6E-409C-BE32-E72D297353CC}">
              <c16:uniqueId val="{00000001-1744-443A-A7AC-A1A2D2771ABA}"/>
            </c:ext>
          </c:extLst>
        </c:ser>
        <c:ser>
          <c:idx val="2"/>
          <c:order val="2"/>
          <c:tx>
            <c:strRef>
              <c:f>Lapas4!$B$19</c:f>
              <c:strCache>
                <c:ptCount val="1"/>
                <c:pt idx="0">
                  <c:v>Paslaugų darbuotojai ir pardavėjai</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Lapas4!$C$16:$D$16</c:f>
              <c:strCache>
                <c:ptCount val="2"/>
                <c:pt idx="0">
                  <c:v>Moterys</c:v>
                </c:pt>
                <c:pt idx="1">
                  <c:v>Vyrai</c:v>
                </c:pt>
              </c:strCache>
            </c:strRef>
          </c:cat>
          <c:val>
            <c:numRef>
              <c:f>Lapas4!$C$19:$D$19</c:f>
              <c:numCache>
                <c:formatCode>0.0%</c:formatCode>
                <c:ptCount val="2"/>
                <c:pt idx="0">
                  <c:v>0.21138211382113822</c:v>
                </c:pt>
                <c:pt idx="1">
                  <c:v>5.8124382455286186E-2</c:v>
                </c:pt>
              </c:numCache>
            </c:numRef>
          </c:val>
          <c:extLst>
            <c:ext xmlns:c16="http://schemas.microsoft.com/office/drawing/2014/chart" uri="{C3380CC4-5D6E-409C-BE32-E72D297353CC}">
              <c16:uniqueId val="{00000002-1744-443A-A7AC-A1A2D2771ABA}"/>
            </c:ext>
          </c:extLst>
        </c:ser>
        <c:ser>
          <c:idx val="3"/>
          <c:order val="3"/>
          <c:tx>
            <c:strRef>
              <c:f>Lapas4!$B$20</c:f>
              <c:strCache>
                <c:ptCount val="1"/>
                <c:pt idx="0">
                  <c:v>Kvalifikuoti darbininkai ir operatoriai</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Lapas4!$C$16:$D$16</c:f>
              <c:strCache>
                <c:ptCount val="2"/>
                <c:pt idx="0">
                  <c:v>Moterys</c:v>
                </c:pt>
                <c:pt idx="1">
                  <c:v>Vyrai</c:v>
                </c:pt>
              </c:strCache>
            </c:strRef>
          </c:cat>
          <c:val>
            <c:numRef>
              <c:f>Lapas4!$C$20:$D$20</c:f>
              <c:numCache>
                <c:formatCode>0.0%</c:formatCode>
                <c:ptCount val="2"/>
                <c:pt idx="0">
                  <c:v>5.6717324388863587E-2</c:v>
                </c:pt>
                <c:pt idx="1">
                  <c:v>0.3695673965030859</c:v>
                </c:pt>
              </c:numCache>
            </c:numRef>
          </c:val>
          <c:extLst>
            <c:ext xmlns:c16="http://schemas.microsoft.com/office/drawing/2014/chart" uri="{C3380CC4-5D6E-409C-BE32-E72D297353CC}">
              <c16:uniqueId val="{00000003-1744-443A-A7AC-A1A2D2771ABA}"/>
            </c:ext>
          </c:extLst>
        </c:ser>
        <c:ser>
          <c:idx val="4"/>
          <c:order val="4"/>
          <c:tx>
            <c:strRef>
              <c:f>Lapas4!$B$21</c:f>
              <c:strCache>
                <c:ptCount val="1"/>
                <c:pt idx="0">
                  <c:v>Nekvalifikuoti darbininkai</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Lapas4!$C$16:$D$16</c:f>
              <c:strCache>
                <c:ptCount val="2"/>
                <c:pt idx="0">
                  <c:v>Moterys</c:v>
                </c:pt>
                <c:pt idx="1">
                  <c:v>Vyrai</c:v>
                </c:pt>
              </c:strCache>
            </c:strRef>
          </c:cat>
          <c:val>
            <c:numRef>
              <c:f>Lapas4!$C$21:$D$21</c:f>
              <c:numCache>
                <c:formatCode>0.0%</c:formatCode>
                <c:ptCount val="2"/>
                <c:pt idx="0">
                  <c:v>0.38256932654216186</c:v>
                </c:pt>
                <c:pt idx="1">
                  <c:v>0.35496112153279968</c:v>
                </c:pt>
              </c:numCache>
            </c:numRef>
          </c:val>
          <c:extLst>
            <c:ext xmlns:c16="http://schemas.microsoft.com/office/drawing/2014/chart" uri="{C3380CC4-5D6E-409C-BE32-E72D297353CC}">
              <c16:uniqueId val="{00000004-1744-443A-A7AC-A1A2D2771ABA}"/>
            </c:ext>
          </c:extLst>
        </c:ser>
        <c:dLbls>
          <c:showLegendKey val="0"/>
          <c:showVal val="0"/>
          <c:showCatName val="0"/>
          <c:showSerName val="0"/>
          <c:showPercent val="0"/>
          <c:showBubbleSize val="0"/>
        </c:dLbls>
        <c:gapWidth val="100"/>
        <c:overlap val="100"/>
        <c:axId val="854499359"/>
        <c:axId val="854501759"/>
      </c:barChart>
      <c:catAx>
        <c:axId val="8544993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854501759"/>
        <c:crosses val="autoZero"/>
        <c:auto val="1"/>
        <c:lblAlgn val="ctr"/>
        <c:lblOffset val="100"/>
        <c:noMultiLvlLbl val="0"/>
      </c:catAx>
      <c:valAx>
        <c:axId val="854501759"/>
        <c:scaling>
          <c:orientation val="minMax"/>
        </c:scaling>
        <c:delete val="1"/>
        <c:axPos val="b"/>
        <c:numFmt formatCode="0%" sourceLinked="1"/>
        <c:majorTickMark val="none"/>
        <c:minorTickMark val="none"/>
        <c:tickLblPos val="nextTo"/>
        <c:crossAx val="854499359"/>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2.7164395651926914E-3"/>
          <c:y val="0.75601379003839808"/>
          <c:w val="0.99728353733971797"/>
          <c:h val="0.2439862099616018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Nekvalifikuoto darbo</a:t>
            </a:r>
            <a:r>
              <a:rPr lang="lt-LT" b="1" baseline="0"/>
              <a:t> ieškančių dalis, </a:t>
            </a:r>
            <a:br>
              <a:rPr lang="lt-LT" baseline="0"/>
            </a:br>
            <a:r>
              <a:rPr lang="lt-LT" baseline="0"/>
              <a:t>2023 m. gegužės 1 d.</a:t>
            </a:r>
            <a:endParaRPr lang="lt-LT"/>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3797173808799844E-2"/>
          <c:y val="0.17312129196028331"/>
          <c:w val="0.97466976377262571"/>
          <c:h val="0.62337956338333644"/>
        </c:manualLayout>
      </c:layout>
      <c:lineChart>
        <c:grouping val="standard"/>
        <c:varyColors val="0"/>
        <c:ser>
          <c:idx val="0"/>
          <c:order val="0"/>
          <c:tx>
            <c:strRef>
              <c:f>Lapas4!$C$47</c:f>
              <c:strCache>
                <c:ptCount val="1"/>
                <c:pt idx="0">
                  <c:v>Moterys</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dLbls>
            <c:dLbl>
              <c:idx val="0"/>
              <c:layout>
                <c:manualLayout>
                  <c:x val="-2.6748971193415638E-2"/>
                  <c:y val="3.839441535776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78-48E3-9FAF-1A99D21C5956}"/>
                </c:ext>
              </c:extLst>
            </c:dLbl>
            <c:dLbl>
              <c:idx val="1"/>
              <c:layout>
                <c:manualLayout>
                  <c:x val="-4.5267489711934158E-2"/>
                  <c:y val="-4.1884816753926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78-48E3-9FAF-1A99D21C5956}"/>
                </c:ext>
              </c:extLst>
            </c:dLbl>
            <c:dLbl>
              <c:idx val="2"/>
              <c:layout>
                <c:manualLayout>
                  <c:x val="-2.0576131687242875E-2"/>
                  <c:y val="-4.5375218150087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178-48E3-9FAF-1A99D21C5956}"/>
                </c:ext>
              </c:extLst>
            </c:dLbl>
            <c:dLbl>
              <c:idx val="3"/>
              <c:layout>
                <c:manualLayout>
                  <c:x val="-4.7853953150059324E-2"/>
                  <c:y val="-4.1884758970199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78-48E3-9FAF-1A99D21C5956}"/>
                </c:ext>
              </c:extLst>
            </c:dLbl>
            <c:dLbl>
              <c:idx val="4"/>
              <c:layout>
                <c:manualLayout>
                  <c:x val="-4.9382716049382713E-2"/>
                  <c:y val="-3.1413612565445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78-48E3-9FAF-1A99D21C595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Lapas4!$B$48:$B$52</c:f>
              <c:strCache>
                <c:ptCount val="5"/>
                <c:pt idx="0">
                  <c:v>iki 29 m.</c:v>
                </c:pt>
                <c:pt idx="1">
                  <c:v>30-39 m.</c:v>
                </c:pt>
                <c:pt idx="2">
                  <c:v>40-49 m.</c:v>
                </c:pt>
                <c:pt idx="3">
                  <c:v>50-59 m.</c:v>
                </c:pt>
                <c:pt idx="4">
                  <c:v>60+ m.</c:v>
                </c:pt>
              </c:strCache>
            </c:strRef>
          </c:cat>
          <c:val>
            <c:numRef>
              <c:f>Lapas4!$C$48:$C$52</c:f>
              <c:numCache>
                <c:formatCode>0.0%</c:formatCode>
                <c:ptCount val="5"/>
                <c:pt idx="0">
                  <c:v>0.26823292014989908</c:v>
                </c:pt>
                <c:pt idx="1">
                  <c:v>0.2707875339454287</c:v>
                </c:pt>
                <c:pt idx="2">
                  <c:v>0.38531983749913928</c:v>
                </c:pt>
                <c:pt idx="3">
                  <c:v>0.47681653411242764</c:v>
                </c:pt>
                <c:pt idx="4">
                  <c:v>0.53440934746014457</c:v>
                </c:pt>
              </c:numCache>
            </c:numRef>
          </c:val>
          <c:smooth val="0"/>
          <c:extLst>
            <c:ext xmlns:c16="http://schemas.microsoft.com/office/drawing/2014/chart" uri="{C3380CC4-5D6E-409C-BE32-E72D297353CC}">
              <c16:uniqueId val="{00000005-3178-48E3-9FAF-1A99D21C5956}"/>
            </c:ext>
          </c:extLst>
        </c:ser>
        <c:ser>
          <c:idx val="1"/>
          <c:order val="1"/>
          <c:tx>
            <c:strRef>
              <c:f>Lapas4!$D$47</c:f>
              <c:strCache>
                <c:ptCount val="1"/>
                <c:pt idx="0">
                  <c:v>Vyrai</c:v>
                </c:pt>
              </c:strCache>
            </c:strRef>
          </c:tx>
          <c:spPr>
            <a:ln w="38100" cap="rnd">
              <a:solidFill>
                <a:schemeClr val="accent2"/>
              </a:solidFill>
              <a:round/>
            </a:ln>
            <a:effectLst/>
          </c:spPr>
          <c:marker>
            <c:symbol val="circle"/>
            <c:size val="5"/>
            <c:spPr>
              <a:solidFill>
                <a:schemeClr val="accent2"/>
              </a:solidFill>
              <a:ln w="38100">
                <a:solidFill>
                  <a:schemeClr val="accent2"/>
                </a:solidFill>
              </a:ln>
              <a:effectLst/>
            </c:spPr>
          </c:marker>
          <c:dLbls>
            <c:dLbl>
              <c:idx val="1"/>
              <c:layout>
                <c:manualLayout>
                  <c:x val="-4.0493827160493864E-2"/>
                  <c:y val="3.3184922565307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78-48E3-9FAF-1A99D21C5956}"/>
                </c:ext>
              </c:extLst>
            </c:dLbl>
            <c:dLbl>
              <c:idx val="2"/>
              <c:layout>
                <c:manualLayout>
                  <c:x val="-4.2551440329218107E-2"/>
                  <c:y val="5.4127330942270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78-48E3-9FAF-1A99D21C5956}"/>
                </c:ext>
              </c:extLst>
            </c:dLbl>
            <c:dLbl>
              <c:idx val="3"/>
              <c:layout>
                <c:manualLayout>
                  <c:x val="-5.0871952637321284E-2"/>
                  <c:y val="3.29144951547638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178-48E3-9FAF-1A99D21C5956}"/>
                </c:ext>
              </c:extLst>
            </c:dLbl>
            <c:dLbl>
              <c:idx val="4"/>
              <c:layout>
                <c:manualLayout>
                  <c:x val="-7.2246141476498105E-2"/>
                  <c:y val="4.9408446149285377E-2"/>
                </c:manualLayout>
              </c:layout>
              <c:spPr>
                <a:noFill/>
                <a:ln>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3178-48E3-9FAF-1A99D21C5956}"/>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Lapas4!$B$48:$B$52</c:f>
              <c:strCache>
                <c:ptCount val="5"/>
                <c:pt idx="0">
                  <c:v>iki 29 m.</c:v>
                </c:pt>
                <c:pt idx="1">
                  <c:v>30-39 m.</c:v>
                </c:pt>
                <c:pt idx="2">
                  <c:v>40-49 m.</c:v>
                </c:pt>
                <c:pt idx="3">
                  <c:v>50-59 m.</c:v>
                </c:pt>
                <c:pt idx="4">
                  <c:v>60+ m.</c:v>
                </c:pt>
              </c:strCache>
            </c:strRef>
          </c:cat>
          <c:val>
            <c:numRef>
              <c:f>Lapas4!$D$48:$D$52</c:f>
              <c:numCache>
                <c:formatCode>0.0%</c:formatCode>
                <c:ptCount val="5"/>
                <c:pt idx="0">
                  <c:v>0.34088264949972852</c:v>
                </c:pt>
                <c:pt idx="1">
                  <c:v>0.26840700944688828</c:v>
                </c:pt>
                <c:pt idx="2">
                  <c:v>0.33169024146306614</c:v>
                </c:pt>
                <c:pt idx="3">
                  <c:v>0.40163109675369379</c:v>
                </c:pt>
                <c:pt idx="4">
                  <c:v>0.43602825745682888</c:v>
                </c:pt>
              </c:numCache>
            </c:numRef>
          </c:val>
          <c:smooth val="0"/>
          <c:extLst>
            <c:ext xmlns:c16="http://schemas.microsoft.com/office/drawing/2014/chart" uri="{C3380CC4-5D6E-409C-BE32-E72D297353CC}">
              <c16:uniqueId val="{00000009-3178-48E3-9FAF-1A99D21C5956}"/>
            </c:ext>
          </c:extLst>
        </c:ser>
        <c:dLbls>
          <c:showLegendKey val="0"/>
          <c:showVal val="0"/>
          <c:showCatName val="0"/>
          <c:showSerName val="0"/>
          <c:showPercent val="0"/>
          <c:showBubbleSize val="0"/>
        </c:dLbls>
        <c:marker val="1"/>
        <c:smooth val="0"/>
        <c:axId val="1505469119"/>
        <c:axId val="1505463839"/>
      </c:lineChart>
      <c:catAx>
        <c:axId val="1505469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05463839"/>
        <c:crosses val="autoZero"/>
        <c:auto val="1"/>
        <c:lblAlgn val="ctr"/>
        <c:lblOffset val="100"/>
        <c:noMultiLvlLbl val="0"/>
      </c:catAx>
      <c:valAx>
        <c:axId val="1505463839"/>
        <c:scaling>
          <c:orientation val="minMax"/>
          <c:min val="0.1"/>
        </c:scaling>
        <c:delete val="1"/>
        <c:axPos val="l"/>
        <c:numFmt formatCode="0.0%" sourceLinked="1"/>
        <c:majorTickMark val="out"/>
        <c:minorTickMark val="none"/>
        <c:tickLblPos val="nextTo"/>
        <c:crossAx val="1505469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solidFill>
                <a:latin typeface="Arial" panose="020B0604020202020204" pitchFamily="34" charset="0"/>
                <a:ea typeface="+mn-ea"/>
                <a:cs typeface="Arial" panose="020B0604020202020204" pitchFamily="34" charset="0"/>
              </a:defRPr>
            </a:pPr>
            <a:r>
              <a:rPr lang="lt-LT">
                <a:latin typeface="Arial" panose="020B0604020202020204" pitchFamily="34" charset="0"/>
                <a:cs typeface="Arial" panose="020B0604020202020204" pitchFamily="34" charset="0"/>
              </a:rPr>
              <a:t>ADRPP dalyvių apimtys pagal lytį, asm. sk.</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'lentelė (ADRPP apimtys)'!$G$12</c:f>
              <c:strCache>
                <c:ptCount val="1"/>
                <c:pt idx="0">
                  <c:v>moterų</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'lentelė (ADRPP apimtys)'!$H$11:$J$11</c:f>
              <c:strCache>
                <c:ptCount val="3"/>
                <c:pt idx="0">
                  <c:v>2020 m. </c:v>
                </c:pt>
                <c:pt idx="1">
                  <c:v>2021 m.</c:v>
                </c:pt>
                <c:pt idx="2">
                  <c:v>2022 m.</c:v>
                </c:pt>
              </c:strCache>
            </c:strRef>
          </c:cat>
          <c:val>
            <c:numRef>
              <c:f>'lentelė (ADRPP apimtys)'!$H$12:$J$12</c:f>
              <c:numCache>
                <c:formatCode>_-* #\ ##0_-;\-* #\ ##0_-;_-* "-"??_-;_-@_-</c:formatCode>
                <c:ptCount val="3"/>
                <c:pt idx="0">
                  <c:v>10865</c:v>
                </c:pt>
                <c:pt idx="1">
                  <c:v>10033</c:v>
                </c:pt>
                <c:pt idx="2">
                  <c:v>23049</c:v>
                </c:pt>
              </c:numCache>
            </c:numRef>
          </c:val>
          <c:extLst>
            <c:ext xmlns:c16="http://schemas.microsoft.com/office/drawing/2014/chart" uri="{C3380CC4-5D6E-409C-BE32-E72D297353CC}">
              <c16:uniqueId val="{00000000-B8EA-4BEE-8123-2FA727E74C56}"/>
            </c:ext>
          </c:extLst>
        </c:ser>
        <c:ser>
          <c:idx val="1"/>
          <c:order val="1"/>
          <c:tx>
            <c:strRef>
              <c:f>'lentelė (ADRPP apimtys)'!$G$13</c:f>
              <c:strCache>
                <c:ptCount val="1"/>
                <c:pt idx="0">
                  <c:v>vyrų</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'lentelė (ADRPP apimtys)'!$H$11:$J$11</c:f>
              <c:strCache>
                <c:ptCount val="3"/>
                <c:pt idx="0">
                  <c:v>2020 m. </c:v>
                </c:pt>
                <c:pt idx="1">
                  <c:v>2021 m.</c:v>
                </c:pt>
                <c:pt idx="2">
                  <c:v>2022 m.</c:v>
                </c:pt>
              </c:strCache>
            </c:strRef>
          </c:cat>
          <c:val>
            <c:numRef>
              <c:f>'lentelė (ADRPP apimtys)'!$H$13:$J$13</c:f>
              <c:numCache>
                <c:formatCode>_-* #\ ##0_-;\-* #\ ##0_-;_-* "-"??_-;_-@_-</c:formatCode>
                <c:ptCount val="3"/>
                <c:pt idx="0">
                  <c:v>11567</c:v>
                </c:pt>
                <c:pt idx="1">
                  <c:v>10627</c:v>
                </c:pt>
                <c:pt idx="2">
                  <c:v>20849</c:v>
                </c:pt>
              </c:numCache>
            </c:numRef>
          </c:val>
          <c:extLst>
            <c:ext xmlns:c16="http://schemas.microsoft.com/office/drawing/2014/chart" uri="{C3380CC4-5D6E-409C-BE32-E72D297353CC}">
              <c16:uniqueId val="{00000001-B8EA-4BEE-8123-2FA727E74C56}"/>
            </c:ext>
          </c:extLst>
        </c:ser>
        <c:dLbls>
          <c:dLblPos val="ctr"/>
          <c:showLegendKey val="0"/>
          <c:showVal val="1"/>
          <c:showCatName val="0"/>
          <c:showSerName val="0"/>
          <c:showPercent val="0"/>
          <c:showBubbleSize val="0"/>
        </c:dLbls>
        <c:gapWidth val="83"/>
        <c:overlap val="100"/>
        <c:axId val="519952223"/>
        <c:axId val="519947903"/>
      </c:barChart>
      <c:catAx>
        <c:axId val="519952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19947903"/>
        <c:crosses val="autoZero"/>
        <c:auto val="1"/>
        <c:lblAlgn val="ctr"/>
        <c:lblOffset val="100"/>
        <c:noMultiLvlLbl val="0"/>
      </c:catAx>
      <c:valAx>
        <c:axId val="519947903"/>
        <c:scaling>
          <c:orientation val="minMax"/>
        </c:scaling>
        <c:delete val="1"/>
        <c:axPos val="l"/>
        <c:numFmt formatCode="_-* #\ ##0_-;\-* #\ ##0_-;_-* &quot;-&quot;??_-;_-@_-" sourceLinked="1"/>
        <c:majorTickMark val="none"/>
        <c:minorTickMark val="none"/>
        <c:tickLblPos val="nextTo"/>
        <c:crossAx val="51995222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lt-LT" dirty="0">
                <a:latin typeface="Arial" panose="020B0604020202020204" pitchFamily="34" charset="0"/>
                <a:cs typeface="Arial" panose="020B0604020202020204" pitchFamily="34" charset="0"/>
              </a:rPr>
              <a:t>Moterų ir vyrų dalis proc. pagal priemones 2020 - 2022 m.</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'lentelė (priemonės proc.)'!$A$4</c:f>
              <c:strCache>
                <c:ptCount val="1"/>
                <c:pt idx="0">
                  <c:v>Parama mokymuisi</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'lentelė (priemonės proc.)'!$B$2:$G$3</c:f>
              <c:multiLvlStrCache>
                <c:ptCount val="6"/>
                <c:lvl>
                  <c:pt idx="0">
                    <c:v>moterų</c:v>
                  </c:pt>
                  <c:pt idx="1">
                    <c:v>vyrų</c:v>
                  </c:pt>
                  <c:pt idx="2">
                    <c:v>moterų</c:v>
                  </c:pt>
                  <c:pt idx="3">
                    <c:v>vyrų</c:v>
                  </c:pt>
                  <c:pt idx="4">
                    <c:v>moterų</c:v>
                  </c:pt>
                  <c:pt idx="5">
                    <c:v>vyrų</c:v>
                  </c:pt>
                </c:lvl>
                <c:lvl>
                  <c:pt idx="0">
                    <c:v>2020 m.</c:v>
                  </c:pt>
                  <c:pt idx="2">
                    <c:v>2021 m.</c:v>
                  </c:pt>
                  <c:pt idx="4">
                    <c:v>2022 m.</c:v>
                  </c:pt>
                </c:lvl>
              </c:multiLvlStrCache>
            </c:multiLvlStrRef>
          </c:cat>
          <c:val>
            <c:numRef>
              <c:f>'lentelė (priemonės proc.)'!$B$4:$G$4</c:f>
              <c:numCache>
                <c:formatCode>0.0%</c:formatCode>
                <c:ptCount val="6"/>
                <c:pt idx="0">
                  <c:v>0.46825895663104966</c:v>
                </c:pt>
                <c:pt idx="1">
                  <c:v>0.53174104336895034</c:v>
                </c:pt>
                <c:pt idx="2">
                  <c:v>0.50544532298970613</c:v>
                </c:pt>
                <c:pt idx="3">
                  <c:v>0.49455467701029387</c:v>
                </c:pt>
                <c:pt idx="4">
                  <c:v>0.54458053470301593</c:v>
                </c:pt>
                <c:pt idx="5">
                  <c:v>0.45541946529698407</c:v>
                </c:pt>
              </c:numCache>
            </c:numRef>
          </c:val>
          <c:extLst>
            <c:ext xmlns:c16="http://schemas.microsoft.com/office/drawing/2014/chart" uri="{C3380CC4-5D6E-409C-BE32-E72D297353CC}">
              <c16:uniqueId val="{00000000-7A5A-41EB-9249-5319FBC48062}"/>
            </c:ext>
          </c:extLst>
        </c:ser>
        <c:ser>
          <c:idx val="1"/>
          <c:order val="1"/>
          <c:tx>
            <c:strRef>
              <c:f>'lentelė (priemonės proc.)'!$A$5</c:f>
              <c:strCache>
                <c:ptCount val="1"/>
                <c:pt idx="0">
                  <c:v>Remiamas įdarbinimas</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'lentelė (priemonės proc.)'!$B$2:$G$3</c:f>
              <c:multiLvlStrCache>
                <c:ptCount val="6"/>
                <c:lvl>
                  <c:pt idx="0">
                    <c:v>moterų</c:v>
                  </c:pt>
                  <c:pt idx="1">
                    <c:v>vyrų</c:v>
                  </c:pt>
                  <c:pt idx="2">
                    <c:v>moterų</c:v>
                  </c:pt>
                  <c:pt idx="3">
                    <c:v>vyrų</c:v>
                  </c:pt>
                  <c:pt idx="4">
                    <c:v>moterų</c:v>
                  </c:pt>
                  <c:pt idx="5">
                    <c:v>vyrų</c:v>
                  </c:pt>
                </c:lvl>
                <c:lvl>
                  <c:pt idx="0">
                    <c:v>2020 m.</c:v>
                  </c:pt>
                  <c:pt idx="2">
                    <c:v>2021 m.</c:v>
                  </c:pt>
                  <c:pt idx="4">
                    <c:v>2022 m.</c:v>
                  </c:pt>
                </c:lvl>
              </c:multiLvlStrCache>
            </c:multiLvlStrRef>
          </c:cat>
          <c:val>
            <c:numRef>
              <c:f>'lentelė (priemonės proc.)'!$B$5:$G$5</c:f>
              <c:numCache>
                <c:formatCode>0.0%</c:formatCode>
                <c:ptCount val="6"/>
                <c:pt idx="0">
                  <c:v>0.49983190452176834</c:v>
                </c:pt>
                <c:pt idx="1">
                  <c:v>0.5001680954782316</c:v>
                </c:pt>
                <c:pt idx="2">
                  <c:v>0.50693128552907152</c:v>
                </c:pt>
                <c:pt idx="3">
                  <c:v>0.49306871447092848</c:v>
                </c:pt>
                <c:pt idx="4">
                  <c:v>0.52595709375370392</c:v>
                </c:pt>
                <c:pt idx="5">
                  <c:v>0.47404290624629608</c:v>
                </c:pt>
              </c:numCache>
            </c:numRef>
          </c:val>
          <c:extLst>
            <c:ext xmlns:c16="http://schemas.microsoft.com/office/drawing/2014/chart" uri="{C3380CC4-5D6E-409C-BE32-E72D297353CC}">
              <c16:uniqueId val="{00000001-7A5A-41EB-9249-5319FBC48062}"/>
            </c:ext>
          </c:extLst>
        </c:ser>
        <c:ser>
          <c:idx val="3"/>
          <c:order val="3"/>
          <c:tx>
            <c:strRef>
              <c:f>'lentelė (priemonės proc.)'!$A$7</c:f>
              <c:strCache>
                <c:ptCount val="1"/>
                <c:pt idx="0">
                  <c:v>Parama judumui</c:v>
                </c:pt>
              </c:strCache>
            </c:strRef>
          </c:tx>
          <c:spPr>
            <a:solidFill>
              <a:srgbClr val="E6E7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'lentelė (priemonės proc.)'!$B$2:$G$3</c:f>
              <c:multiLvlStrCache>
                <c:ptCount val="6"/>
                <c:lvl>
                  <c:pt idx="0">
                    <c:v>moterų</c:v>
                  </c:pt>
                  <c:pt idx="1">
                    <c:v>vyrų</c:v>
                  </c:pt>
                  <c:pt idx="2">
                    <c:v>moterų</c:v>
                  </c:pt>
                  <c:pt idx="3">
                    <c:v>vyrų</c:v>
                  </c:pt>
                  <c:pt idx="4">
                    <c:v>moterų</c:v>
                  </c:pt>
                  <c:pt idx="5">
                    <c:v>vyrų</c:v>
                  </c:pt>
                </c:lvl>
                <c:lvl>
                  <c:pt idx="0">
                    <c:v>2020 m.</c:v>
                  </c:pt>
                  <c:pt idx="2">
                    <c:v>2021 m.</c:v>
                  </c:pt>
                  <c:pt idx="4">
                    <c:v>2022 m.</c:v>
                  </c:pt>
                </c:lvl>
              </c:multiLvlStrCache>
            </c:multiLvlStrRef>
          </c:cat>
          <c:val>
            <c:numRef>
              <c:f>'lentelė (priemonės proc.)'!$B$7:$G$7</c:f>
              <c:numCache>
                <c:formatCode>0.0%</c:formatCode>
                <c:ptCount val="6"/>
                <c:pt idx="0">
                  <c:v>0.56333676622039131</c:v>
                </c:pt>
                <c:pt idx="1">
                  <c:v>0.43666323377960864</c:v>
                </c:pt>
                <c:pt idx="2">
                  <c:v>0.57556270096463025</c:v>
                </c:pt>
                <c:pt idx="3">
                  <c:v>0.42443729903536975</c:v>
                </c:pt>
                <c:pt idx="4">
                  <c:v>0.53133769878391024</c:v>
                </c:pt>
                <c:pt idx="5">
                  <c:v>0.46866230121608982</c:v>
                </c:pt>
              </c:numCache>
            </c:numRef>
          </c:val>
          <c:extLst>
            <c:ext xmlns:c16="http://schemas.microsoft.com/office/drawing/2014/chart" uri="{C3380CC4-5D6E-409C-BE32-E72D297353CC}">
              <c16:uniqueId val="{00000002-7A5A-41EB-9249-5319FBC48062}"/>
            </c:ext>
          </c:extLst>
        </c:ser>
        <c:dLbls>
          <c:showLegendKey val="0"/>
          <c:showVal val="0"/>
          <c:showCatName val="0"/>
          <c:showSerName val="0"/>
          <c:showPercent val="0"/>
          <c:showBubbleSize val="0"/>
        </c:dLbls>
        <c:gapWidth val="150"/>
        <c:overlap val="100"/>
        <c:axId val="1128217056"/>
        <c:axId val="1128218496"/>
        <c:extLst>
          <c:ext xmlns:c15="http://schemas.microsoft.com/office/drawing/2012/chart" uri="{02D57815-91ED-43cb-92C2-25804820EDAC}">
            <c15:filteredBarSeries>
              <c15:ser>
                <c:idx val="2"/>
                <c:order val="2"/>
                <c:tx>
                  <c:strRef>
                    <c:extLst>
                      <c:ext uri="{02D57815-91ED-43cb-92C2-25804820EDAC}">
                        <c15:formulaRef>
                          <c15:sqref>'lentelė (priemonės proc.)'!$A$6</c15:sqref>
                        </c15:formulaRef>
                      </c:ext>
                    </c:extLst>
                    <c:strCache>
                      <c:ptCount val="1"/>
                      <c:pt idx="0">
                        <c:v>PDVS</c:v>
                      </c:pt>
                    </c:strCache>
                  </c:strRef>
                </c:tx>
                <c:spPr>
                  <a:solidFill>
                    <a:srgbClr val="CCB5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'lentelė (priemonės proc.)'!$B$2:$G$3</c15:sqref>
                        </c15:formulaRef>
                      </c:ext>
                    </c:extLst>
                    <c:multiLvlStrCache>
                      <c:ptCount val="6"/>
                      <c:lvl>
                        <c:pt idx="0">
                          <c:v>moterų</c:v>
                        </c:pt>
                        <c:pt idx="1">
                          <c:v>vyrų</c:v>
                        </c:pt>
                        <c:pt idx="2">
                          <c:v>moterų</c:v>
                        </c:pt>
                        <c:pt idx="3">
                          <c:v>vyrų</c:v>
                        </c:pt>
                        <c:pt idx="4">
                          <c:v>moterų</c:v>
                        </c:pt>
                        <c:pt idx="5">
                          <c:v>vyrų</c:v>
                        </c:pt>
                      </c:lvl>
                      <c:lvl>
                        <c:pt idx="0">
                          <c:v>2020 m.</c:v>
                        </c:pt>
                        <c:pt idx="2">
                          <c:v>2021 m.</c:v>
                        </c:pt>
                        <c:pt idx="4">
                          <c:v>2022 m.</c:v>
                        </c:pt>
                      </c:lvl>
                    </c:multiLvlStrCache>
                  </c:multiLvlStrRef>
                </c:cat>
                <c:val>
                  <c:numRef>
                    <c:extLst>
                      <c:ext uri="{02D57815-91ED-43cb-92C2-25804820EDAC}">
                        <c15:formulaRef>
                          <c15:sqref>'lentelė (priemonės proc.)'!$B$6:$G$6</c15:sqref>
                        </c15:formulaRef>
                      </c:ext>
                    </c:extLst>
                    <c:numCache>
                      <c:formatCode>0.0%</c:formatCode>
                      <c:ptCount val="6"/>
                      <c:pt idx="0">
                        <c:v>0.23627684964200477</c:v>
                      </c:pt>
                      <c:pt idx="1">
                        <c:v>0.76372315035799521</c:v>
                      </c:pt>
                      <c:pt idx="2">
                        <c:v>0.23643410852713179</c:v>
                      </c:pt>
                      <c:pt idx="3">
                        <c:v>0.76356589147286824</c:v>
                      </c:pt>
                      <c:pt idx="4">
                        <c:v>0.1951219512195122</c:v>
                      </c:pt>
                      <c:pt idx="5">
                        <c:v>0.80487804878048785</c:v>
                      </c:pt>
                    </c:numCache>
                  </c:numRef>
                </c:val>
                <c:extLst>
                  <c:ext xmlns:c16="http://schemas.microsoft.com/office/drawing/2014/chart" uri="{C3380CC4-5D6E-409C-BE32-E72D297353CC}">
                    <c16:uniqueId val="{00000003-7A5A-41EB-9249-5319FBC48062}"/>
                  </c:ext>
                </c:extLst>
              </c15:ser>
            </c15:filteredBarSeries>
          </c:ext>
        </c:extLst>
      </c:barChart>
      <c:catAx>
        <c:axId val="1128217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28218496"/>
        <c:crosses val="autoZero"/>
        <c:auto val="1"/>
        <c:lblAlgn val="ctr"/>
        <c:lblOffset val="100"/>
        <c:noMultiLvlLbl val="0"/>
      </c:catAx>
      <c:valAx>
        <c:axId val="1128218496"/>
        <c:scaling>
          <c:orientation val="minMax"/>
        </c:scaling>
        <c:delete val="1"/>
        <c:axPos val="b"/>
        <c:numFmt formatCode="0.0%" sourceLinked="1"/>
        <c:majorTickMark val="none"/>
        <c:minorTickMark val="none"/>
        <c:tickLblPos val="nextTo"/>
        <c:crossAx val="112821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solidFill>
                  <a:schemeClr val="tx1">
                    <a:lumMod val="75000"/>
                  </a:schemeClr>
                </a:solidFill>
              </a:rPr>
              <a:t>Vyrų ir moterų užimtumo lygio skirtumai, proc. punkto</a:t>
            </a:r>
          </a:p>
        </c:rich>
      </c:tx>
      <c:layout>
        <c:manualLayout>
          <c:xMode val="edge"/>
          <c:yMode val="edge"/>
          <c:x val="0.24459960468257894"/>
          <c:y val="0"/>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5555247998809883E-2"/>
          <c:y val="2.6966104934067064E-2"/>
          <c:w val="0.97354877543326901"/>
          <c:h val="0.54233768452242681"/>
        </c:manualLayout>
      </c:layout>
      <c:barChart>
        <c:barDir val="col"/>
        <c:grouping val="clustered"/>
        <c:varyColors val="0"/>
        <c:ser>
          <c:idx val="0"/>
          <c:order val="0"/>
          <c:spPr>
            <a:solidFill>
              <a:srgbClr val="A4DFFF"/>
            </a:solidFill>
            <a:ln>
              <a:noFill/>
            </a:ln>
            <a:effectLst/>
          </c:spPr>
          <c:invertIfNegative val="0"/>
          <c:dPt>
            <c:idx val="7"/>
            <c:invertIfNegative val="0"/>
            <c:bubble3D val="0"/>
            <c:spPr>
              <a:solidFill>
                <a:srgbClr val="CCB5E8"/>
              </a:solidFill>
              <a:ln>
                <a:noFill/>
              </a:ln>
              <a:effectLst/>
            </c:spPr>
            <c:extLst>
              <c:ext xmlns:c16="http://schemas.microsoft.com/office/drawing/2014/chart" uri="{C3380CC4-5D6E-409C-BE32-E72D297353CC}">
                <c16:uniqueId val="{00000001-144B-44BC-BEA2-8780E1A227BF}"/>
              </c:ext>
            </c:extLst>
          </c:dPt>
          <c:dLbls>
            <c:dLbl>
              <c:idx val="27"/>
              <c:spPr>
                <a:noFill/>
                <a:ln>
                  <a:solidFill>
                    <a:srgbClr val="0FB273"/>
                  </a:solid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144B-44BC-BEA2-8780E1A227BF}"/>
                </c:ext>
              </c:extLst>
            </c:dLbl>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(Lapas1!$B$63:$B$66,Lapas1!$B$68:$B$70,Lapas1!$B$71:$B$73,Lapas1!$B$76:$B$77,Lapas1!$B$79:$B$88,Lapas1!$B$90:$B$91,Lapas1!$B$93:$B$96)</c:f>
              <c:strCache>
                <c:ptCount val="28"/>
                <c:pt idx="0">
                  <c:v>Graikija</c:v>
                </c:pt>
                <c:pt idx="1">
                  <c:v>Italija</c:v>
                </c:pt>
                <c:pt idx="2">
                  <c:v>Rumunija </c:v>
                </c:pt>
                <c:pt idx="3">
                  <c:v>Čekija</c:v>
                </c:pt>
                <c:pt idx="4">
                  <c:v>Malta</c:v>
                </c:pt>
                <c:pt idx="5">
                  <c:v>Lenkija</c:v>
                </c:pt>
                <c:pt idx="6">
                  <c:v>Kipras</c:v>
                </c:pt>
                <c:pt idx="7">
                  <c:v>ES vidurkis</c:v>
                </c:pt>
                <c:pt idx="8">
                  <c:v>Ispanija</c:v>
                </c:pt>
                <c:pt idx="9">
                  <c:v>Airija</c:v>
                </c:pt>
                <c:pt idx="10">
                  <c:v>Kroatija</c:v>
                </c:pt>
                <c:pt idx="11">
                  <c:v>Vengrija</c:v>
                </c:pt>
                <c:pt idx="12">
                  <c:v>Austrija</c:v>
                </c:pt>
                <c:pt idx="13">
                  <c:v>Vokietija</c:v>
                </c:pt>
                <c:pt idx="14">
                  <c:v>Slovakija</c:v>
                </c:pt>
                <c:pt idx="15">
                  <c:v>Nyderlandai</c:v>
                </c:pt>
                <c:pt idx="16">
                  <c:v>Bulgarija</c:v>
                </c:pt>
                <c:pt idx="17">
                  <c:v>Belgija</c:v>
                </c:pt>
                <c:pt idx="18">
                  <c:v>Slovėnija</c:v>
                </c:pt>
                <c:pt idx="19">
                  <c:v>Liuksemburgas</c:v>
                </c:pt>
                <c:pt idx="20">
                  <c:v>Prancūzija</c:v>
                </c:pt>
                <c:pt idx="21">
                  <c:v>Švedija</c:v>
                </c:pt>
                <c:pt idx="22">
                  <c:v>Portugalija</c:v>
                </c:pt>
                <c:pt idx="23">
                  <c:v>Danija</c:v>
                </c:pt>
                <c:pt idx="24">
                  <c:v>Latvija</c:v>
                </c:pt>
                <c:pt idx="25">
                  <c:v>Estija</c:v>
                </c:pt>
                <c:pt idx="26">
                  <c:v>Suomija</c:v>
                </c:pt>
                <c:pt idx="27">
                  <c:v>Lietuva</c:v>
                </c:pt>
              </c:strCache>
            </c:strRef>
          </c:cat>
          <c:val>
            <c:numRef>
              <c:f>(Lapas1!$F$63:$F$66,Lapas1!$F$68:$F$70,Lapas1!$F$71:$F$73,Lapas1!$F$76:$F$77,Lapas1!$F$79:$F$88,Lapas1!$F$90:$F$91,Lapas1!$F$93:$F$96)</c:f>
              <c:numCache>
                <c:formatCode>0.0</c:formatCode>
                <c:ptCount val="28"/>
                <c:pt idx="0">
                  <c:v>19.099999999999994</c:v>
                </c:pt>
                <c:pt idx="1">
                  <c:v>18.100000000000001</c:v>
                </c:pt>
                <c:pt idx="2">
                  <c:v>17.100000000000001</c:v>
                </c:pt>
                <c:pt idx="3">
                  <c:v>13.700000000000003</c:v>
                </c:pt>
                <c:pt idx="4">
                  <c:v>12.400000000000006</c:v>
                </c:pt>
                <c:pt idx="5">
                  <c:v>11.899999999999991</c:v>
                </c:pt>
                <c:pt idx="6">
                  <c:v>11.200000000000003</c:v>
                </c:pt>
                <c:pt idx="7">
                  <c:v>9.7999999999999972</c:v>
                </c:pt>
                <c:pt idx="8">
                  <c:v>9.7999999999999972</c:v>
                </c:pt>
                <c:pt idx="9">
                  <c:v>9.6999999999999886</c:v>
                </c:pt>
                <c:pt idx="10">
                  <c:v>9.1000000000000014</c:v>
                </c:pt>
                <c:pt idx="11">
                  <c:v>8.8999999999999915</c:v>
                </c:pt>
                <c:pt idx="12">
                  <c:v>8</c:v>
                </c:pt>
                <c:pt idx="13">
                  <c:v>7.5</c:v>
                </c:pt>
                <c:pt idx="14">
                  <c:v>7.4000000000000057</c:v>
                </c:pt>
                <c:pt idx="15">
                  <c:v>7.3000000000000114</c:v>
                </c:pt>
                <c:pt idx="16">
                  <c:v>7</c:v>
                </c:pt>
                <c:pt idx="17">
                  <c:v>6.5999999999999943</c:v>
                </c:pt>
                <c:pt idx="18">
                  <c:v>6.4000000000000057</c:v>
                </c:pt>
                <c:pt idx="19">
                  <c:v>5.9000000000000057</c:v>
                </c:pt>
                <c:pt idx="20">
                  <c:v>5.2000000000000028</c:v>
                </c:pt>
                <c:pt idx="21">
                  <c:v>4.7000000000000028</c:v>
                </c:pt>
                <c:pt idx="22">
                  <c:v>4.5999999999999943</c:v>
                </c:pt>
                <c:pt idx="23">
                  <c:v>4.5</c:v>
                </c:pt>
                <c:pt idx="24">
                  <c:v>2.2999999999999972</c:v>
                </c:pt>
                <c:pt idx="25">
                  <c:v>2.2000000000000028</c:v>
                </c:pt>
                <c:pt idx="26">
                  <c:v>0.79999999999999716</c:v>
                </c:pt>
                <c:pt idx="27">
                  <c:v>0.30000000000001137</c:v>
                </c:pt>
              </c:numCache>
            </c:numRef>
          </c:val>
          <c:extLst>
            <c:ext xmlns:c16="http://schemas.microsoft.com/office/drawing/2014/chart" uri="{C3380CC4-5D6E-409C-BE32-E72D297353CC}">
              <c16:uniqueId val="{00000000-144B-44BC-BEA2-8780E1A227BF}"/>
            </c:ext>
          </c:extLst>
        </c:ser>
        <c:dLbls>
          <c:showLegendKey val="0"/>
          <c:showVal val="0"/>
          <c:showCatName val="0"/>
          <c:showSerName val="0"/>
          <c:showPercent val="0"/>
          <c:showBubbleSize val="0"/>
        </c:dLbls>
        <c:gapWidth val="100"/>
        <c:overlap val="-27"/>
        <c:axId val="1884466095"/>
        <c:axId val="1884456975"/>
      </c:barChart>
      <c:catAx>
        <c:axId val="188446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84456975"/>
        <c:crosses val="autoZero"/>
        <c:auto val="1"/>
        <c:lblAlgn val="ctr"/>
        <c:lblOffset val="100"/>
        <c:noMultiLvlLbl val="0"/>
      </c:catAx>
      <c:valAx>
        <c:axId val="1884456975"/>
        <c:scaling>
          <c:orientation val="minMax"/>
        </c:scaling>
        <c:delete val="1"/>
        <c:axPos val="l"/>
        <c:numFmt formatCode="0.0" sourceLinked="1"/>
        <c:majorTickMark val="none"/>
        <c:minorTickMark val="none"/>
        <c:tickLblPos val="nextTo"/>
        <c:crossAx val="188446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r>
              <a:rPr lang="lt-LT">
                <a:latin typeface="Arial" panose="020B0604020202020204" pitchFamily="34" charset="0"/>
                <a:cs typeface="Arial" panose="020B0604020202020204" pitchFamily="34" charset="0"/>
              </a:rPr>
              <a:t>ADRPP integracijos rodikliai, proc.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4394891122278057E-2"/>
          <c:y val="0.20962610586247227"/>
          <c:w val="0.97121021775544392"/>
          <c:h val="0.56367023672806416"/>
        </c:manualLayout>
      </c:layout>
      <c:barChart>
        <c:barDir val="col"/>
        <c:grouping val="clustered"/>
        <c:varyColors val="0"/>
        <c:ser>
          <c:idx val="0"/>
          <c:order val="0"/>
          <c:tx>
            <c:strRef>
              <c:f>'[Informacija ADRPP 2020-2022 pagal lytį.xlsx]Integracija (duomenys)'!$AC$44</c:f>
              <c:strCache>
                <c:ptCount val="1"/>
                <c:pt idx="0">
                  <c:v>moterys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'[Informacija ADRPP 2020-2022 pagal lytį.xlsx]Integracija (duomenys)'!$AD$43:$AF$43</c:f>
              <c:strCache>
                <c:ptCount val="3"/>
                <c:pt idx="0">
                  <c:v>2020 m.</c:v>
                </c:pt>
                <c:pt idx="1">
                  <c:v>2021 m.</c:v>
                </c:pt>
                <c:pt idx="2">
                  <c:v>2022 m.</c:v>
                </c:pt>
              </c:strCache>
            </c:strRef>
          </c:cat>
          <c:val>
            <c:numRef>
              <c:f>'[Informacija ADRPP 2020-2022 pagal lytį.xlsx]Integracija (duomenys)'!$AD$44:$AF$44</c:f>
              <c:numCache>
                <c:formatCode>0.0</c:formatCode>
                <c:ptCount val="3"/>
                <c:pt idx="0">
                  <c:v>67.795117040020102</c:v>
                </c:pt>
                <c:pt idx="1">
                  <c:v>74.91</c:v>
                </c:pt>
                <c:pt idx="2">
                  <c:v>75.099999999999994</c:v>
                </c:pt>
              </c:numCache>
            </c:numRef>
          </c:val>
          <c:extLst>
            <c:ext xmlns:c16="http://schemas.microsoft.com/office/drawing/2014/chart" uri="{C3380CC4-5D6E-409C-BE32-E72D297353CC}">
              <c16:uniqueId val="{00000000-8EDD-4632-9517-154D56E18B73}"/>
            </c:ext>
          </c:extLst>
        </c:ser>
        <c:ser>
          <c:idx val="1"/>
          <c:order val="1"/>
          <c:tx>
            <c:strRef>
              <c:f>'[Informacija ADRPP 2020-2022 pagal lytį.xlsx]Integracija (duomenys)'!$AC$45</c:f>
              <c:strCache>
                <c:ptCount val="1"/>
                <c:pt idx="0">
                  <c:v>vyrai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'[Informacija ADRPP 2020-2022 pagal lytį.xlsx]Integracija (duomenys)'!$AD$43:$AF$43</c:f>
              <c:strCache>
                <c:ptCount val="3"/>
                <c:pt idx="0">
                  <c:v>2020 m.</c:v>
                </c:pt>
                <c:pt idx="1">
                  <c:v>2021 m.</c:v>
                </c:pt>
                <c:pt idx="2">
                  <c:v>2022 m.</c:v>
                </c:pt>
              </c:strCache>
            </c:strRef>
          </c:cat>
          <c:val>
            <c:numRef>
              <c:f>'[Informacija ADRPP 2020-2022 pagal lytį.xlsx]Integracija (duomenys)'!$AD$45:$AF$45</c:f>
              <c:numCache>
                <c:formatCode>0.0</c:formatCode>
                <c:ptCount val="3"/>
                <c:pt idx="0">
                  <c:v>67.795117040020102</c:v>
                </c:pt>
                <c:pt idx="1">
                  <c:v>68.8</c:v>
                </c:pt>
                <c:pt idx="2">
                  <c:v>68.31</c:v>
                </c:pt>
              </c:numCache>
            </c:numRef>
          </c:val>
          <c:extLst>
            <c:ext xmlns:c16="http://schemas.microsoft.com/office/drawing/2014/chart" uri="{C3380CC4-5D6E-409C-BE32-E72D297353CC}">
              <c16:uniqueId val="{00000001-8EDD-4632-9517-154D56E18B73}"/>
            </c:ext>
          </c:extLst>
        </c:ser>
        <c:dLbls>
          <c:dLblPos val="outEnd"/>
          <c:showLegendKey val="0"/>
          <c:showVal val="1"/>
          <c:showCatName val="0"/>
          <c:showSerName val="0"/>
          <c:showPercent val="0"/>
          <c:showBubbleSize val="0"/>
        </c:dLbls>
        <c:gapWidth val="219"/>
        <c:overlap val="-27"/>
        <c:axId val="474673551"/>
        <c:axId val="474669231"/>
      </c:barChart>
      <c:catAx>
        <c:axId val="4746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669231"/>
        <c:crosses val="autoZero"/>
        <c:auto val="1"/>
        <c:lblAlgn val="ctr"/>
        <c:lblOffset val="100"/>
        <c:noMultiLvlLbl val="0"/>
      </c:catAx>
      <c:valAx>
        <c:axId val="474669231"/>
        <c:scaling>
          <c:orientation val="minMax"/>
        </c:scaling>
        <c:delete val="1"/>
        <c:axPos val="l"/>
        <c:numFmt formatCode="0.0" sourceLinked="1"/>
        <c:majorTickMark val="none"/>
        <c:minorTickMark val="none"/>
        <c:tickLblPos val="nextTo"/>
        <c:crossAx val="47467355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solidFill>
                <a:latin typeface="Arial" panose="020B0604020202020204" pitchFamily="34" charset="0"/>
                <a:ea typeface="+mn-ea"/>
                <a:cs typeface="Arial" panose="020B0604020202020204" pitchFamily="34" charset="0"/>
              </a:defRPr>
            </a:pPr>
            <a:r>
              <a:rPr lang="lt-LT" dirty="0">
                <a:latin typeface="Arial" panose="020B0604020202020204" pitchFamily="34" charset="0"/>
                <a:cs typeface="Arial" panose="020B0604020202020204" pitchFamily="34" charset="0"/>
              </a:rPr>
              <a:t>Pakartotinai per 12 mėn. nuo neterminuoto į(</a:t>
            </a:r>
            <a:r>
              <a:rPr lang="lt-LT" dirty="0" err="1">
                <a:latin typeface="Arial" panose="020B0604020202020204" pitchFamily="34" charset="0"/>
                <a:cs typeface="Arial" panose="020B0604020202020204" pitchFamily="34" charset="0"/>
              </a:rPr>
              <a:t>si</a:t>
            </a:r>
            <a:r>
              <a:rPr lang="lt-LT" dirty="0">
                <a:latin typeface="Arial" panose="020B0604020202020204" pitchFamily="34" charset="0"/>
                <a:cs typeface="Arial" panose="020B0604020202020204" pitchFamily="34" charset="0"/>
              </a:rPr>
              <a:t>)darbinimo įregistruotų bedarbių dalis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8150481189851271E-2"/>
          <c:y val="0.34995370370370371"/>
          <c:w val="0.87129396325459318"/>
          <c:h val="0.32397307704990708"/>
        </c:manualLayout>
      </c:layout>
      <c:barChart>
        <c:barDir val="col"/>
        <c:grouping val="clustered"/>
        <c:varyColors val="0"/>
        <c:ser>
          <c:idx val="0"/>
          <c:order val="0"/>
          <c:tx>
            <c:strRef>
              <c:f>'[pakartotinai per 12 mėn.xlsx]Lapas3'!$N$14</c:f>
              <c:strCache>
                <c:ptCount val="1"/>
                <c:pt idx="0">
                  <c:v>Vyrai</c:v>
                </c:pt>
              </c:strCache>
            </c:strRef>
          </c:tx>
          <c:spPr>
            <a:solidFill>
              <a:schemeClr val="accent1"/>
            </a:solidFill>
            <a:ln>
              <a:noFill/>
            </a:ln>
            <a:effectLst/>
          </c:spPr>
          <c:invertIfNegative val="0"/>
          <c:dLbls>
            <c:dLbl>
              <c:idx val="0"/>
              <c:tx>
                <c:rich>
                  <a:bodyPr/>
                  <a:lstStyle/>
                  <a:p>
                    <a:fld id="{FDDF38DC-42DE-44B4-9242-CD5D36CC03E7}"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D4-4964-B9A4-D185CF37906A}"/>
                </c:ext>
              </c:extLst>
            </c:dLbl>
            <c:dLbl>
              <c:idx val="1"/>
              <c:tx>
                <c:rich>
                  <a:bodyPr/>
                  <a:lstStyle/>
                  <a:p>
                    <a:fld id="{DEDFF11A-1F1F-474F-BBAF-879F6E71AA8A}"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D4-4964-B9A4-D185CF37906A}"/>
                </c:ext>
              </c:extLst>
            </c:dLbl>
            <c:dLbl>
              <c:idx val="2"/>
              <c:tx>
                <c:rich>
                  <a:bodyPr/>
                  <a:lstStyle/>
                  <a:p>
                    <a:fld id="{251BA79F-7BDD-4967-8D48-E2922C5CF64A}"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CD4-4964-B9A4-D185CF37906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'[pakartotinai per 12 mėn.xlsx]Lapas3'!$M$15:$M$17</c:f>
              <c:strCache>
                <c:ptCount val="3"/>
                <c:pt idx="0">
                  <c:v>2020 m.</c:v>
                </c:pt>
                <c:pt idx="1">
                  <c:v>2021 m.</c:v>
                </c:pt>
                <c:pt idx="2">
                  <c:v>2022 m.</c:v>
                </c:pt>
              </c:strCache>
            </c:strRef>
          </c:cat>
          <c:val>
            <c:numRef>
              <c:f>'[pakartotinai per 12 mėn.xlsx]Lapas3'!$N$15:$N$17</c:f>
              <c:numCache>
                <c:formatCode>0.0</c:formatCode>
                <c:ptCount val="3"/>
                <c:pt idx="0">
                  <c:v>16.350000000000001</c:v>
                </c:pt>
                <c:pt idx="1">
                  <c:v>23.330110701749803</c:v>
                </c:pt>
                <c:pt idx="2">
                  <c:v>20.269555399398357</c:v>
                </c:pt>
              </c:numCache>
            </c:numRef>
          </c:val>
          <c:extLst>
            <c:ext xmlns:c16="http://schemas.microsoft.com/office/drawing/2014/chart" uri="{C3380CC4-5D6E-409C-BE32-E72D297353CC}">
              <c16:uniqueId val="{00000003-0CD4-4964-B9A4-D185CF37906A}"/>
            </c:ext>
          </c:extLst>
        </c:ser>
        <c:ser>
          <c:idx val="1"/>
          <c:order val="1"/>
          <c:tx>
            <c:strRef>
              <c:f>'[pakartotinai per 12 mėn.xlsx]Lapas3'!$O$14</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'[pakartotinai per 12 mėn.xlsx]Lapas3'!$M$15:$M$17</c:f>
              <c:strCache>
                <c:ptCount val="3"/>
                <c:pt idx="0">
                  <c:v>2020 m.</c:v>
                </c:pt>
                <c:pt idx="1">
                  <c:v>2021 m.</c:v>
                </c:pt>
                <c:pt idx="2">
                  <c:v>2022 m.</c:v>
                </c:pt>
              </c:strCache>
            </c:strRef>
          </c:cat>
          <c:val>
            <c:numRef>
              <c:f>'[pakartotinai per 12 mėn.xlsx]Lapas3'!$O$15:$O$17</c:f>
              <c:numCache>
                <c:formatCode>General</c:formatCode>
                <c:ptCount val="3"/>
              </c:numCache>
            </c:numRef>
          </c:val>
          <c:extLst>
            <c:ext xmlns:c16="http://schemas.microsoft.com/office/drawing/2014/chart" uri="{C3380CC4-5D6E-409C-BE32-E72D297353CC}">
              <c16:uniqueId val="{00000004-0CD4-4964-B9A4-D185CF37906A}"/>
            </c:ext>
          </c:extLst>
        </c:ser>
        <c:ser>
          <c:idx val="2"/>
          <c:order val="2"/>
          <c:tx>
            <c:strRef>
              <c:f>'[pakartotinai per 12 mėn.xlsx]Lapas3'!$P$14</c:f>
              <c:strCache>
                <c:ptCount val="1"/>
                <c:pt idx="0">
                  <c:v>Moterys</c:v>
                </c:pt>
              </c:strCache>
            </c:strRef>
          </c:tx>
          <c:spPr>
            <a:solidFill>
              <a:srgbClr val="A4DFFF"/>
            </a:solidFill>
            <a:ln>
              <a:noFill/>
            </a:ln>
            <a:effectLst/>
          </c:spPr>
          <c:invertIfNegative val="0"/>
          <c:dLbls>
            <c:dLbl>
              <c:idx val="0"/>
              <c:tx>
                <c:rich>
                  <a:bodyPr/>
                  <a:lstStyle/>
                  <a:p>
                    <a:fld id="{D0CA154C-9575-4497-8BC7-506FFB21C117}"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CD4-4964-B9A4-D185CF37906A}"/>
                </c:ext>
              </c:extLst>
            </c:dLbl>
            <c:dLbl>
              <c:idx val="1"/>
              <c:tx>
                <c:rich>
                  <a:bodyPr/>
                  <a:lstStyle/>
                  <a:p>
                    <a:fld id="{AB8711F4-D1D6-4F11-A3B3-3B23BB778529}"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CD4-4964-B9A4-D185CF37906A}"/>
                </c:ext>
              </c:extLst>
            </c:dLbl>
            <c:dLbl>
              <c:idx val="2"/>
              <c:tx>
                <c:rich>
                  <a:bodyPr/>
                  <a:lstStyle/>
                  <a:p>
                    <a:fld id="{1B62EA90-C175-4D2F-8B4A-63B34FD0E333}" type="VALUE">
                      <a:rPr lang="en-US"/>
                      <a:pPr/>
                      <a:t>[VALUE]</a:t>
                    </a:fld>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D4-4964-B9A4-D185CF37906A}"/>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'[pakartotinai per 12 mėn.xlsx]Lapas3'!$M$15:$M$17</c:f>
              <c:strCache>
                <c:ptCount val="3"/>
                <c:pt idx="0">
                  <c:v>2020 m.</c:v>
                </c:pt>
                <c:pt idx="1">
                  <c:v>2021 m.</c:v>
                </c:pt>
                <c:pt idx="2">
                  <c:v>2022 m.</c:v>
                </c:pt>
              </c:strCache>
            </c:strRef>
          </c:cat>
          <c:val>
            <c:numRef>
              <c:f>'[pakartotinai per 12 mėn.xlsx]Lapas3'!$P$15:$P$17</c:f>
              <c:numCache>
                <c:formatCode>0.0</c:formatCode>
                <c:ptCount val="3"/>
                <c:pt idx="0">
                  <c:v>13.211618257261412</c:v>
                </c:pt>
                <c:pt idx="1">
                  <c:v>19.405658733078994</c:v>
                </c:pt>
                <c:pt idx="2">
                  <c:v>16.893197781304504</c:v>
                </c:pt>
              </c:numCache>
            </c:numRef>
          </c:val>
          <c:extLst>
            <c:ext xmlns:c16="http://schemas.microsoft.com/office/drawing/2014/chart" uri="{C3380CC4-5D6E-409C-BE32-E72D297353CC}">
              <c16:uniqueId val="{00000008-0CD4-4964-B9A4-D185CF37906A}"/>
            </c:ext>
          </c:extLst>
        </c:ser>
        <c:dLbls>
          <c:showLegendKey val="0"/>
          <c:showVal val="1"/>
          <c:showCatName val="0"/>
          <c:showSerName val="0"/>
          <c:showPercent val="0"/>
          <c:showBubbleSize val="0"/>
        </c:dLbls>
        <c:gapWidth val="219"/>
        <c:overlap val="-27"/>
        <c:axId val="1409388992"/>
        <c:axId val="1409391872"/>
      </c:barChart>
      <c:catAx>
        <c:axId val="140938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09391872"/>
        <c:crosses val="autoZero"/>
        <c:auto val="1"/>
        <c:lblAlgn val="ctr"/>
        <c:lblOffset val="100"/>
        <c:noMultiLvlLbl val="0"/>
      </c:catAx>
      <c:valAx>
        <c:axId val="1409391872"/>
        <c:scaling>
          <c:orientation val="minMax"/>
        </c:scaling>
        <c:delete val="1"/>
        <c:axPos val="l"/>
        <c:numFmt formatCode="0.0" sourceLinked="1"/>
        <c:majorTickMark val="none"/>
        <c:minorTickMark val="none"/>
        <c:tickLblPos val="nextTo"/>
        <c:crossAx val="1409388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delete val="1"/>
      </c:legendEntry>
      <c:legendEntry>
        <c:idx val="2"/>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Arial" panose="020B0604020202020204" pitchFamily="34" charset="0"/>
                <a:ea typeface="+mn-ea"/>
                <a:cs typeface="Arial" panose="020B0604020202020204" pitchFamily="34" charset="0"/>
              </a:defRPr>
            </a:pPr>
            <a:r>
              <a:rPr lang="lt-LT">
                <a:latin typeface="Arial" panose="020B0604020202020204" pitchFamily="34" charset="0"/>
                <a:cs typeface="Arial" panose="020B0604020202020204" pitchFamily="34" charset="0"/>
              </a:rPr>
              <a:t>Vidutinė bedarbystės trukmė d.</a:t>
            </a:r>
          </a:p>
        </c:rich>
      </c:tx>
      <c:layout>
        <c:manualLayout>
          <c:xMode val="edge"/>
          <c:yMode val="edge"/>
          <c:x val="0.22945122484689415"/>
          <c:y val="3.2407407407407406E-2"/>
        </c:manualLayout>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555555555555555E-2"/>
          <c:y val="0.18097222222222226"/>
          <c:w val="0.93888888888888888"/>
          <c:h val="0.49766863351657881"/>
        </c:manualLayout>
      </c:layout>
      <c:barChart>
        <c:barDir val="col"/>
        <c:grouping val="clustered"/>
        <c:varyColors val="0"/>
        <c:ser>
          <c:idx val="0"/>
          <c:order val="0"/>
          <c:tx>
            <c:strRef>
              <c:f>'[bedarbystes trukmė.xlsx]2020-2022'!$A$14</c:f>
              <c:strCache>
                <c:ptCount val="1"/>
                <c:pt idx="0">
                  <c:v>Vyrai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'[bedarbystes trukmė.xlsx]2020-2022'!$B$13:$D$13</c:f>
              <c:strCache>
                <c:ptCount val="3"/>
                <c:pt idx="0">
                  <c:v>2020 m.</c:v>
                </c:pt>
                <c:pt idx="1">
                  <c:v>2021 m.</c:v>
                </c:pt>
                <c:pt idx="2">
                  <c:v>2022 m.</c:v>
                </c:pt>
              </c:strCache>
            </c:strRef>
          </c:cat>
          <c:val>
            <c:numRef>
              <c:f>'[bedarbystes trukmė.xlsx]2020-2022'!$B$14:$D$14</c:f>
              <c:numCache>
                <c:formatCode>General</c:formatCode>
                <c:ptCount val="3"/>
                <c:pt idx="0">
                  <c:v>225</c:v>
                </c:pt>
                <c:pt idx="1">
                  <c:v>292</c:v>
                </c:pt>
                <c:pt idx="2">
                  <c:v>244</c:v>
                </c:pt>
              </c:numCache>
            </c:numRef>
          </c:val>
          <c:extLst>
            <c:ext xmlns:c16="http://schemas.microsoft.com/office/drawing/2014/chart" uri="{C3380CC4-5D6E-409C-BE32-E72D297353CC}">
              <c16:uniqueId val="{00000000-E0E5-4D3E-A50E-E3EBF4622D04}"/>
            </c:ext>
          </c:extLst>
        </c:ser>
        <c:ser>
          <c:idx val="1"/>
          <c:order val="1"/>
          <c:tx>
            <c:strRef>
              <c:f>'[bedarbystes trukmė.xlsx]2020-2022'!$A$15</c:f>
              <c:strCache>
                <c:ptCount val="1"/>
                <c:pt idx="0">
                  <c:v>Moterys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'[bedarbystes trukmė.xlsx]2020-2022'!$B$13:$D$13</c:f>
              <c:strCache>
                <c:ptCount val="3"/>
                <c:pt idx="0">
                  <c:v>2020 m.</c:v>
                </c:pt>
                <c:pt idx="1">
                  <c:v>2021 m.</c:v>
                </c:pt>
                <c:pt idx="2">
                  <c:v>2022 m.</c:v>
                </c:pt>
              </c:strCache>
            </c:strRef>
          </c:cat>
          <c:val>
            <c:numRef>
              <c:f>'[bedarbystes trukmė.xlsx]2020-2022'!$B$15:$D$15</c:f>
              <c:numCache>
                <c:formatCode>General</c:formatCode>
                <c:ptCount val="3"/>
                <c:pt idx="0">
                  <c:v>241</c:v>
                </c:pt>
                <c:pt idx="1">
                  <c:v>311</c:v>
                </c:pt>
                <c:pt idx="2">
                  <c:v>254</c:v>
                </c:pt>
              </c:numCache>
            </c:numRef>
          </c:val>
          <c:extLst>
            <c:ext xmlns:c16="http://schemas.microsoft.com/office/drawing/2014/chart" uri="{C3380CC4-5D6E-409C-BE32-E72D297353CC}">
              <c16:uniqueId val="{00000001-E0E5-4D3E-A50E-E3EBF4622D04}"/>
            </c:ext>
          </c:extLst>
        </c:ser>
        <c:dLbls>
          <c:dLblPos val="outEnd"/>
          <c:showLegendKey val="0"/>
          <c:showVal val="1"/>
          <c:showCatName val="0"/>
          <c:showSerName val="0"/>
          <c:showPercent val="0"/>
          <c:showBubbleSize val="0"/>
        </c:dLbls>
        <c:gapWidth val="219"/>
        <c:overlap val="-27"/>
        <c:axId val="2064880687"/>
        <c:axId val="1731267775"/>
      </c:barChart>
      <c:catAx>
        <c:axId val="206488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31267775"/>
        <c:crosses val="autoZero"/>
        <c:auto val="1"/>
        <c:lblAlgn val="ctr"/>
        <c:lblOffset val="100"/>
        <c:noMultiLvlLbl val="0"/>
      </c:catAx>
      <c:valAx>
        <c:axId val="1731267775"/>
        <c:scaling>
          <c:orientation val="minMax"/>
        </c:scaling>
        <c:delete val="1"/>
        <c:axPos val="l"/>
        <c:numFmt formatCode="General" sourceLinked="1"/>
        <c:majorTickMark val="none"/>
        <c:minorTickMark val="none"/>
        <c:tickLblPos val="nextTo"/>
        <c:crossAx val="2064880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r>
              <a:rPr lang="lt-LT">
                <a:latin typeface="Arial" panose="020B0604020202020204" pitchFamily="34" charset="0"/>
                <a:cs typeface="Arial" panose="020B0604020202020204" pitchFamily="34" charset="0"/>
              </a:rPr>
              <a:t>Perėjimo į užimtumą lygis, proc.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'[bedarbiu perėjimas i užimtuma 2020-2022.xlsx]Lapas3'!$D$16</c:f>
              <c:strCache>
                <c:ptCount val="1"/>
                <c:pt idx="0">
                  <c:v>Vyrai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'[bedarbiu perėjimas i užimtuma 2020-2022.xlsx]Lapas3'!$C$17:$C$19</c:f>
              <c:strCache>
                <c:ptCount val="3"/>
                <c:pt idx="0">
                  <c:v>2020 m. </c:v>
                </c:pt>
                <c:pt idx="1">
                  <c:v>2021 m.</c:v>
                </c:pt>
                <c:pt idx="2">
                  <c:v>2022 m.</c:v>
                </c:pt>
              </c:strCache>
            </c:strRef>
          </c:cat>
          <c:val>
            <c:numRef>
              <c:f>'[bedarbiu perėjimas i užimtuma 2020-2022.xlsx]Lapas3'!$D$17:$D$19</c:f>
              <c:numCache>
                <c:formatCode>0.0</c:formatCode>
                <c:ptCount val="3"/>
                <c:pt idx="0">
                  <c:v>40.68</c:v>
                </c:pt>
                <c:pt idx="1">
                  <c:v>45.93</c:v>
                </c:pt>
                <c:pt idx="2">
                  <c:v>44.13</c:v>
                </c:pt>
              </c:numCache>
            </c:numRef>
          </c:val>
          <c:extLst>
            <c:ext xmlns:c16="http://schemas.microsoft.com/office/drawing/2014/chart" uri="{C3380CC4-5D6E-409C-BE32-E72D297353CC}">
              <c16:uniqueId val="{00000000-C669-4AC6-9021-B48C399EE489}"/>
            </c:ext>
          </c:extLst>
        </c:ser>
        <c:ser>
          <c:idx val="1"/>
          <c:order val="1"/>
          <c:tx>
            <c:strRef>
              <c:f>'[bedarbiu perėjimas i užimtuma 2020-2022.xlsx]Lapas3'!$E$16</c:f>
              <c:strCache>
                <c:ptCount val="1"/>
                <c:pt idx="0">
                  <c:v>Moterys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'[bedarbiu perėjimas i užimtuma 2020-2022.xlsx]Lapas3'!$C$17:$C$19</c:f>
              <c:strCache>
                <c:ptCount val="3"/>
                <c:pt idx="0">
                  <c:v>2020 m. </c:v>
                </c:pt>
                <c:pt idx="1">
                  <c:v>2021 m.</c:v>
                </c:pt>
                <c:pt idx="2">
                  <c:v>2022 m.</c:v>
                </c:pt>
              </c:strCache>
            </c:strRef>
          </c:cat>
          <c:val>
            <c:numRef>
              <c:f>'[bedarbiu perėjimas i užimtuma 2020-2022.xlsx]Lapas3'!$E$17:$E$19</c:f>
              <c:numCache>
                <c:formatCode>0.0</c:formatCode>
                <c:ptCount val="3"/>
                <c:pt idx="0">
                  <c:v>39.57</c:v>
                </c:pt>
                <c:pt idx="1">
                  <c:v>47.23</c:v>
                </c:pt>
                <c:pt idx="2">
                  <c:v>48.06</c:v>
                </c:pt>
              </c:numCache>
            </c:numRef>
          </c:val>
          <c:extLst>
            <c:ext xmlns:c16="http://schemas.microsoft.com/office/drawing/2014/chart" uri="{C3380CC4-5D6E-409C-BE32-E72D297353CC}">
              <c16:uniqueId val="{00000001-C669-4AC6-9021-B48C399EE489}"/>
            </c:ext>
          </c:extLst>
        </c:ser>
        <c:dLbls>
          <c:dLblPos val="outEnd"/>
          <c:showLegendKey val="0"/>
          <c:showVal val="1"/>
          <c:showCatName val="0"/>
          <c:showSerName val="0"/>
          <c:showPercent val="0"/>
          <c:showBubbleSize val="0"/>
        </c:dLbls>
        <c:gapWidth val="219"/>
        <c:overlap val="-27"/>
        <c:axId val="713846655"/>
        <c:axId val="713847135"/>
      </c:barChart>
      <c:catAx>
        <c:axId val="71384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847135"/>
        <c:crosses val="autoZero"/>
        <c:auto val="1"/>
        <c:lblAlgn val="ctr"/>
        <c:lblOffset val="100"/>
        <c:noMultiLvlLbl val="0"/>
      </c:catAx>
      <c:valAx>
        <c:axId val="713847135"/>
        <c:scaling>
          <c:orientation val="minMax"/>
        </c:scaling>
        <c:delete val="1"/>
        <c:axPos val="l"/>
        <c:numFmt formatCode="0.0" sourceLinked="1"/>
        <c:majorTickMark val="none"/>
        <c:minorTickMark val="none"/>
        <c:tickLblPos val="nextTo"/>
        <c:crossAx val="713846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Užimtumo lygio atotrūkis 2022 m. </a:t>
            </a:r>
            <a:br>
              <a:rPr lang="lt-LT"/>
            </a:br>
            <a:r>
              <a:rPr lang="lt-LT" sz="1400"/>
              <a:t>(vyrų ir moterų užimtumo lygio skirtumas, </a:t>
            </a:r>
            <a:br>
              <a:rPr lang="lt-LT" sz="1400"/>
            </a:br>
            <a:r>
              <a:rPr lang="lt-LT" sz="1400"/>
              <a:t>proc. punkto)</a:t>
            </a:r>
            <a:endParaRPr lang="en-US" sz="1400"/>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333756111820983"/>
          <c:y val="0.28521178262016511"/>
          <c:w val="0.7149176367782708"/>
          <c:h val="0.71478824716976141"/>
        </c:manualLayout>
      </c:layout>
      <c:barChart>
        <c:barDir val="bar"/>
        <c:grouping val="clustered"/>
        <c:varyColors val="0"/>
        <c:ser>
          <c:idx val="0"/>
          <c:order val="0"/>
          <c:tx>
            <c:strRef>
              <c:f>Lapas1!$E$6</c:f>
              <c:strCache>
                <c:ptCount val="1"/>
                <c:pt idx="0">
                  <c:v>Atotrūkis</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Lapas1!$A$7:$B$9</c:f>
              <c:multiLvlStrCache>
                <c:ptCount val="3"/>
                <c:lvl>
                  <c:pt idx="0">
                    <c:v>Žemas</c:v>
                  </c:pt>
                  <c:pt idx="1">
                    <c:v>Vidutinis</c:v>
                  </c:pt>
                  <c:pt idx="2">
                    <c:v>Aukštas</c:v>
                  </c:pt>
                </c:lvl>
                <c:lvl>
                  <c:pt idx="0">
                    <c:v>išsilavinimo lygis</c:v>
                  </c:pt>
                </c:lvl>
              </c:multiLvlStrCache>
            </c:multiLvlStrRef>
          </c:cat>
          <c:val>
            <c:numRef>
              <c:f>Lapas1!$E$7:$E$9</c:f>
              <c:numCache>
                <c:formatCode>0.0</c:formatCode>
                <c:ptCount val="3"/>
                <c:pt idx="0">
                  <c:v>13.299999999999997</c:v>
                </c:pt>
                <c:pt idx="1">
                  <c:v>6.7000000000000028</c:v>
                </c:pt>
                <c:pt idx="2">
                  <c:v>0.5</c:v>
                </c:pt>
              </c:numCache>
            </c:numRef>
          </c:val>
          <c:extLst>
            <c:ext xmlns:c16="http://schemas.microsoft.com/office/drawing/2014/chart" uri="{C3380CC4-5D6E-409C-BE32-E72D297353CC}">
              <c16:uniqueId val="{00000000-23BA-4654-B80F-4183F53B2E01}"/>
            </c:ext>
          </c:extLst>
        </c:ser>
        <c:dLbls>
          <c:showLegendKey val="0"/>
          <c:showVal val="0"/>
          <c:showCatName val="0"/>
          <c:showSerName val="0"/>
          <c:showPercent val="0"/>
          <c:showBubbleSize val="0"/>
        </c:dLbls>
        <c:gapWidth val="100"/>
        <c:axId val="1884460815"/>
        <c:axId val="1884458895"/>
      </c:barChart>
      <c:catAx>
        <c:axId val="1884460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84458895"/>
        <c:crosses val="autoZero"/>
        <c:auto val="1"/>
        <c:lblAlgn val="ctr"/>
        <c:lblOffset val="100"/>
        <c:noMultiLvlLbl val="0"/>
      </c:catAx>
      <c:valAx>
        <c:axId val="1884458895"/>
        <c:scaling>
          <c:orientation val="minMax"/>
        </c:scaling>
        <c:delete val="1"/>
        <c:axPos val="b"/>
        <c:numFmt formatCode="0.0" sourceLinked="1"/>
        <c:majorTickMark val="none"/>
        <c:minorTickMark val="none"/>
        <c:tickLblPos val="nextTo"/>
        <c:crossAx val="1884460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lt-LT" b="1" dirty="0"/>
              <a:t>Metinis</a:t>
            </a:r>
            <a:r>
              <a:rPr lang="lt-LT" b="1" baseline="0" dirty="0"/>
              <a:t> užimtumas </a:t>
            </a:r>
            <a:r>
              <a:rPr lang="lt-LT" b="1" dirty="0"/>
              <a:t>2022</a:t>
            </a:r>
            <a:r>
              <a:rPr lang="lt-LT" b="1" baseline="0" dirty="0"/>
              <a:t> m. </a:t>
            </a:r>
            <a:br>
              <a:rPr lang="lt-LT" b="1" baseline="0" dirty="0"/>
            </a:br>
            <a:r>
              <a:rPr lang="lt-LT" b="0" baseline="0" dirty="0"/>
              <a:t>(pagal išsilavinimo lygį, proc.)</a:t>
            </a:r>
            <a:endParaRPr lang="lt-LT" b="0" dirty="0"/>
          </a:p>
        </c:rich>
      </c:tx>
      <c:layout>
        <c:manualLayout>
          <c:xMode val="edge"/>
          <c:yMode val="edge"/>
          <c:x val="0.23711243946836311"/>
          <c:y val="3.3975323717335758E-3"/>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5526434751911194E-2"/>
          <c:y val="0.20512709342753732"/>
          <c:w val="0.94894713049617763"/>
          <c:h val="0.55245462136861079"/>
        </c:manualLayout>
      </c:layout>
      <c:barChart>
        <c:barDir val="col"/>
        <c:grouping val="clustered"/>
        <c:varyColors val="0"/>
        <c:ser>
          <c:idx val="0"/>
          <c:order val="0"/>
          <c:tx>
            <c:strRef>
              <c:f>Lapas1!$J$6</c:f>
              <c:strCache>
                <c:ptCount val="1"/>
                <c:pt idx="0">
                  <c:v>Vyrai</c:v>
                </c:pt>
              </c:strCache>
            </c:strRef>
          </c:tx>
          <c:spPr>
            <a:solidFill>
              <a:srgbClr val="A4DF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Lapas1!$H$7:$I$9</c:f>
              <c:multiLvlStrCache>
                <c:ptCount val="3"/>
                <c:lvl>
                  <c:pt idx="0">
                    <c:v>Aukštas</c:v>
                  </c:pt>
                  <c:pt idx="1">
                    <c:v>Vidutinis</c:v>
                  </c:pt>
                  <c:pt idx="2">
                    <c:v>Žemas</c:v>
                  </c:pt>
                </c:lvl>
                <c:lvl>
                  <c:pt idx="0">
                    <c:v>išsilavinimo lygis</c:v>
                  </c:pt>
                </c:lvl>
              </c:multiLvlStrCache>
            </c:multiLvlStrRef>
          </c:cat>
          <c:val>
            <c:numRef>
              <c:f>Lapas1!$J$7:$J$9</c:f>
              <c:numCache>
                <c:formatCode>0.0</c:formatCode>
                <c:ptCount val="3"/>
                <c:pt idx="0">
                  <c:v>90</c:v>
                </c:pt>
                <c:pt idx="1">
                  <c:v>74.8</c:v>
                </c:pt>
                <c:pt idx="2">
                  <c:v>29.4</c:v>
                </c:pt>
              </c:numCache>
            </c:numRef>
          </c:val>
          <c:extLst>
            <c:ext xmlns:c16="http://schemas.microsoft.com/office/drawing/2014/chart" uri="{C3380CC4-5D6E-409C-BE32-E72D297353CC}">
              <c16:uniqueId val="{00000000-8859-4088-A187-E8F19E4D8130}"/>
            </c:ext>
          </c:extLst>
        </c:ser>
        <c:ser>
          <c:idx val="1"/>
          <c:order val="1"/>
          <c:tx>
            <c:strRef>
              <c:f>Lapas1!$K$6</c:f>
              <c:strCache>
                <c:ptCount val="1"/>
                <c:pt idx="0">
                  <c:v>Moterys</c:v>
                </c:pt>
              </c:strCache>
            </c:strRef>
          </c:tx>
          <c:spPr>
            <a:solidFill>
              <a:srgbClr val="0FB27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Lapas1!$H$7:$I$9</c:f>
              <c:multiLvlStrCache>
                <c:ptCount val="3"/>
                <c:lvl>
                  <c:pt idx="0">
                    <c:v>Aukštas</c:v>
                  </c:pt>
                  <c:pt idx="1">
                    <c:v>Vidutinis</c:v>
                  </c:pt>
                  <c:pt idx="2">
                    <c:v>Žemas</c:v>
                  </c:pt>
                </c:lvl>
                <c:lvl>
                  <c:pt idx="0">
                    <c:v>išsilavinimo lygis</c:v>
                  </c:pt>
                </c:lvl>
              </c:multiLvlStrCache>
            </c:multiLvlStrRef>
          </c:cat>
          <c:val>
            <c:numRef>
              <c:f>Lapas1!$K$7:$K$9</c:f>
              <c:numCache>
                <c:formatCode>0.0</c:formatCode>
                <c:ptCount val="3"/>
                <c:pt idx="0">
                  <c:v>89.5</c:v>
                </c:pt>
                <c:pt idx="1">
                  <c:v>68.099999999999994</c:v>
                </c:pt>
                <c:pt idx="2">
                  <c:v>16.100000000000001</c:v>
                </c:pt>
              </c:numCache>
            </c:numRef>
          </c:val>
          <c:extLst>
            <c:ext xmlns:c16="http://schemas.microsoft.com/office/drawing/2014/chart" uri="{C3380CC4-5D6E-409C-BE32-E72D297353CC}">
              <c16:uniqueId val="{00000001-8859-4088-A187-E8F19E4D8130}"/>
            </c:ext>
          </c:extLst>
        </c:ser>
        <c:dLbls>
          <c:showLegendKey val="0"/>
          <c:showVal val="0"/>
          <c:showCatName val="0"/>
          <c:showSerName val="0"/>
          <c:showPercent val="0"/>
          <c:showBubbleSize val="0"/>
        </c:dLbls>
        <c:gapWidth val="100"/>
        <c:overlap val="-27"/>
        <c:axId val="1464453615"/>
        <c:axId val="1464455535"/>
      </c:barChart>
      <c:catAx>
        <c:axId val="146445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4455535"/>
        <c:crosses val="autoZero"/>
        <c:auto val="1"/>
        <c:lblAlgn val="ctr"/>
        <c:lblOffset val="100"/>
        <c:noMultiLvlLbl val="0"/>
      </c:catAx>
      <c:valAx>
        <c:axId val="1464455535"/>
        <c:scaling>
          <c:orientation val="minMax"/>
        </c:scaling>
        <c:delete val="1"/>
        <c:axPos val="l"/>
        <c:numFmt formatCode="0.0" sourceLinked="1"/>
        <c:majorTickMark val="none"/>
        <c:minorTickMark val="none"/>
        <c:tickLblPos val="nextTo"/>
        <c:crossAx val="1464453615"/>
        <c:crosses val="autoZero"/>
        <c:crossBetween val="between"/>
      </c:valAx>
      <c:spPr>
        <a:noFill/>
        <a:ln>
          <a:noFill/>
        </a:ln>
        <a:effectLst/>
      </c:spPr>
    </c:plotArea>
    <c:legend>
      <c:legendPos val="b"/>
      <c:layout>
        <c:manualLayout>
          <c:xMode val="edge"/>
          <c:yMode val="edge"/>
          <c:x val="1.7558788457300693E-2"/>
          <c:y val="0.89994151340461603"/>
          <c:w val="0.30583610676737394"/>
          <c:h val="8.11678517689071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lt-LT" b="1"/>
              <a:t>Užimtumo</a:t>
            </a:r>
            <a:r>
              <a:rPr lang="lt-LT" b="1" baseline="0"/>
              <a:t> Vidurio ir Vakarų Lietuvoje atotrūkis nuo sostinės regiono, </a:t>
            </a:r>
            <a:br>
              <a:rPr lang="lt-LT" b="1" baseline="0"/>
            </a:br>
            <a:r>
              <a:rPr lang="lt-LT" baseline="0"/>
              <a:t>proc. punkto</a:t>
            </a:r>
            <a:endParaRPr lang="lt-LT"/>
          </a:p>
        </c:rich>
      </c:tx>
      <c:layout>
        <c:manualLayout>
          <c:xMode val="edge"/>
          <c:yMode val="edge"/>
          <c:x val="0.14288255364563962"/>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5661230851104265E-2"/>
          <c:y val="0.27762993153633031"/>
          <c:w val="0.97150282164467339"/>
          <c:h val="0.53159085422285213"/>
        </c:manualLayout>
      </c:layout>
      <c:lineChart>
        <c:grouping val="standard"/>
        <c:varyColors val="0"/>
        <c:ser>
          <c:idx val="0"/>
          <c:order val="0"/>
          <c:tx>
            <c:strRef>
              <c:f>'užimtumas apskrityse'!$C$71</c:f>
              <c:strCache>
                <c:ptCount val="1"/>
                <c:pt idx="0">
                  <c:v>Moterų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'užimtumas apskrityse'!$H$60:$M$60</c:f>
              <c:strCache>
                <c:ptCount val="6"/>
                <c:pt idx="0">
                  <c:v>2017</c:v>
                </c:pt>
                <c:pt idx="1">
                  <c:v>2018</c:v>
                </c:pt>
                <c:pt idx="2">
                  <c:v>2019</c:v>
                </c:pt>
                <c:pt idx="3">
                  <c:v>2020</c:v>
                </c:pt>
                <c:pt idx="4">
                  <c:v>2021</c:v>
                </c:pt>
                <c:pt idx="5">
                  <c:v>2022</c:v>
                </c:pt>
              </c:strCache>
              <c:extLst/>
            </c:strRef>
          </c:cat>
          <c:val>
            <c:numRef>
              <c:f>'užimtumas apskrityse'!$H$71:$M$71</c:f>
              <c:numCache>
                <c:formatCode>0.0</c:formatCode>
                <c:ptCount val="6"/>
                <c:pt idx="0">
                  <c:v>9.8999999999999915</c:v>
                </c:pt>
                <c:pt idx="1">
                  <c:v>9.9000000000000057</c:v>
                </c:pt>
                <c:pt idx="2">
                  <c:v>9.7000000000000028</c:v>
                </c:pt>
                <c:pt idx="3">
                  <c:v>11</c:v>
                </c:pt>
                <c:pt idx="4">
                  <c:v>10.599999999999994</c:v>
                </c:pt>
                <c:pt idx="5">
                  <c:v>10.099999999999994</c:v>
                </c:pt>
              </c:numCache>
              <c:extLst/>
            </c:numRef>
          </c:val>
          <c:smooth val="0"/>
          <c:extLst>
            <c:ext xmlns:c16="http://schemas.microsoft.com/office/drawing/2014/chart" uri="{C3380CC4-5D6E-409C-BE32-E72D297353CC}">
              <c16:uniqueId val="{00000000-9567-4A58-943C-0B7A33738F0D}"/>
            </c:ext>
          </c:extLst>
        </c:ser>
        <c:ser>
          <c:idx val="1"/>
          <c:order val="1"/>
          <c:tx>
            <c:strRef>
              <c:f>'užimtumas apskrityse'!$C$78</c:f>
              <c:strCache>
                <c:ptCount val="1"/>
                <c:pt idx="0">
                  <c:v>Vyrų</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'užimtumas apskrityse'!$H$60:$M$60</c:f>
              <c:strCache>
                <c:ptCount val="6"/>
                <c:pt idx="0">
                  <c:v>2017</c:v>
                </c:pt>
                <c:pt idx="1">
                  <c:v>2018</c:v>
                </c:pt>
                <c:pt idx="2">
                  <c:v>2019</c:v>
                </c:pt>
                <c:pt idx="3">
                  <c:v>2020</c:v>
                </c:pt>
                <c:pt idx="4">
                  <c:v>2021</c:v>
                </c:pt>
                <c:pt idx="5">
                  <c:v>2022</c:v>
                </c:pt>
              </c:strCache>
              <c:extLst/>
            </c:strRef>
          </c:cat>
          <c:val>
            <c:numRef>
              <c:f>'užimtumas apskrityse'!$H$78:$M$78</c:f>
              <c:numCache>
                <c:formatCode>0.0</c:formatCode>
                <c:ptCount val="6"/>
                <c:pt idx="0">
                  <c:v>6.7000000000000028</c:v>
                </c:pt>
                <c:pt idx="1">
                  <c:v>7.2999999999999972</c:v>
                </c:pt>
                <c:pt idx="2">
                  <c:v>8.2000000000000028</c:v>
                </c:pt>
                <c:pt idx="3">
                  <c:v>5.4000000000000057</c:v>
                </c:pt>
                <c:pt idx="4">
                  <c:v>7.7000000000000028</c:v>
                </c:pt>
                <c:pt idx="5">
                  <c:v>6.1000000000000085</c:v>
                </c:pt>
              </c:numCache>
              <c:extLst/>
            </c:numRef>
          </c:val>
          <c:smooth val="0"/>
          <c:extLst>
            <c:ext xmlns:c16="http://schemas.microsoft.com/office/drawing/2014/chart" uri="{C3380CC4-5D6E-409C-BE32-E72D297353CC}">
              <c16:uniqueId val="{00000001-9567-4A58-943C-0B7A33738F0D}"/>
            </c:ext>
          </c:extLst>
        </c:ser>
        <c:dLbls>
          <c:showLegendKey val="0"/>
          <c:showVal val="0"/>
          <c:showCatName val="0"/>
          <c:showSerName val="0"/>
          <c:showPercent val="0"/>
          <c:showBubbleSize val="0"/>
        </c:dLbls>
        <c:marker val="1"/>
        <c:smooth val="0"/>
        <c:axId val="1460237439"/>
        <c:axId val="1460238399"/>
      </c:lineChart>
      <c:catAx>
        <c:axId val="146023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60238399"/>
        <c:crosses val="autoZero"/>
        <c:auto val="1"/>
        <c:lblAlgn val="ctr"/>
        <c:lblOffset val="100"/>
        <c:noMultiLvlLbl val="0"/>
      </c:catAx>
      <c:valAx>
        <c:axId val="1460238399"/>
        <c:scaling>
          <c:orientation val="minMax"/>
        </c:scaling>
        <c:delete val="1"/>
        <c:axPos val="l"/>
        <c:numFmt formatCode="0.0" sourceLinked="1"/>
        <c:majorTickMark val="none"/>
        <c:minorTickMark val="none"/>
        <c:tickLblPos val="nextTo"/>
        <c:crossAx val="1460237439"/>
        <c:crosses val="autoZero"/>
        <c:crossBetween val="between"/>
      </c:valAx>
      <c:spPr>
        <a:noFill/>
        <a:ln>
          <a:noFill/>
        </a:ln>
        <a:effectLst/>
      </c:spPr>
    </c:plotArea>
    <c:legend>
      <c:legendPos val="b"/>
      <c:layout>
        <c:manualLayout>
          <c:xMode val="edge"/>
          <c:yMode val="edge"/>
          <c:x val="1.3236577972393818E-2"/>
          <c:y val="0.93388065647758345"/>
          <c:w val="0.34873702481686486"/>
          <c:h val="6.535610480087421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09278952546658E-2"/>
          <c:y val="8.2284892429989293E-2"/>
          <c:w val="0.63752377188866116"/>
          <c:h val="0.85810675742683495"/>
        </c:manualLayout>
      </c:layout>
      <c:doughnutChart>
        <c:varyColors val="1"/>
        <c:ser>
          <c:idx val="0"/>
          <c:order val="0"/>
          <c:tx>
            <c:strRef>
              <c:f>'[STATD užimti gyventojai pagal lytį 2023-05.xlsx]Lapas7'!$C$91</c:f>
              <c:strCache>
                <c:ptCount val="1"/>
                <c:pt idx="0">
                  <c:v>Vyrai</c:v>
                </c:pt>
              </c:strCache>
            </c:strRef>
          </c:tx>
          <c:spPr>
            <a:solidFill>
              <a:srgbClr val="A4DFFF"/>
            </a:solidFill>
          </c:spPr>
          <c:dPt>
            <c:idx val="0"/>
            <c:bubble3D val="0"/>
            <c:spPr>
              <a:solidFill>
                <a:srgbClr val="CCB5E8"/>
              </a:solidFill>
              <a:ln w="19050">
                <a:solidFill>
                  <a:schemeClr val="lt1"/>
                </a:solidFill>
              </a:ln>
              <a:effectLst/>
            </c:spPr>
            <c:extLst>
              <c:ext xmlns:c16="http://schemas.microsoft.com/office/drawing/2014/chart" uri="{C3380CC4-5D6E-409C-BE32-E72D297353CC}">
                <c16:uniqueId val="{00000001-69DD-49D9-98AC-866DED154E0E}"/>
              </c:ext>
            </c:extLst>
          </c:dPt>
          <c:dPt>
            <c:idx val="1"/>
            <c:bubble3D val="0"/>
            <c:spPr>
              <a:solidFill>
                <a:srgbClr val="A4DFFF"/>
              </a:solidFill>
              <a:ln w="19050">
                <a:solidFill>
                  <a:schemeClr val="lt1"/>
                </a:solidFill>
              </a:ln>
              <a:effectLst/>
            </c:spPr>
            <c:extLst>
              <c:ext xmlns:c16="http://schemas.microsoft.com/office/drawing/2014/chart" uri="{C3380CC4-5D6E-409C-BE32-E72D297353CC}">
                <c16:uniqueId val="{00000003-69DD-49D9-98AC-866DED154E0E}"/>
              </c:ext>
            </c:extLst>
          </c:dPt>
          <c:dPt>
            <c:idx val="2"/>
            <c:bubble3D val="0"/>
            <c:spPr>
              <a:solidFill>
                <a:srgbClr val="3861FF"/>
              </a:solidFill>
              <a:ln w="19050">
                <a:solidFill>
                  <a:schemeClr val="lt1"/>
                </a:solidFill>
              </a:ln>
              <a:effectLst/>
            </c:spPr>
            <c:extLst>
              <c:ext xmlns:c16="http://schemas.microsoft.com/office/drawing/2014/chart" uri="{C3380CC4-5D6E-409C-BE32-E72D297353CC}">
                <c16:uniqueId val="{00000005-69DD-49D9-98AC-866DED154E0E}"/>
              </c:ext>
            </c:extLst>
          </c:dPt>
          <c:dLbls>
            <c:dLbl>
              <c:idx val="0"/>
              <c:layout>
                <c:manualLayout>
                  <c:x val="-0.10375087630638521"/>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DD-49D9-98AC-866DED154E0E}"/>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9DD-49D9-98AC-866DED154E0E}"/>
                </c:ext>
              </c:extLst>
            </c:dLbl>
            <c:dLbl>
              <c:idx val="2"/>
              <c:delete val="1"/>
              <c:extLst>
                <c:ext xmlns:c15="http://schemas.microsoft.com/office/drawing/2012/chart" uri="{CE6537A1-D6FC-4f65-9D91-7224C49458BB}"/>
                <c:ext xmlns:c16="http://schemas.microsoft.com/office/drawing/2014/chart" uri="{C3380CC4-5D6E-409C-BE32-E72D297353CC}">
                  <c16:uniqueId val="{00000005-69DD-49D9-98AC-866DED154E0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'[STATD užimti gyventojai pagal lytį 2023-05.xlsx]Lapas7'!$B$92:$B$94</c:f>
              <c:strCache>
                <c:ptCount val="3"/>
                <c:pt idx="0">
                  <c:v>Kvalifikuotas darbas</c:v>
                </c:pt>
                <c:pt idx="1">
                  <c:v>Nekvalifikuotas darbas</c:v>
                </c:pt>
                <c:pt idx="2">
                  <c:v>Ginkluotos pajėgos</c:v>
                </c:pt>
              </c:strCache>
            </c:strRef>
          </c:cat>
          <c:val>
            <c:numRef>
              <c:f>'[STATD užimti gyventojai pagal lytį 2023-05.xlsx]Lapas7'!$C$92:$C$94</c:f>
              <c:numCache>
                <c:formatCode>0.0%</c:formatCode>
                <c:ptCount val="3"/>
                <c:pt idx="0">
                  <c:v>0.89647228221742248</c:v>
                </c:pt>
                <c:pt idx="1">
                  <c:v>9.7912167026637867E-2</c:v>
                </c:pt>
                <c:pt idx="2">
                  <c:v>5.4715622750179981E-3</c:v>
                </c:pt>
              </c:numCache>
            </c:numRef>
          </c:val>
          <c:extLst>
            <c:ext xmlns:c16="http://schemas.microsoft.com/office/drawing/2014/chart" uri="{C3380CC4-5D6E-409C-BE32-E72D297353CC}">
              <c16:uniqueId val="{00000006-69DD-49D9-98AC-866DED154E0E}"/>
            </c:ext>
          </c:extLst>
        </c:ser>
        <c:ser>
          <c:idx val="1"/>
          <c:order val="1"/>
          <c:tx>
            <c:strRef>
              <c:f>'[STATD užimti gyventojai pagal lytį 2023-05.xlsx]Lapas7'!$D$91</c:f>
              <c:strCache>
                <c:ptCount val="1"/>
                <c:pt idx="0">
                  <c:v>Moterys</c:v>
                </c:pt>
              </c:strCache>
            </c:strRef>
          </c:tx>
          <c:spPr>
            <a:solidFill>
              <a:srgbClr val="0FB273"/>
            </a:solidFill>
          </c:spPr>
          <c:dPt>
            <c:idx val="0"/>
            <c:bubble3D val="0"/>
            <c:spPr>
              <a:solidFill>
                <a:srgbClr val="CCB5E8"/>
              </a:solidFill>
              <a:ln w="19050">
                <a:solidFill>
                  <a:schemeClr val="lt1"/>
                </a:solidFill>
              </a:ln>
              <a:effectLst/>
            </c:spPr>
            <c:extLst>
              <c:ext xmlns:c16="http://schemas.microsoft.com/office/drawing/2014/chart" uri="{C3380CC4-5D6E-409C-BE32-E72D297353CC}">
                <c16:uniqueId val="{00000008-69DD-49D9-98AC-866DED154E0E}"/>
              </c:ext>
            </c:extLst>
          </c:dPt>
          <c:dPt>
            <c:idx val="1"/>
            <c:bubble3D val="0"/>
            <c:spPr>
              <a:solidFill>
                <a:srgbClr val="A4DFFF"/>
              </a:solidFill>
              <a:ln w="19050">
                <a:solidFill>
                  <a:schemeClr val="lt1"/>
                </a:solidFill>
              </a:ln>
              <a:effectLst/>
            </c:spPr>
            <c:extLst>
              <c:ext xmlns:c16="http://schemas.microsoft.com/office/drawing/2014/chart" uri="{C3380CC4-5D6E-409C-BE32-E72D297353CC}">
                <c16:uniqueId val="{0000000A-69DD-49D9-98AC-866DED154E0E}"/>
              </c:ext>
            </c:extLst>
          </c:dPt>
          <c:dPt>
            <c:idx val="2"/>
            <c:bubble3D val="0"/>
            <c:spPr>
              <a:solidFill>
                <a:srgbClr val="0FB273"/>
              </a:solidFill>
              <a:ln w="19050">
                <a:solidFill>
                  <a:schemeClr val="lt1"/>
                </a:solidFill>
              </a:ln>
              <a:effectLst/>
            </c:spPr>
            <c:extLst>
              <c:ext xmlns:c16="http://schemas.microsoft.com/office/drawing/2014/chart" uri="{C3380CC4-5D6E-409C-BE32-E72D297353CC}">
                <c16:uniqueId val="{0000000C-69DD-49D9-98AC-866DED154E0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'[STATD užimti gyventojai pagal lytį 2023-05.xlsx]Lapas7'!$B$92:$B$94</c:f>
              <c:strCache>
                <c:ptCount val="3"/>
                <c:pt idx="0">
                  <c:v>Kvalifikuotas darbas</c:v>
                </c:pt>
                <c:pt idx="1">
                  <c:v>Nekvalifikuotas darbas</c:v>
                </c:pt>
                <c:pt idx="2">
                  <c:v>Ginkluotos pajėgos</c:v>
                </c:pt>
              </c:strCache>
            </c:strRef>
          </c:cat>
          <c:val>
            <c:numRef>
              <c:f>'[STATD užimti gyventojai pagal lytį 2023-05.xlsx]Lapas7'!$D$92:$D$94</c:f>
              <c:numCache>
                <c:formatCode>0.0%</c:formatCode>
                <c:ptCount val="3"/>
                <c:pt idx="0">
                  <c:v>0.89301941346551017</c:v>
                </c:pt>
                <c:pt idx="1">
                  <c:v>0.10629216577171968</c:v>
                </c:pt>
              </c:numCache>
            </c:numRef>
          </c:val>
          <c:extLst>
            <c:ext xmlns:c16="http://schemas.microsoft.com/office/drawing/2014/chart" uri="{C3380CC4-5D6E-409C-BE32-E72D297353CC}">
              <c16:uniqueId val="{0000000D-69DD-49D9-98AC-866DED154E0E}"/>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66638225888175873"/>
          <c:y val="0.4661993660288013"/>
          <c:w val="0.33320908303852387"/>
          <c:h val="0.482641540311058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Vadovai</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'[STATD užimti gyventojai pagal lytį 2023-05.xlsx]Lapas7'!$C$60</c:f>
              <c:strCache>
                <c:ptCount val="1"/>
                <c:pt idx="0">
                  <c:v>Vadovai</c:v>
                </c:pt>
              </c:strCache>
            </c:strRef>
          </c:tx>
          <c:spPr>
            <a:solidFill>
              <a:srgbClr val="0FB273"/>
            </a:solidFill>
            <a:ln>
              <a:noFill/>
            </a:ln>
            <a:effectLst/>
          </c:spPr>
          <c:invertIfNegative val="0"/>
          <c:dPt>
            <c:idx val="0"/>
            <c:invertIfNegative val="0"/>
            <c:bubble3D val="0"/>
            <c:spPr>
              <a:solidFill>
                <a:srgbClr val="A4DFFF"/>
              </a:solidFill>
              <a:ln>
                <a:noFill/>
              </a:ln>
              <a:effectLst/>
            </c:spPr>
            <c:extLst>
              <c:ext xmlns:c16="http://schemas.microsoft.com/office/drawing/2014/chart" uri="{C3380CC4-5D6E-409C-BE32-E72D297353CC}">
                <c16:uniqueId val="{00000001-C09D-456E-B471-DA1FF885344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2023-05.xlsx]Lapas7'!$C$61:$C$62</c:f>
              <c:numCache>
                <c:formatCode>0.0%</c:formatCode>
                <c:ptCount val="2"/>
                <c:pt idx="0">
                  <c:v>0.11735061195104392</c:v>
                </c:pt>
                <c:pt idx="1">
                  <c:v>7.0494286107669016E-2</c:v>
                </c:pt>
              </c:numCache>
            </c:numRef>
          </c:val>
          <c:extLst>
            <c:ext xmlns:c16="http://schemas.microsoft.com/office/drawing/2014/chart" uri="{C3380CC4-5D6E-409C-BE32-E72D297353CC}">
              <c16:uniqueId val="{00000002-C09D-456E-B471-DA1FF8853443}"/>
            </c:ext>
          </c:extLst>
        </c:ser>
        <c:ser>
          <c:idx val="1"/>
          <c:order val="1"/>
          <c:tx>
            <c:strRef>
              <c:f>'[STATD užimti gyventojai pagal lytį 2023-05.xlsx]Lapas7'!$D$60</c:f>
              <c:strCache>
                <c:ptCount val="1"/>
                <c:pt idx="0">
                  <c:v>Penkerių metų pokytis (2022 m. vs 2017 m.)</c:v>
                </c:pt>
              </c:strCache>
            </c:strRef>
          </c:tx>
          <c:spPr>
            <a:solidFill>
              <a:srgbClr val="CCB5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2023-05.xlsx]Lapas7'!$D$61:$D$62</c:f>
              <c:numCache>
                <c:formatCode>0.0%</c:formatCode>
                <c:ptCount val="2"/>
                <c:pt idx="0">
                  <c:v>4.3203089207408951E-3</c:v>
                </c:pt>
                <c:pt idx="1">
                  <c:v>9.7787850835985568E-4</c:v>
                </c:pt>
              </c:numCache>
            </c:numRef>
          </c:val>
          <c:extLst>
            <c:ext xmlns:c16="http://schemas.microsoft.com/office/drawing/2014/chart" uri="{C3380CC4-5D6E-409C-BE32-E72D297353CC}">
              <c16:uniqueId val="{00000003-C09D-456E-B471-DA1FF8853443}"/>
            </c:ext>
          </c:extLst>
        </c:ser>
        <c:dLbls>
          <c:showLegendKey val="0"/>
          <c:showVal val="0"/>
          <c:showCatName val="0"/>
          <c:showSerName val="0"/>
          <c:showPercent val="0"/>
          <c:showBubbleSize val="0"/>
        </c:dLbls>
        <c:gapWidth val="100"/>
        <c:overlap val="-27"/>
        <c:axId val="2120749648"/>
        <c:axId val="2120759728"/>
      </c:barChart>
      <c:catAx>
        <c:axId val="212074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2120759728"/>
        <c:crosses val="autoZero"/>
        <c:auto val="1"/>
        <c:lblAlgn val="ctr"/>
        <c:lblOffset val="100"/>
        <c:noMultiLvlLbl val="0"/>
      </c:catAx>
      <c:valAx>
        <c:axId val="2120759728"/>
        <c:scaling>
          <c:orientation val="minMax"/>
        </c:scaling>
        <c:delete val="1"/>
        <c:axPos val="l"/>
        <c:numFmt formatCode="0.0%" sourceLinked="1"/>
        <c:majorTickMark val="none"/>
        <c:minorTickMark val="none"/>
        <c:tickLblPos val="nextTo"/>
        <c:crossAx val="212074964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a:t>Specialistai, technikai, įstaigų tarnautojai</a:t>
            </a:r>
          </a:p>
        </c:rich>
      </c:tx>
      <c:layout>
        <c:manualLayout>
          <c:xMode val="edge"/>
          <c:yMode val="edge"/>
          <c:x val="0.10757125401946972"/>
          <c:y val="2.8368794326241134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6907697487138862E-2"/>
          <c:y val="0.18229333035498221"/>
          <c:w val="0.94080306552829451"/>
          <c:h val="0.5792703039779602"/>
        </c:manualLayout>
      </c:layout>
      <c:barChart>
        <c:barDir val="col"/>
        <c:grouping val="clustered"/>
        <c:varyColors val="0"/>
        <c:ser>
          <c:idx val="0"/>
          <c:order val="0"/>
          <c:tx>
            <c:strRef>
              <c:f>'[STATD užimti gyventojai pagal lytį 2023-05.xlsx]Lapas7'!$E$60</c:f>
              <c:strCache>
                <c:ptCount val="1"/>
                <c:pt idx="0">
                  <c:v>Specialistai, technikai, tarnautojai</c:v>
                </c:pt>
              </c:strCache>
            </c:strRef>
          </c:tx>
          <c:spPr>
            <a:solidFill>
              <a:srgbClr val="0FB273"/>
            </a:solidFill>
            <a:ln>
              <a:noFill/>
            </a:ln>
            <a:effectLst/>
          </c:spPr>
          <c:invertIfNegative val="0"/>
          <c:dPt>
            <c:idx val="0"/>
            <c:invertIfNegative val="0"/>
            <c:bubble3D val="0"/>
            <c:spPr>
              <a:solidFill>
                <a:srgbClr val="A4DFFF"/>
              </a:solidFill>
              <a:ln>
                <a:noFill/>
              </a:ln>
              <a:effectLst/>
            </c:spPr>
            <c:extLst>
              <c:ext xmlns:c16="http://schemas.microsoft.com/office/drawing/2014/chart" uri="{C3380CC4-5D6E-409C-BE32-E72D297353CC}">
                <c16:uniqueId val="{00000001-7F83-47B1-8023-3C478DABEC75}"/>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2023-05.xlsx]Lapas7'!$E$61:$E$62</c:f>
              <c:numCache>
                <c:formatCode>0.0%</c:formatCode>
                <c:ptCount val="2"/>
                <c:pt idx="0">
                  <c:v>0.29935205183585312</c:v>
                </c:pt>
                <c:pt idx="1">
                  <c:v>0.53118546055349036</c:v>
                </c:pt>
              </c:numCache>
            </c:numRef>
          </c:val>
          <c:extLst>
            <c:ext xmlns:c16="http://schemas.microsoft.com/office/drawing/2014/chart" uri="{C3380CC4-5D6E-409C-BE32-E72D297353CC}">
              <c16:uniqueId val="{00000002-7F83-47B1-8023-3C478DABEC75}"/>
            </c:ext>
          </c:extLst>
        </c:ser>
        <c:ser>
          <c:idx val="1"/>
          <c:order val="1"/>
          <c:tx>
            <c:strRef>
              <c:f>'[STATD užimti gyventojai pagal lytį 2023-05.xlsx]Lapas7'!$F$60</c:f>
              <c:strCache>
                <c:ptCount val="1"/>
                <c:pt idx="0">
                  <c:v>Penkerių metų pokytis (2022 m. vs 2017 m.)</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2023-05.xlsx]Lapas7'!$F$61:$F$62</c:f>
              <c:numCache>
                <c:formatCode>0.0%</c:formatCode>
                <c:ptCount val="2"/>
                <c:pt idx="0">
                  <c:v>4.9655082138883394E-2</c:v>
                </c:pt>
                <c:pt idx="1">
                  <c:v>4.2267786402655549E-2</c:v>
                </c:pt>
              </c:numCache>
            </c:numRef>
          </c:val>
          <c:extLst>
            <c:ext xmlns:c16="http://schemas.microsoft.com/office/drawing/2014/chart" uri="{C3380CC4-5D6E-409C-BE32-E72D297353CC}">
              <c16:uniqueId val="{00000003-7F83-47B1-8023-3C478DABEC75}"/>
            </c:ext>
          </c:extLst>
        </c:ser>
        <c:dLbls>
          <c:showLegendKey val="0"/>
          <c:showVal val="0"/>
          <c:showCatName val="0"/>
          <c:showSerName val="0"/>
          <c:showPercent val="0"/>
          <c:showBubbleSize val="0"/>
        </c:dLbls>
        <c:gapWidth val="100"/>
        <c:overlap val="-27"/>
        <c:axId val="2118818720"/>
        <c:axId val="2118821120"/>
      </c:barChart>
      <c:catAx>
        <c:axId val="2118818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2118821120"/>
        <c:crosses val="autoZero"/>
        <c:auto val="1"/>
        <c:lblAlgn val="ctr"/>
        <c:lblOffset val="100"/>
        <c:noMultiLvlLbl val="0"/>
      </c:catAx>
      <c:valAx>
        <c:axId val="2118821120"/>
        <c:scaling>
          <c:orientation val="minMax"/>
        </c:scaling>
        <c:delete val="1"/>
        <c:axPos val="l"/>
        <c:numFmt formatCode="0.0%" sourceLinked="1"/>
        <c:majorTickMark val="none"/>
        <c:minorTickMark val="none"/>
        <c:tickLblPos val="nextTo"/>
        <c:crossAx val="2118818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r>
              <a:rPr lang="lt-LT" b="1" dirty="0"/>
              <a:t>Paslaugų darbuotojai ir pardavėjai</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935462248217558E-2"/>
          <c:y val="0.20613352214499991"/>
          <c:w val="0.93812907550356484"/>
          <c:h val="0.54573366375374988"/>
        </c:manualLayout>
      </c:layout>
      <c:barChart>
        <c:barDir val="col"/>
        <c:grouping val="clustered"/>
        <c:varyColors val="0"/>
        <c:ser>
          <c:idx val="0"/>
          <c:order val="0"/>
          <c:tx>
            <c:strRef>
              <c:f>'[STATD užimti gyventojai pagal lytį 2023-05.xlsx]Lapas7'!$G$60</c:f>
              <c:strCache>
                <c:ptCount val="1"/>
                <c:pt idx="0">
                  <c:v>Paslaugų darbuotojai</c:v>
                </c:pt>
              </c:strCache>
            </c:strRef>
          </c:tx>
          <c:spPr>
            <a:solidFill>
              <a:schemeClr val="accent1"/>
            </a:solidFill>
            <a:ln>
              <a:noFill/>
            </a:ln>
            <a:effectLst/>
          </c:spPr>
          <c:invertIfNegative val="0"/>
          <c:dPt>
            <c:idx val="0"/>
            <c:invertIfNegative val="0"/>
            <c:bubble3D val="0"/>
            <c:spPr>
              <a:solidFill>
                <a:srgbClr val="A4DFFF"/>
              </a:solidFill>
              <a:ln>
                <a:noFill/>
              </a:ln>
              <a:effectLst/>
            </c:spPr>
            <c:extLst>
              <c:ext xmlns:c16="http://schemas.microsoft.com/office/drawing/2014/chart" uri="{C3380CC4-5D6E-409C-BE32-E72D297353CC}">
                <c16:uniqueId val="{00000002-9150-4AEC-85B6-148BDCEB3E8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2023-05.xlsx]Lapas7'!$G$61:$G$62</c:f>
              <c:numCache>
                <c:formatCode>0.0%</c:formatCode>
                <c:ptCount val="2"/>
                <c:pt idx="0">
                  <c:v>5.9611231101511876E-2</c:v>
                </c:pt>
                <c:pt idx="1">
                  <c:v>0.17816329340492912</c:v>
                </c:pt>
              </c:numCache>
            </c:numRef>
          </c:val>
          <c:extLst>
            <c:ext xmlns:c16="http://schemas.microsoft.com/office/drawing/2014/chart" uri="{C3380CC4-5D6E-409C-BE32-E72D297353CC}">
              <c16:uniqueId val="{00000000-9150-4AEC-85B6-148BDCEB3E8D}"/>
            </c:ext>
          </c:extLst>
        </c:ser>
        <c:ser>
          <c:idx val="1"/>
          <c:order val="1"/>
          <c:tx>
            <c:strRef>
              <c:f>'[STATD užimti gyventojai pagal lytį 2023-05.xlsx]Lapas7'!$H$60</c:f>
              <c:strCache>
                <c:ptCount val="1"/>
                <c:pt idx="0">
                  <c:v>Penkerių metų pokytis (2022 m. vs 2017 m.)</c:v>
                </c:pt>
              </c:strCache>
            </c:strRef>
          </c:tx>
          <c:spPr>
            <a:solidFill>
              <a:srgbClr val="CCB5E8"/>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'[STATD užimti gyventojai pagal lytį 2023-05.xlsx]Lapas7'!$B$61:$B$62</c:f>
              <c:strCache>
                <c:ptCount val="2"/>
                <c:pt idx="0">
                  <c:v>Vyrai</c:v>
                </c:pt>
                <c:pt idx="1">
                  <c:v>Moterys</c:v>
                </c:pt>
              </c:strCache>
            </c:strRef>
          </c:cat>
          <c:val>
            <c:numRef>
              <c:f>'[STATD užimti gyventojai pagal lytį 2023-05.xlsx]Lapas7'!$H$61:$H$62</c:f>
              <c:numCache>
                <c:formatCode>0.0%</c:formatCode>
                <c:ptCount val="2"/>
                <c:pt idx="0">
                  <c:v>-1.8722102231821462E-2</c:v>
                </c:pt>
                <c:pt idx="1">
                  <c:v>-2.0742866641127289E-2</c:v>
                </c:pt>
              </c:numCache>
            </c:numRef>
          </c:val>
          <c:extLst>
            <c:ext xmlns:c16="http://schemas.microsoft.com/office/drawing/2014/chart" uri="{C3380CC4-5D6E-409C-BE32-E72D297353CC}">
              <c16:uniqueId val="{00000001-9150-4AEC-85B6-148BDCEB3E8D}"/>
            </c:ext>
          </c:extLst>
        </c:ser>
        <c:dLbls>
          <c:showLegendKey val="0"/>
          <c:showVal val="0"/>
          <c:showCatName val="0"/>
          <c:showSerName val="0"/>
          <c:showPercent val="0"/>
          <c:showBubbleSize val="0"/>
        </c:dLbls>
        <c:gapWidth val="100"/>
        <c:overlap val="-27"/>
        <c:axId val="2118818720"/>
        <c:axId val="2118821120"/>
      </c:barChart>
      <c:catAx>
        <c:axId val="21188187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crossAx val="2118821120"/>
        <c:crosses val="autoZero"/>
        <c:auto val="1"/>
        <c:lblAlgn val="ctr"/>
        <c:lblOffset val="100"/>
        <c:noMultiLvlLbl val="0"/>
      </c:catAx>
      <c:valAx>
        <c:axId val="2118821120"/>
        <c:scaling>
          <c:orientation val="minMax"/>
        </c:scaling>
        <c:delete val="1"/>
        <c:axPos val="l"/>
        <c:numFmt formatCode="0.0%" sourceLinked="1"/>
        <c:majorTickMark val="none"/>
        <c:minorTickMark val="none"/>
        <c:tickLblPos val="nextTo"/>
        <c:crossAx val="211881872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lumMod val="75000"/>
            </a:schemeClr>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721DAD-6AEF-46EF-8793-3561C9E59AB5}" type="doc">
      <dgm:prSet loTypeId="urn:microsoft.com/office/officeart/2005/8/layout/bList2" loCatId="list" qsTypeId="urn:microsoft.com/office/officeart/2005/8/quickstyle/simple1" qsCatId="simple" csTypeId="urn:microsoft.com/office/officeart/2005/8/colors/accent1_2" csCatId="accent1" phldr="1"/>
      <dgm:spPr/>
    </dgm:pt>
    <dgm:pt modelId="{EE3F8BBB-6E7A-4B9C-90FF-EA48B3779424}">
      <dgm:prSet phldrT="[Tekstas]" custT="1"/>
      <dgm:spPr/>
      <dgm:t>
        <a:bodyPr/>
        <a:lstStyle/>
        <a:p>
          <a:pPr algn="l"/>
          <a:r>
            <a:rPr lang="lt-LT" sz="2000" b="1" dirty="0">
              <a:latin typeface="Arial" panose="020B0604020202020204" pitchFamily="34" charset="0"/>
              <a:cs typeface="Arial" panose="020B0604020202020204" pitchFamily="34" charset="0"/>
            </a:rPr>
            <a:t>Balansas</a:t>
          </a:r>
        </a:p>
      </dgm:t>
    </dgm:pt>
    <dgm:pt modelId="{629F758F-8B8D-4D72-914C-4EB39476120E}" type="parTrans" cxnId="{93958836-D048-427A-B5D7-38A0C85F2A34}">
      <dgm:prSet/>
      <dgm:spPr/>
      <dgm:t>
        <a:bodyPr/>
        <a:lstStyle/>
        <a:p>
          <a:endParaRPr lang="lt-LT" sz="1600">
            <a:latin typeface="Arial" panose="020B0604020202020204" pitchFamily="34" charset="0"/>
            <a:cs typeface="Arial" panose="020B0604020202020204" pitchFamily="34" charset="0"/>
          </a:endParaRPr>
        </a:p>
      </dgm:t>
    </dgm:pt>
    <dgm:pt modelId="{17882969-6A3B-43E4-A0C0-95A0C46E5418}" type="sibTrans" cxnId="{93958836-D048-427A-B5D7-38A0C85F2A34}">
      <dgm:prSet/>
      <dgm:spPr/>
      <dgm:t>
        <a:bodyPr/>
        <a:lstStyle/>
        <a:p>
          <a:endParaRPr lang="lt-LT" sz="1600">
            <a:latin typeface="Arial" panose="020B0604020202020204" pitchFamily="34" charset="0"/>
            <a:cs typeface="Arial" panose="020B0604020202020204" pitchFamily="34" charset="0"/>
          </a:endParaRPr>
        </a:p>
      </dgm:t>
    </dgm:pt>
    <dgm:pt modelId="{7DAA4728-945D-47D6-8D29-C8C86B9671FF}">
      <dgm:prSet custT="1"/>
      <dgm:spPr/>
      <dgm:t>
        <a:bodyPr/>
        <a:lstStyle/>
        <a:p>
          <a:pPr marL="171450" algn="l">
            <a:spcAft>
              <a:spcPts val="1200"/>
            </a:spcAft>
            <a:buNone/>
          </a:pPr>
          <a:r>
            <a:rPr lang="en-US" sz="1600" dirty="0">
              <a:solidFill>
                <a:srgbClr val="434244"/>
              </a:solidFill>
              <a:latin typeface="Arial" panose="020B0604020202020204" pitchFamily="34" charset="0"/>
              <a:cs typeface="Arial" panose="020B0604020202020204" pitchFamily="34" charset="0"/>
            </a:rPr>
            <a:t>	</a:t>
          </a:r>
          <a:r>
            <a:rPr lang="lt-LT" sz="1600" dirty="0">
              <a:solidFill>
                <a:srgbClr val="434244"/>
              </a:solidFill>
              <a:latin typeface="Arial" panose="020B0604020202020204" pitchFamily="34" charset="0"/>
              <a:cs typeface="Arial" panose="020B0604020202020204" pitchFamily="34" charset="0"/>
            </a:rPr>
            <a:t>G</a:t>
          </a:r>
          <a:r>
            <a:rPr lang="lt-LT" sz="1600" dirty="0">
              <a:latin typeface="Arial" panose="020B0604020202020204" pitchFamily="34" charset="0"/>
              <a:cs typeface="Arial" panose="020B0604020202020204" pitchFamily="34" charset="0"/>
            </a:rPr>
            <a:t>erinti darbuotojų profesinio ir asmeninio gyvenimo pusiausvyrą. Abu tėvai turi jausti atsakomybę už rūpinimąsi šeima ir turėti teisę ją įgyvendinti. Europos komisija siekia užtikrinti, kad valstybės narės tinkamai įgyvendintų strategijos tikslus, leisiančius tiek vyrams, tiek moterims vienodai pasiekti sėkmės asmeniniame ir profesiniame gyvenime, taip pat valstybės narės raginamos taikyti griežtesnius standartus formuojant savo politiką</a:t>
          </a:r>
          <a:endParaRPr lang="lt-LT" sz="1600" dirty="0">
            <a:solidFill>
              <a:srgbClr val="434244"/>
            </a:solidFill>
            <a:latin typeface="Arial" panose="020B0604020202020204" pitchFamily="34" charset="0"/>
            <a:cs typeface="Arial" panose="020B0604020202020204" pitchFamily="34" charset="0"/>
          </a:endParaRPr>
        </a:p>
      </dgm:t>
    </dgm:pt>
    <dgm:pt modelId="{EC2180AC-FB6B-4B77-A2A2-2CF7F7115CE8}" type="parTrans" cxnId="{14461520-DA28-46FF-9B79-FC938928A1B6}">
      <dgm:prSet/>
      <dgm:spPr/>
      <dgm:t>
        <a:bodyPr/>
        <a:lstStyle/>
        <a:p>
          <a:endParaRPr lang="lt-LT" sz="1600">
            <a:latin typeface="Arial" panose="020B0604020202020204" pitchFamily="34" charset="0"/>
            <a:cs typeface="Arial" panose="020B0604020202020204" pitchFamily="34" charset="0"/>
          </a:endParaRPr>
        </a:p>
      </dgm:t>
    </dgm:pt>
    <dgm:pt modelId="{E82EDD1C-E5F6-4EC1-9E96-719683C9B240}" type="sibTrans" cxnId="{14461520-DA28-46FF-9B79-FC938928A1B6}">
      <dgm:prSet/>
      <dgm:spPr/>
      <dgm:t>
        <a:bodyPr/>
        <a:lstStyle/>
        <a:p>
          <a:endParaRPr lang="lt-LT" sz="1600">
            <a:latin typeface="Arial" panose="020B0604020202020204" pitchFamily="34" charset="0"/>
            <a:cs typeface="Arial" panose="020B0604020202020204" pitchFamily="34" charset="0"/>
          </a:endParaRPr>
        </a:p>
      </dgm:t>
    </dgm:pt>
    <dgm:pt modelId="{B13B12FA-94E7-4F9E-BA2F-805EAFA22C7A}">
      <dgm:prSet phldrT="[Tekstas]" custT="1"/>
      <dgm:spPr/>
      <dgm:t>
        <a:bodyPr/>
        <a:lstStyle/>
        <a:p>
          <a:pPr algn="l"/>
          <a:r>
            <a:rPr lang="lt-LT" sz="2000" b="1" dirty="0">
              <a:latin typeface="Arial" panose="020B0604020202020204" pitchFamily="34" charset="0"/>
              <a:cs typeface="Arial" panose="020B0604020202020204" pitchFamily="34" charset="0"/>
            </a:rPr>
            <a:t>Verslumas</a:t>
          </a:r>
        </a:p>
      </dgm:t>
    </dgm:pt>
    <dgm:pt modelId="{2D9F833F-2858-4E98-B4E2-37BA7E89FBA5}" type="parTrans" cxnId="{FC5F264E-40E7-4F03-AFE1-89986C7A911B}">
      <dgm:prSet/>
      <dgm:spPr/>
      <dgm:t>
        <a:bodyPr/>
        <a:lstStyle/>
        <a:p>
          <a:endParaRPr lang="lt-LT" sz="1600">
            <a:latin typeface="Arial" panose="020B0604020202020204" pitchFamily="34" charset="0"/>
            <a:cs typeface="Arial" panose="020B0604020202020204" pitchFamily="34" charset="0"/>
          </a:endParaRPr>
        </a:p>
      </dgm:t>
    </dgm:pt>
    <dgm:pt modelId="{398BDD32-B47A-4957-B89F-4AFBE478DF73}" type="sibTrans" cxnId="{FC5F264E-40E7-4F03-AFE1-89986C7A911B}">
      <dgm:prSet/>
      <dgm:spPr/>
      <dgm:t>
        <a:bodyPr/>
        <a:lstStyle/>
        <a:p>
          <a:endParaRPr lang="lt-LT" sz="1600">
            <a:latin typeface="Arial" panose="020B0604020202020204" pitchFamily="34" charset="0"/>
            <a:cs typeface="Arial" panose="020B0604020202020204" pitchFamily="34" charset="0"/>
          </a:endParaRPr>
        </a:p>
      </dgm:t>
    </dgm:pt>
    <dgm:pt modelId="{45B4561F-E12B-45ED-ACED-232E9F732610}">
      <dgm:prSet custT="1"/>
      <dgm:spPr/>
      <dgm:t>
        <a:bodyPr/>
        <a:lstStyle/>
        <a:p>
          <a:pPr marL="171450">
            <a:spcBef>
              <a:spcPct val="0"/>
            </a:spcBef>
            <a:spcAft>
              <a:spcPts val="1200"/>
            </a:spcAft>
            <a:buNone/>
          </a:pPr>
          <a:r>
            <a:rPr lang="lt-LT" sz="1600" dirty="0">
              <a:latin typeface="Arial" panose="020B0604020202020204" pitchFamily="34" charset="0"/>
              <a:cs typeface="Arial" panose="020B0604020202020204" pitchFamily="34" charset="0"/>
            </a:rPr>
            <a:t>	Europos Sąjungos sanglaudos politika remia moterų verslumą, jų (</a:t>
          </a:r>
          <a:r>
            <a:rPr lang="lt-LT" sz="1600" dirty="0" err="1">
              <a:latin typeface="Arial" panose="020B0604020202020204" pitchFamily="34" charset="0"/>
              <a:cs typeface="Arial" panose="020B0604020202020204" pitchFamily="34" charset="0"/>
            </a:rPr>
            <a:t>re</a:t>
          </a:r>
          <a:r>
            <a:rPr lang="lt-LT" sz="1600" dirty="0">
              <a:latin typeface="Arial" panose="020B0604020202020204" pitchFamily="34" charset="0"/>
              <a:cs typeface="Arial" panose="020B0604020202020204" pitchFamily="34" charset="0"/>
            </a:rPr>
            <a:t>)integraciją į darbo rinką ir lyčių lygybę tam tikruose tradiciškai vyrų dominuojamuose sektoriuose</a:t>
          </a:r>
        </a:p>
      </dgm:t>
    </dgm:pt>
    <dgm:pt modelId="{95214CD1-B5BA-4416-A21B-1F027EE28B77}" type="parTrans" cxnId="{4E4F1F94-F6AC-4F1B-80CA-52FCCD4E434D}">
      <dgm:prSet/>
      <dgm:spPr/>
      <dgm:t>
        <a:bodyPr/>
        <a:lstStyle/>
        <a:p>
          <a:endParaRPr lang="lt-LT" sz="1600">
            <a:latin typeface="Arial" panose="020B0604020202020204" pitchFamily="34" charset="0"/>
            <a:cs typeface="Arial" panose="020B0604020202020204" pitchFamily="34" charset="0"/>
          </a:endParaRPr>
        </a:p>
      </dgm:t>
    </dgm:pt>
    <dgm:pt modelId="{6688E293-0A20-48F2-9BD2-95344B34CDA0}" type="sibTrans" cxnId="{4E4F1F94-F6AC-4F1B-80CA-52FCCD4E434D}">
      <dgm:prSet/>
      <dgm:spPr/>
      <dgm:t>
        <a:bodyPr/>
        <a:lstStyle/>
        <a:p>
          <a:endParaRPr lang="lt-LT" sz="1600">
            <a:latin typeface="Arial" panose="020B0604020202020204" pitchFamily="34" charset="0"/>
            <a:cs typeface="Arial" panose="020B0604020202020204" pitchFamily="34" charset="0"/>
          </a:endParaRPr>
        </a:p>
      </dgm:t>
    </dgm:pt>
    <dgm:pt modelId="{962A9602-1DDA-40F6-A6D5-87504BC1D992}">
      <dgm:prSet phldrT="[Tekstas]" custT="1"/>
      <dgm:spPr/>
      <dgm:t>
        <a:bodyPr/>
        <a:lstStyle/>
        <a:p>
          <a:pPr algn="l"/>
          <a:r>
            <a:rPr lang="lt-LT" sz="2000" b="1" dirty="0">
              <a:latin typeface="Arial" panose="020B0604020202020204" pitchFamily="34" charset="0"/>
              <a:cs typeface="Arial" panose="020B0604020202020204" pitchFamily="34" charset="0"/>
            </a:rPr>
            <a:t>Aktyvumas</a:t>
          </a:r>
        </a:p>
      </dgm:t>
    </dgm:pt>
    <dgm:pt modelId="{AF84ABB3-54A1-498F-B1AB-8C515F8F9F6C}" type="parTrans" cxnId="{DF7FE4D5-61BE-4E99-8CFC-9FB70AFE1189}">
      <dgm:prSet/>
      <dgm:spPr/>
      <dgm:t>
        <a:bodyPr/>
        <a:lstStyle/>
        <a:p>
          <a:endParaRPr lang="lt-LT" sz="1600">
            <a:latin typeface="Arial" panose="020B0604020202020204" pitchFamily="34" charset="0"/>
            <a:cs typeface="Arial" panose="020B0604020202020204" pitchFamily="34" charset="0"/>
          </a:endParaRPr>
        </a:p>
      </dgm:t>
    </dgm:pt>
    <dgm:pt modelId="{A9CBEB40-71F5-4828-A8B1-4B033E25D364}" type="sibTrans" cxnId="{DF7FE4D5-61BE-4E99-8CFC-9FB70AFE1189}">
      <dgm:prSet/>
      <dgm:spPr/>
      <dgm:t>
        <a:bodyPr/>
        <a:lstStyle/>
        <a:p>
          <a:endParaRPr lang="lt-LT" sz="1600">
            <a:latin typeface="Arial" panose="020B0604020202020204" pitchFamily="34" charset="0"/>
            <a:cs typeface="Arial" panose="020B0604020202020204" pitchFamily="34" charset="0"/>
          </a:endParaRPr>
        </a:p>
      </dgm:t>
    </dgm:pt>
    <dgm:pt modelId="{8CCEF799-9415-4E1A-850A-025BCB40B70F}">
      <dgm:prSet custT="1"/>
      <dgm:spPr/>
      <dgm:t>
        <a:bodyPr/>
        <a:lstStyle/>
        <a:p>
          <a:pPr marL="171450" lvl="1" indent="0" algn="l" defTabSz="711200">
            <a:lnSpc>
              <a:spcPct val="90000"/>
            </a:lnSpc>
            <a:spcBef>
              <a:spcPts val="0"/>
            </a:spcBef>
            <a:spcAft>
              <a:spcPts val="1200"/>
            </a:spcAft>
            <a:buNone/>
          </a:pPr>
          <a:r>
            <a:rPr lang="lt-LT" sz="1600" dirty="0">
              <a:latin typeface="Arial" panose="020B0604020202020204" pitchFamily="34" charset="0"/>
              <a:cs typeface="Arial" panose="020B0604020202020204" pitchFamily="34" charset="0"/>
            </a:rPr>
            <a:t>Norint panaikinti vyrų ir moterų darbo užmokesčio skirtumą, reikia pašalinti visas pagrindines jo priežastis, įskaitant mažesnį moterų dalyvavimą darbo rinkoje, nematomą ir neapmokamą darbą, dažnesnį moterų darbą ne visą darbo dieną ir karjeros pertrauka, taip pat vertikaliąją ir horizontaliąją segregaciją dėl lyčių stereotipų ir diskriminacijos.</a:t>
          </a:r>
          <a:endParaRPr lang="lt-LT" sz="1600" dirty="0">
            <a:solidFill>
              <a:srgbClr val="434244"/>
            </a:solidFill>
            <a:latin typeface="Arial" panose="020B0604020202020204" pitchFamily="34" charset="0"/>
            <a:cs typeface="Arial" panose="020B0604020202020204" pitchFamily="34" charset="0"/>
          </a:endParaRPr>
        </a:p>
      </dgm:t>
    </dgm:pt>
    <dgm:pt modelId="{5E90D285-02CC-4100-B770-57B300A36987}" type="parTrans" cxnId="{10901958-C19D-4092-838A-232752BA5B4F}">
      <dgm:prSet/>
      <dgm:spPr/>
      <dgm:t>
        <a:bodyPr/>
        <a:lstStyle/>
        <a:p>
          <a:endParaRPr lang="lt-LT" sz="1600">
            <a:latin typeface="Arial" panose="020B0604020202020204" pitchFamily="34" charset="0"/>
            <a:cs typeface="Arial" panose="020B0604020202020204" pitchFamily="34" charset="0"/>
          </a:endParaRPr>
        </a:p>
      </dgm:t>
    </dgm:pt>
    <dgm:pt modelId="{DD94F5E7-0AE0-480B-8530-BBF68C90D589}" type="sibTrans" cxnId="{10901958-C19D-4092-838A-232752BA5B4F}">
      <dgm:prSet/>
      <dgm:spPr/>
      <dgm:t>
        <a:bodyPr/>
        <a:lstStyle/>
        <a:p>
          <a:endParaRPr lang="lt-LT" sz="1600">
            <a:latin typeface="Arial" panose="020B0604020202020204" pitchFamily="34" charset="0"/>
            <a:cs typeface="Arial" panose="020B0604020202020204" pitchFamily="34" charset="0"/>
          </a:endParaRPr>
        </a:p>
      </dgm:t>
    </dgm:pt>
    <dgm:pt modelId="{179874B0-11FB-4EA0-8070-7572E4CAA2C9}" type="pres">
      <dgm:prSet presAssocID="{4D721DAD-6AEF-46EF-8793-3561C9E59AB5}" presName="diagram" presStyleCnt="0">
        <dgm:presLayoutVars>
          <dgm:dir/>
          <dgm:animLvl val="lvl"/>
          <dgm:resizeHandles val="exact"/>
        </dgm:presLayoutVars>
      </dgm:prSet>
      <dgm:spPr/>
    </dgm:pt>
    <dgm:pt modelId="{58C7D4B1-72BD-49EE-B08B-198D7BA32692}" type="pres">
      <dgm:prSet presAssocID="{EE3F8BBB-6E7A-4B9C-90FF-EA48B3779424}" presName="compNode" presStyleCnt="0"/>
      <dgm:spPr/>
    </dgm:pt>
    <dgm:pt modelId="{93D17955-0038-4B70-9A40-F983B6BD5B41}" type="pres">
      <dgm:prSet presAssocID="{EE3F8BBB-6E7A-4B9C-90FF-EA48B3779424}" presName="childRect" presStyleLbl="bgAcc1" presStyleIdx="0" presStyleCnt="3" custScaleX="152188" custScaleY="269608" custLinFactNeighborX="-11537">
        <dgm:presLayoutVars>
          <dgm:bulletEnabled val="1"/>
        </dgm:presLayoutVars>
      </dgm:prSet>
      <dgm:spPr/>
    </dgm:pt>
    <dgm:pt modelId="{261A2935-D54C-4FE9-89E1-85B3445D5236}" type="pres">
      <dgm:prSet presAssocID="{EE3F8BBB-6E7A-4B9C-90FF-EA48B3779424}" presName="parentText" presStyleLbl="node1" presStyleIdx="0" presStyleCnt="0">
        <dgm:presLayoutVars>
          <dgm:chMax val="0"/>
          <dgm:bulletEnabled val="1"/>
        </dgm:presLayoutVars>
      </dgm:prSet>
      <dgm:spPr/>
    </dgm:pt>
    <dgm:pt modelId="{65F09435-0C52-432F-B951-483307E20961}" type="pres">
      <dgm:prSet presAssocID="{EE3F8BBB-6E7A-4B9C-90FF-EA48B3779424}" presName="parentRect" presStyleLbl="alignNode1" presStyleIdx="0" presStyleCnt="3" custScaleX="124839" custScaleY="92035" custLinFactNeighborX="-3397" custLinFactNeighborY="96293"/>
      <dgm:spPr/>
    </dgm:pt>
    <dgm:pt modelId="{952E86C1-0BAF-4032-993F-F53F349F3D1C}" type="pres">
      <dgm:prSet presAssocID="{EE3F8BBB-6E7A-4B9C-90FF-EA48B3779424}" presName="adorn" presStyleLbl="fgAccFollowNode1" presStyleIdx="0" presStyleCnt="3" custLinFactNeighborX="-1056" custLinFactNeighborY="6636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mily with two children outline"/>
        </a:ext>
      </dgm:extLst>
    </dgm:pt>
    <dgm:pt modelId="{E9773715-6338-4991-8DC5-ADA31F70A78E}" type="pres">
      <dgm:prSet presAssocID="{17882969-6A3B-43E4-A0C0-95A0C46E5418}" presName="sibTrans" presStyleLbl="sibTrans2D1" presStyleIdx="0" presStyleCnt="0"/>
      <dgm:spPr/>
    </dgm:pt>
    <dgm:pt modelId="{AB6DA76A-3D00-4061-8FC9-CDB4060FDA4B}" type="pres">
      <dgm:prSet presAssocID="{B13B12FA-94E7-4F9E-BA2F-805EAFA22C7A}" presName="compNode" presStyleCnt="0"/>
      <dgm:spPr/>
    </dgm:pt>
    <dgm:pt modelId="{B335B4B3-4D5F-4BEC-8967-A6C14FBACA5C}" type="pres">
      <dgm:prSet presAssocID="{B13B12FA-94E7-4F9E-BA2F-805EAFA22C7A}" presName="childRect" presStyleLbl="bgAcc1" presStyleIdx="1" presStyleCnt="3" custScaleX="142894" custScaleY="268858" custLinFactNeighborX="-371" custLinFactNeighborY="-5096">
        <dgm:presLayoutVars>
          <dgm:bulletEnabled val="1"/>
        </dgm:presLayoutVars>
      </dgm:prSet>
      <dgm:spPr/>
    </dgm:pt>
    <dgm:pt modelId="{2D00D6ED-1D37-4008-807A-2F6B2D45810B}" type="pres">
      <dgm:prSet presAssocID="{B13B12FA-94E7-4F9E-BA2F-805EAFA22C7A}" presName="parentText" presStyleLbl="node1" presStyleIdx="0" presStyleCnt="0">
        <dgm:presLayoutVars>
          <dgm:chMax val="0"/>
          <dgm:bulletEnabled val="1"/>
        </dgm:presLayoutVars>
      </dgm:prSet>
      <dgm:spPr/>
    </dgm:pt>
    <dgm:pt modelId="{B500798F-EEA0-490F-8E0E-C62617CCFCBE}" type="pres">
      <dgm:prSet presAssocID="{B13B12FA-94E7-4F9E-BA2F-805EAFA22C7A}" presName="parentRect" presStyleLbl="alignNode1" presStyleIdx="1" presStyleCnt="3" custScaleX="129014" custScaleY="90779" custLinFactNeighborX="1778" custLinFactNeighborY="93102"/>
      <dgm:spPr/>
    </dgm:pt>
    <dgm:pt modelId="{E8D6BA84-A774-42F1-AF1E-D17D084CB01B}" type="pres">
      <dgm:prSet presAssocID="{B13B12FA-94E7-4F9E-BA2F-805EAFA22C7A}" presName="adorn" presStyleLbl="fgAccFollowNode1" presStyleIdx="1" presStyleCnt="3" custLinFactNeighborX="5948" custLinFactNeighborY="6636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outline"/>
        </a:ext>
      </dgm:extLst>
    </dgm:pt>
    <dgm:pt modelId="{A3066EE8-A0F7-49C2-B985-762A7FB34788}" type="pres">
      <dgm:prSet presAssocID="{398BDD32-B47A-4957-B89F-4AFBE478DF73}" presName="sibTrans" presStyleLbl="sibTrans2D1" presStyleIdx="0" presStyleCnt="0"/>
      <dgm:spPr/>
    </dgm:pt>
    <dgm:pt modelId="{B0EC2122-F12F-45BC-A4DB-E170B5A98A7A}" type="pres">
      <dgm:prSet presAssocID="{962A9602-1DDA-40F6-A6D5-87504BC1D992}" presName="compNode" presStyleCnt="0"/>
      <dgm:spPr/>
    </dgm:pt>
    <dgm:pt modelId="{4AC07FEF-5F1D-47F7-8749-C94A9B7E8CB0}" type="pres">
      <dgm:prSet presAssocID="{962A9602-1DDA-40F6-A6D5-87504BC1D992}" presName="childRect" presStyleLbl="bgAcc1" presStyleIdx="2" presStyleCnt="3" custScaleX="145217" custScaleY="269321" custLinFactNeighborX="10299" custLinFactNeighborY="783">
        <dgm:presLayoutVars>
          <dgm:bulletEnabled val="1"/>
        </dgm:presLayoutVars>
      </dgm:prSet>
      <dgm:spPr/>
    </dgm:pt>
    <dgm:pt modelId="{3FFF1281-E302-4D11-9FB1-2ECB96033AF6}" type="pres">
      <dgm:prSet presAssocID="{962A9602-1DDA-40F6-A6D5-87504BC1D992}" presName="parentText" presStyleLbl="node1" presStyleIdx="0" presStyleCnt="0">
        <dgm:presLayoutVars>
          <dgm:chMax val="0"/>
          <dgm:bulletEnabled val="1"/>
        </dgm:presLayoutVars>
      </dgm:prSet>
      <dgm:spPr/>
    </dgm:pt>
    <dgm:pt modelId="{6EED7FAD-0315-45C7-8F5B-534B258EB2E2}" type="pres">
      <dgm:prSet presAssocID="{962A9602-1DDA-40F6-A6D5-87504BC1D992}" presName="parentRect" presStyleLbl="alignNode1" presStyleIdx="2" presStyleCnt="3" custScaleX="129014" custLinFactNeighborX="6677" custLinFactNeighborY="95105"/>
      <dgm:spPr/>
    </dgm:pt>
    <dgm:pt modelId="{5200DE69-89C2-491D-A932-FF09B89DB6C3}" type="pres">
      <dgm:prSet presAssocID="{962A9602-1DDA-40F6-A6D5-87504BC1D992}" presName="adorn" presStyleLbl="fgAccFollowNode1" presStyleIdx="2" presStyleCnt="3" custLinFactNeighborX="29476" custLinFactNeighborY="677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ions outline"/>
        </a:ext>
      </dgm:extLst>
    </dgm:pt>
  </dgm:ptLst>
  <dgm:cxnLst>
    <dgm:cxn modelId="{CCC4BA07-BBC8-4F06-894F-9F74B1A0AC6A}" type="presOf" srcId="{398BDD32-B47A-4957-B89F-4AFBE478DF73}" destId="{A3066EE8-A0F7-49C2-B985-762A7FB34788}" srcOrd="0" destOrd="0" presId="urn:microsoft.com/office/officeart/2005/8/layout/bList2"/>
    <dgm:cxn modelId="{14461520-DA28-46FF-9B79-FC938928A1B6}" srcId="{EE3F8BBB-6E7A-4B9C-90FF-EA48B3779424}" destId="{7DAA4728-945D-47D6-8D29-C8C86B9671FF}" srcOrd="0" destOrd="0" parTransId="{EC2180AC-FB6B-4B77-A2A2-2CF7F7115CE8}" sibTransId="{E82EDD1C-E5F6-4EC1-9E96-719683C9B240}"/>
    <dgm:cxn modelId="{EABCD032-CE99-4E89-99D2-7169C7D0E080}" type="presOf" srcId="{17882969-6A3B-43E4-A0C0-95A0C46E5418}" destId="{E9773715-6338-4991-8DC5-ADA31F70A78E}" srcOrd="0" destOrd="0" presId="urn:microsoft.com/office/officeart/2005/8/layout/bList2"/>
    <dgm:cxn modelId="{93958836-D048-427A-B5D7-38A0C85F2A34}" srcId="{4D721DAD-6AEF-46EF-8793-3561C9E59AB5}" destId="{EE3F8BBB-6E7A-4B9C-90FF-EA48B3779424}" srcOrd="0" destOrd="0" parTransId="{629F758F-8B8D-4D72-914C-4EB39476120E}" sibTransId="{17882969-6A3B-43E4-A0C0-95A0C46E5418}"/>
    <dgm:cxn modelId="{3C77FE3D-BB23-493E-98EE-1CEB0638FAFF}" type="presOf" srcId="{962A9602-1DDA-40F6-A6D5-87504BC1D992}" destId="{6EED7FAD-0315-45C7-8F5B-534B258EB2E2}" srcOrd="1" destOrd="0" presId="urn:microsoft.com/office/officeart/2005/8/layout/bList2"/>
    <dgm:cxn modelId="{FC5F264E-40E7-4F03-AFE1-89986C7A911B}" srcId="{4D721DAD-6AEF-46EF-8793-3561C9E59AB5}" destId="{B13B12FA-94E7-4F9E-BA2F-805EAFA22C7A}" srcOrd="1" destOrd="0" parTransId="{2D9F833F-2858-4E98-B4E2-37BA7E89FBA5}" sibTransId="{398BDD32-B47A-4957-B89F-4AFBE478DF73}"/>
    <dgm:cxn modelId="{F08B5E4F-D647-477D-AE32-D85EC70B636B}" type="presOf" srcId="{B13B12FA-94E7-4F9E-BA2F-805EAFA22C7A}" destId="{B500798F-EEA0-490F-8E0E-C62617CCFCBE}" srcOrd="1" destOrd="0" presId="urn:microsoft.com/office/officeart/2005/8/layout/bList2"/>
    <dgm:cxn modelId="{10901958-C19D-4092-838A-232752BA5B4F}" srcId="{962A9602-1DDA-40F6-A6D5-87504BC1D992}" destId="{8CCEF799-9415-4E1A-850A-025BCB40B70F}" srcOrd="0" destOrd="0" parTransId="{5E90D285-02CC-4100-B770-57B300A36987}" sibTransId="{DD94F5E7-0AE0-480B-8530-BBF68C90D589}"/>
    <dgm:cxn modelId="{DB7B9C59-9D6E-49D8-AFB6-9C205D705280}" type="presOf" srcId="{B13B12FA-94E7-4F9E-BA2F-805EAFA22C7A}" destId="{2D00D6ED-1D37-4008-807A-2F6B2D45810B}" srcOrd="0" destOrd="0" presId="urn:microsoft.com/office/officeart/2005/8/layout/bList2"/>
    <dgm:cxn modelId="{732BE37D-30FB-470D-976A-44D2619EB851}" type="presOf" srcId="{7DAA4728-945D-47D6-8D29-C8C86B9671FF}" destId="{93D17955-0038-4B70-9A40-F983B6BD5B41}" srcOrd="0" destOrd="0" presId="urn:microsoft.com/office/officeart/2005/8/layout/bList2"/>
    <dgm:cxn modelId="{60934086-926A-46F4-8BCF-D5994348907C}" type="presOf" srcId="{962A9602-1DDA-40F6-A6D5-87504BC1D992}" destId="{3FFF1281-E302-4D11-9FB1-2ECB96033AF6}" srcOrd="0" destOrd="0" presId="urn:microsoft.com/office/officeart/2005/8/layout/bList2"/>
    <dgm:cxn modelId="{4E4F1F94-F6AC-4F1B-80CA-52FCCD4E434D}" srcId="{B13B12FA-94E7-4F9E-BA2F-805EAFA22C7A}" destId="{45B4561F-E12B-45ED-ACED-232E9F732610}" srcOrd="0" destOrd="0" parTransId="{95214CD1-B5BA-4416-A21B-1F027EE28B77}" sibTransId="{6688E293-0A20-48F2-9BD2-95344B34CDA0}"/>
    <dgm:cxn modelId="{4B1D62A8-E4F1-4003-88F4-8849C108759F}" type="presOf" srcId="{45B4561F-E12B-45ED-ACED-232E9F732610}" destId="{B335B4B3-4D5F-4BEC-8967-A6C14FBACA5C}" srcOrd="0" destOrd="0" presId="urn:microsoft.com/office/officeart/2005/8/layout/bList2"/>
    <dgm:cxn modelId="{793CF3D2-8E24-49B7-8D6A-445D2FFFB841}" type="presOf" srcId="{EE3F8BBB-6E7A-4B9C-90FF-EA48B3779424}" destId="{65F09435-0C52-432F-B951-483307E20961}" srcOrd="1" destOrd="0" presId="urn:microsoft.com/office/officeart/2005/8/layout/bList2"/>
    <dgm:cxn modelId="{DF7FE4D5-61BE-4E99-8CFC-9FB70AFE1189}" srcId="{4D721DAD-6AEF-46EF-8793-3561C9E59AB5}" destId="{962A9602-1DDA-40F6-A6D5-87504BC1D992}" srcOrd="2" destOrd="0" parTransId="{AF84ABB3-54A1-498F-B1AB-8C515F8F9F6C}" sibTransId="{A9CBEB40-71F5-4828-A8B1-4B033E25D364}"/>
    <dgm:cxn modelId="{2A4678DD-EA28-4438-A247-4F0C86944AA1}" type="presOf" srcId="{8CCEF799-9415-4E1A-850A-025BCB40B70F}" destId="{4AC07FEF-5F1D-47F7-8749-C94A9B7E8CB0}" srcOrd="0" destOrd="0" presId="urn:microsoft.com/office/officeart/2005/8/layout/bList2"/>
    <dgm:cxn modelId="{595A37F7-2BDB-4D9F-BCC7-09BD81AF82E4}" type="presOf" srcId="{EE3F8BBB-6E7A-4B9C-90FF-EA48B3779424}" destId="{261A2935-D54C-4FE9-89E1-85B3445D5236}" srcOrd="0" destOrd="0" presId="urn:microsoft.com/office/officeart/2005/8/layout/bList2"/>
    <dgm:cxn modelId="{69EFC7FC-DC6B-4F4A-9ED7-9444A2FB3635}" type="presOf" srcId="{4D721DAD-6AEF-46EF-8793-3561C9E59AB5}" destId="{179874B0-11FB-4EA0-8070-7572E4CAA2C9}" srcOrd="0" destOrd="0" presId="urn:microsoft.com/office/officeart/2005/8/layout/bList2"/>
    <dgm:cxn modelId="{373CE5CB-9500-403D-9123-683DA18F2292}" type="presParOf" srcId="{179874B0-11FB-4EA0-8070-7572E4CAA2C9}" destId="{58C7D4B1-72BD-49EE-B08B-198D7BA32692}" srcOrd="0" destOrd="0" presId="urn:microsoft.com/office/officeart/2005/8/layout/bList2"/>
    <dgm:cxn modelId="{FCD6998C-FDA6-4D44-AC53-D289FB3DF27E}" type="presParOf" srcId="{58C7D4B1-72BD-49EE-B08B-198D7BA32692}" destId="{93D17955-0038-4B70-9A40-F983B6BD5B41}" srcOrd="0" destOrd="0" presId="urn:microsoft.com/office/officeart/2005/8/layout/bList2"/>
    <dgm:cxn modelId="{C1EBF8FA-8339-4F75-8C80-F43EFEB0DDFD}" type="presParOf" srcId="{58C7D4B1-72BD-49EE-B08B-198D7BA32692}" destId="{261A2935-D54C-4FE9-89E1-85B3445D5236}" srcOrd="1" destOrd="0" presId="urn:microsoft.com/office/officeart/2005/8/layout/bList2"/>
    <dgm:cxn modelId="{3A0F2E49-4B39-41A8-B1DD-4421F93603ED}" type="presParOf" srcId="{58C7D4B1-72BD-49EE-B08B-198D7BA32692}" destId="{65F09435-0C52-432F-B951-483307E20961}" srcOrd="2" destOrd="0" presId="urn:microsoft.com/office/officeart/2005/8/layout/bList2"/>
    <dgm:cxn modelId="{6FF073E6-BF22-42FE-B80E-FD0BD778EEFB}" type="presParOf" srcId="{58C7D4B1-72BD-49EE-B08B-198D7BA32692}" destId="{952E86C1-0BAF-4032-993F-F53F349F3D1C}" srcOrd="3" destOrd="0" presId="urn:microsoft.com/office/officeart/2005/8/layout/bList2"/>
    <dgm:cxn modelId="{5B6AD53A-8C8A-4922-A8BA-F0D3C77D1157}" type="presParOf" srcId="{179874B0-11FB-4EA0-8070-7572E4CAA2C9}" destId="{E9773715-6338-4991-8DC5-ADA31F70A78E}" srcOrd="1" destOrd="0" presId="urn:microsoft.com/office/officeart/2005/8/layout/bList2"/>
    <dgm:cxn modelId="{13FBD581-6150-47C4-BD56-112AD5CFC18F}" type="presParOf" srcId="{179874B0-11FB-4EA0-8070-7572E4CAA2C9}" destId="{AB6DA76A-3D00-4061-8FC9-CDB4060FDA4B}" srcOrd="2" destOrd="0" presId="urn:microsoft.com/office/officeart/2005/8/layout/bList2"/>
    <dgm:cxn modelId="{94873C65-06E9-4DBF-B507-288B4056D8C0}" type="presParOf" srcId="{AB6DA76A-3D00-4061-8FC9-CDB4060FDA4B}" destId="{B335B4B3-4D5F-4BEC-8967-A6C14FBACA5C}" srcOrd="0" destOrd="0" presId="urn:microsoft.com/office/officeart/2005/8/layout/bList2"/>
    <dgm:cxn modelId="{11626241-8EDC-4B68-B4FD-40469DE5B5D6}" type="presParOf" srcId="{AB6DA76A-3D00-4061-8FC9-CDB4060FDA4B}" destId="{2D00D6ED-1D37-4008-807A-2F6B2D45810B}" srcOrd="1" destOrd="0" presId="urn:microsoft.com/office/officeart/2005/8/layout/bList2"/>
    <dgm:cxn modelId="{439BAD48-FC0A-45F8-AE35-FCD8FAB706A3}" type="presParOf" srcId="{AB6DA76A-3D00-4061-8FC9-CDB4060FDA4B}" destId="{B500798F-EEA0-490F-8E0E-C62617CCFCBE}" srcOrd="2" destOrd="0" presId="urn:microsoft.com/office/officeart/2005/8/layout/bList2"/>
    <dgm:cxn modelId="{19C0D104-77A2-487C-83AB-1385D2EC47AA}" type="presParOf" srcId="{AB6DA76A-3D00-4061-8FC9-CDB4060FDA4B}" destId="{E8D6BA84-A774-42F1-AF1E-D17D084CB01B}" srcOrd="3" destOrd="0" presId="urn:microsoft.com/office/officeart/2005/8/layout/bList2"/>
    <dgm:cxn modelId="{0BFD14DE-0AE5-49E6-B807-59B82969D755}" type="presParOf" srcId="{179874B0-11FB-4EA0-8070-7572E4CAA2C9}" destId="{A3066EE8-A0F7-49C2-B985-762A7FB34788}" srcOrd="3" destOrd="0" presId="urn:microsoft.com/office/officeart/2005/8/layout/bList2"/>
    <dgm:cxn modelId="{55759636-9EA1-4339-8B7B-2BC5FAC4167A}" type="presParOf" srcId="{179874B0-11FB-4EA0-8070-7572E4CAA2C9}" destId="{B0EC2122-F12F-45BC-A4DB-E170B5A98A7A}" srcOrd="4" destOrd="0" presId="urn:microsoft.com/office/officeart/2005/8/layout/bList2"/>
    <dgm:cxn modelId="{F22368A3-42D8-4582-BCF1-C22DFE1D2BAA}" type="presParOf" srcId="{B0EC2122-F12F-45BC-A4DB-E170B5A98A7A}" destId="{4AC07FEF-5F1D-47F7-8749-C94A9B7E8CB0}" srcOrd="0" destOrd="0" presId="urn:microsoft.com/office/officeart/2005/8/layout/bList2"/>
    <dgm:cxn modelId="{2F16F67D-A4AE-4508-8DAA-60E936DEE8D7}" type="presParOf" srcId="{B0EC2122-F12F-45BC-A4DB-E170B5A98A7A}" destId="{3FFF1281-E302-4D11-9FB1-2ECB96033AF6}" srcOrd="1" destOrd="0" presId="urn:microsoft.com/office/officeart/2005/8/layout/bList2"/>
    <dgm:cxn modelId="{E09BDD95-7F1A-4E16-8FFC-5F221DEC25FC}" type="presParOf" srcId="{B0EC2122-F12F-45BC-A4DB-E170B5A98A7A}" destId="{6EED7FAD-0315-45C7-8F5B-534B258EB2E2}" srcOrd="2" destOrd="0" presId="urn:microsoft.com/office/officeart/2005/8/layout/bList2"/>
    <dgm:cxn modelId="{9BFF46CC-3E55-4485-9086-E5958196A47B}" type="presParOf" srcId="{B0EC2122-F12F-45BC-A4DB-E170B5A98A7A}" destId="{5200DE69-89C2-491D-A932-FF09B89DB6C3}"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17955-0038-4B70-9A40-F983B6BD5B41}">
      <dsp:nvSpPr>
        <dsp:cNvPr id="0" name=""/>
        <dsp:cNvSpPr/>
      </dsp:nvSpPr>
      <dsp:spPr>
        <a:xfrm>
          <a:off x="0" y="239"/>
          <a:ext cx="3404885" cy="450269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1200"/>
            </a:spcAft>
            <a:buNone/>
          </a:pPr>
          <a:r>
            <a:rPr lang="en-US" sz="1600" kern="1200" dirty="0">
              <a:solidFill>
                <a:srgbClr val="434244"/>
              </a:solidFill>
              <a:latin typeface="Arial" panose="020B0604020202020204" pitchFamily="34" charset="0"/>
              <a:cs typeface="Arial" panose="020B0604020202020204" pitchFamily="34" charset="0"/>
            </a:rPr>
            <a:t>	</a:t>
          </a:r>
          <a:r>
            <a:rPr lang="lt-LT" sz="1600" kern="1200" dirty="0">
              <a:solidFill>
                <a:srgbClr val="434244"/>
              </a:solidFill>
              <a:latin typeface="Arial" panose="020B0604020202020204" pitchFamily="34" charset="0"/>
              <a:cs typeface="Arial" panose="020B0604020202020204" pitchFamily="34" charset="0"/>
            </a:rPr>
            <a:t>G</a:t>
          </a:r>
          <a:r>
            <a:rPr lang="lt-LT" sz="1600" kern="1200" dirty="0">
              <a:latin typeface="Arial" panose="020B0604020202020204" pitchFamily="34" charset="0"/>
              <a:cs typeface="Arial" panose="020B0604020202020204" pitchFamily="34" charset="0"/>
            </a:rPr>
            <a:t>erinti darbuotojų profesinio ir asmeninio gyvenimo pusiausvyrą. Abu tėvai turi jausti atsakomybę už rūpinimąsi šeima ir turėti teisę ją įgyvendinti. Europos komisija siekia užtikrinti, kad valstybės narės tinkamai įgyvendintų strategijos tikslus, leisiančius tiek vyrams, tiek moterims vienodai pasiekti sėkmės asmeniniame ir profesiniame gyvenime, taip pat valstybės narės raginamos taikyti griežtesnius standartus formuojant savo politiką</a:t>
          </a:r>
          <a:endParaRPr lang="lt-LT" sz="1600" kern="1200" dirty="0">
            <a:solidFill>
              <a:srgbClr val="434244"/>
            </a:solidFill>
            <a:latin typeface="Arial" panose="020B0604020202020204" pitchFamily="34" charset="0"/>
            <a:cs typeface="Arial" panose="020B0604020202020204" pitchFamily="34" charset="0"/>
          </a:endParaRPr>
        </a:p>
      </dsp:txBody>
      <dsp:txXfrm>
        <a:off x="79781" y="80020"/>
        <a:ext cx="3245323" cy="4422913"/>
      </dsp:txXfrm>
    </dsp:sp>
    <dsp:sp modelId="{65F09435-0C52-432F-B951-483307E20961}">
      <dsp:nvSpPr>
        <dsp:cNvPr id="0" name=""/>
        <dsp:cNvSpPr/>
      </dsp:nvSpPr>
      <dsp:spPr>
        <a:xfrm>
          <a:off x="365902" y="3806747"/>
          <a:ext cx="2793009" cy="6609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t-LT" sz="2000" b="1" kern="1200" dirty="0">
              <a:latin typeface="Arial" panose="020B0604020202020204" pitchFamily="34" charset="0"/>
              <a:cs typeface="Arial" panose="020B0604020202020204" pitchFamily="34" charset="0"/>
            </a:rPr>
            <a:t>Balansas</a:t>
          </a:r>
        </a:p>
      </dsp:txBody>
      <dsp:txXfrm>
        <a:off x="365902" y="3806747"/>
        <a:ext cx="1966908" cy="660938"/>
      </dsp:txXfrm>
    </dsp:sp>
    <dsp:sp modelId="{952E86C1-0BAF-4032-993F-F53F349F3D1C}">
      <dsp:nvSpPr>
        <dsp:cNvPr id="0" name=""/>
        <dsp:cNvSpPr/>
      </dsp:nvSpPr>
      <dsp:spPr>
        <a:xfrm>
          <a:off x="2350339" y="3720121"/>
          <a:ext cx="783051" cy="78305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5B4B3-4D5F-4BEC-8967-A6C14FBACA5C}">
      <dsp:nvSpPr>
        <dsp:cNvPr id="0" name=""/>
        <dsp:cNvSpPr/>
      </dsp:nvSpPr>
      <dsp:spPr>
        <a:xfrm>
          <a:off x="3726546" y="0"/>
          <a:ext cx="3196952" cy="449016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ts val="1200"/>
            </a:spcAft>
            <a:buNone/>
          </a:pPr>
          <a:r>
            <a:rPr lang="lt-LT" sz="1600" kern="1200" dirty="0">
              <a:latin typeface="Arial" panose="020B0604020202020204" pitchFamily="34" charset="0"/>
              <a:cs typeface="Arial" panose="020B0604020202020204" pitchFamily="34" charset="0"/>
            </a:rPr>
            <a:t>	Europos Sąjungos sanglaudos politika remia moterų verslumą, jų (</a:t>
          </a:r>
          <a:r>
            <a:rPr lang="lt-LT" sz="1600" kern="1200" dirty="0" err="1">
              <a:latin typeface="Arial" panose="020B0604020202020204" pitchFamily="34" charset="0"/>
              <a:cs typeface="Arial" panose="020B0604020202020204" pitchFamily="34" charset="0"/>
            </a:rPr>
            <a:t>re</a:t>
          </a:r>
          <a:r>
            <a:rPr lang="lt-LT" sz="1600" kern="1200" dirty="0">
              <a:latin typeface="Arial" panose="020B0604020202020204" pitchFamily="34" charset="0"/>
              <a:cs typeface="Arial" panose="020B0604020202020204" pitchFamily="34" charset="0"/>
            </a:rPr>
            <a:t>)integraciją į darbo rinką ir lyčių lygybę tam tikruose tradiciškai vyrų dominuojamuose sektoriuose</a:t>
          </a:r>
        </a:p>
      </dsp:txBody>
      <dsp:txXfrm>
        <a:off x="3801454" y="74908"/>
        <a:ext cx="3047136" cy="4415260"/>
      </dsp:txXfrm>
    </dsp:sp>
    <dsp:sp modelId="{B500798F-EEA0-490F-8E0E-C62617CCFCBE}">
      <dsp:nvSpPr>
        <dsp:cNvPr id="0" name=""/>
        <dsp:cNvSpPr/>
      </dsp:nvSpPr>
      <dsp:spPr>
        <a:xfrm>
          <a:off x="3929894" y="3788342"/>
          <a:ext cx="2886416" cy="6519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t-LT" sz="2000" b="1" kern="1200" dirty="0">
              <a:latin typeface="Arial" panose="020B0604020202020204" pitchFamily="34" charset="0"/>
              <a:cs typeface="Arial" panose="020B0604020202020204" pitchFamily="34" charset="0"/>
            </a:rPr>
            <a:t>Verslumas</a:t>
          </a:r>
        </a:p>
      </dsp:txBody>
      <dsp:txXfrm>
        <a:off x="3929894" y="3788342"/>
        <a:ext cx="2032687" cy="651918"/>
      </dsp:txXfrm>
    </dsp:sp>
    <dsp:sp modelId="{E8D6BA84-A774-42F1-AF1E-D17D084CB01B}">
      <dsp:nvSpPr>
        <dsp:cNvPr id="0" name=""/>
        <dsp:cNvSpPr/>
      </dsp:nvSpPr>
      <dsp:spPr>
        <a:xfrm>
          <a:off x="5900099" y="3720121"/>
          <a:ext cx="783051" cy="78305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C07FEF-5F1D-47F7-8749-C94A9B7E8CB0}">
      <dsp:nvSpPr>
        <dsp:cNvPr id="0" name=""/>
        <dsp:cNvSpPr/>
      </dsp:nvSpPr>
      <dsp:spPr>
        <a:xfrm>
          <a:off x="7261760" y="5272"/>
          <a:ext cx="3248924" cy="449790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0" algn="l" defTabSz="711200">
            <a:lnSpc>
              <a:spcPct val="90000"/>
            </a:lnSpc>
            <a:spcBef>
              <a:spcPct val="0"/>
            </a:spcBef>
            <a:spcAft>
              <a:spcPts val="1200"/>
            </a:spcAft>
            <a:buNone/>
          </a:pPr>
          <a:r>
            <a:rPr lang="lt-LT" sz="1600" kern="1200" dirty="0">
              <a:latin typeface="Arial" panose="020B0604020202020204" pitchFamily="34" charset="0"/>
              <a:cs typeface="Arial" panose="020B0604020202020204" pitchFamily="34" charset="0"/>
            </a:rPr>
            <a:t>Norint panaikinti vyrų ir moterų darbo užmokesčio skirtumą, reikia pašalinti visas pagrindines jo priežastis, įskaitant mažesnį moterų dalyvavimą darbo rinkoje, nematomą ir neapmokamą darbą, dažnesnį moterų darbą ne visą darbo dieną ir karjeros pertrauka, taip pat vertikaliąją ir horizontaliąją segregaciją dėl lyčių stereotipų ir diskriminacijos.</a:t>
          </a:r>
          <a:endParaRPr lang="lt-LT" sz="1600" kern="1200" dirty="0">
            <a:solidFill>
              <a:srgbClr val="434244"/>
            </a:solidFill>
            <a:latin typeface="Arial" panose="020B0604020202020204" pitchFamily="34" charset="0"/>
            <a:cs typeface="Arial" panose="020B0604020202020204" pitchFamily="34" charset="0"/>
          </a:endParaRPr>
        </a:p>
      </dsp:txBody>
      <dsp:txXfrm>
        <a:off x="7337886" y="81398"/>
        <a:ext cx="3096672" cy="4421774"/>
      </dsp:txXfrm>
    </dsp:sp>
    <dsp:sp modelId="{6EED7FAD-0315-45C7-8F5B-534B258EB2E2}">
      <dsp:nvSpPr>
        <dsp:cNvPr id="0" name=""/>
        <dsp:cNvSpPr/>
      </dsp:nvSpPr>
      <dsp:spPr>
        <a:xfrm>
          <a:off x="7456433" y="3769616"/>
          <a:ext cx="2886416" cy="71813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lt-LT" sz="2000" b="1" kern="1200" dirty="0">
              <a:latin typeface="Arial" panose="020B0604020202020204" pitchFamily="34" charset="0"/>
              <a:cs typeface="Arial" panose="020B0604020202020204" pitchFamily="34" charset="0"/>
            </a:rPr>
            <a:t>Aktyvumas</a:t>
          </a:r>
        </a:p>
      </dsp:txBody>
      <dsp:txXfrm>
        <a:off x="7456433" y="3769616"/>
        <a:ext cx="2032687" cy="718138"/>
      </dsp:txXfrm>
    </dsp:sp>
    <dsp:sp modelId="{5200DE69-89C2-491D-A932-FF09B89DB6C3}">
      <dsp:nvSpPr>
        <dsp:cNvPr id="0" name=""/>
        <dsp:cNvSpPr/>
      </dsp:nvSpPr>
      <dsp:spPr>
        <a:xfrm>
          <a:off x="9501270" y="3720121"/>
          <a:ext cx="783051" cy="78305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0.73861</cdr:x>
      <cdr:y>0.10791</cdr:y>
    </cdr:from>
    <cdr:to>
      <cdr:x>0.95764</cdr:x>
      <cdr:y>0.22555</cdr:y>
    </cdr:to>
    <cdr:sp macro="" textlink="">
      <cdr:nvSpPr>
        <cdr:cNvPr id="2" name="Paaiškinimas: linijinis su paryškinta juosta 1">
          <a:extLst xmlns:a="http://schemas.openxmlformats.org/drawingml/2006/main">
            <a:ext uri="{FF2B5EF4-FFF2-40B4-BE49-F238E27FC236}">
              <a16:creationId xmlns:a16="http://schemas.microsoft.com/office/drawing/2014/main" id="{50E5D841-3962-7C36-6C39-10EB9EFD68C4}"/>
            </a:ext>
          </a:extLst>
        </cdr:cNvPr>
        <cdr:cNvSpPr/>
      </cdr:nvSpPr>
      <cdr:spPr>
        <a:xfrm xmlns:a="http://schemas.openxmlformats.org/drawingml/2006/main">
          <a:off x="3887742" y="428627"/>
          <a:ext cx="1152861" cy="467240"/>
        </a:xfrm>
        <a:prstGeom xmlns:a="http://schemas.openxmlformats.org/drawingml/2006/main" prst="accentCallout1">
          <a:avLst>
            <a:gd name="adj1" fmla="val 18750"/>
            <a:gd name="adj2" fmla="val -8333"/>
            <a:gd name="adj3" fmla="val 104932"/>
            <a:gd name="adj4" fmla="val -103569"/>
          </a:avLst>
        </a:prstGeom>
        <a:noFill xmlns:a="http://schemas.openxmlformats.org/drawingml/2006/main"/>
        <a:ln xmlns:a="http://schemas.openxmlformats.org/drawingml/2006/main">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lt-LT" sz="1400" dirty="0">
              <a:solidFill>
                <a:schemeClr val="tx1">
                  <a:lumMod val="75000"/>
                </a:schemeClr>
              </a:solidFill>
              <a:latin typeface="Arial" panose="020B0604020202020204" pitchFamily="34" charset="0"/>
              <a:cs typeface="Arial" panose="020B0604020202020204" pitchFamily="34" charset="0"/>
            </a:rPr>
            <a:t>Moterys</a:t>
          </a:r>
        </a:p>
      </cdr:txBody>
    </cdr:sp>
  </cdr:relSizeAnchor>
  <cdr:relSizeAnchor xmlns:cdr="http://schemas.openxmlformats.org/drawingml/2006/chartDrawing">
    <cdr:from>
      <cdr:x>0.73988</cdr:x>
      <cdr:y>0.31729</cdr:y>
    </cdr:from>
    <cdr:to>
      <cdr:x>0.97882</cdr:x>
      <cdr:y>0.43493</cdr:y>
    </cdr:to>
    <cdr:sp macro="" textlink="">
      <cdr:nvSpPr>
        <cdr:cNvPr id="3" name="Paaiškinimas: linijinis su paryškinta juosta 2">
          <a:extLst xmlns:a="http://schemas.openxmlformats.org/drawingml/2006/main">
            <a:ext uri="{FF2B5EF4-FFF2-40B4-BE49-F238E27FC236}">
              <a16:creationId xmlns:a16="http://schemas.microsoft.com/office/drawing/2014/main" id="{7C0CB182-E314-FC9F-4834-DBB9D54B62E5}"/>
            </a:ext>
          </a:extLst>
        </cdr:cNvPr>
        <cdr:cNvSpPr/>
      </cdr:nvSpPr>
      <cdr:spPr>
        <a:xfrm xmlns:a="http://schemas.openxmlformats.org/drawingml/2006/main">
          <a:off x="3894418" y="1260263"/>
          <a:ext cx="1257667" cy="467240"/>
        </a:xfrm>
        <a:prstGeom xmlns:a="http://schemas.openxmlformats.org/drawingml/2006/main" prst="accentCallout1">
          <a:avLst>
            <a:gd name="adj1" fmla="val 18750"/>
            <a:gd name="adj2" fmla="val -8333"/>
            <a:gd name="adj3" fmla="val 95071"/>
            <a:gd name="adj4" fmla="val -85590"/>
          </a:avLst>
        </a:prstGeom>
        <a:noFill xmlns:a="http://schemas.openxmlformats.org/drawingml/2006/main"/>
        <a:ln xmlns:a="http://schemas.openxmlformats.org/drawingml/2006/main">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lt-LT" sz="1400" dirty="0">
              <a:solidFill>
                <a:schemeClr val="tx1">
                  <a:lumMod val="75000"/>
                </a:schemeClr>
              </a:solidFill>
              <a:latin typeface="Arial" panose="020B0604020202020204" pitchFamily="34" charset="0"/>
              <a:cs typeface="Arial" panose="020B0604020202020204" pitchFamily="34" charset="0"/>
            </a:rPr>
            <a:t>Vyrai</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a:extLst>
              <a:ext uri="{FF2B5EF4-FFF2-40B4-BE49-F238E27FC236}">
                <a16:creationId xmlns:a16="http://schemas.microsoft.com/office/drawing/2014/main" id="{89C1087C-8232-10CA-F8C2-C4889BA95158}"/>
              </a:ext>
            </a:extLst>
          </p:cNvPr>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lt-LT"/>
          </a:p>
        </p:txBody>
      </p:sp>
      <p:sp>
        <p:nvSpPr>
          <p:cNvPr id="3" name="Datos vietos rezervavimo ženklas 2">
            <a:extLst>
              <a:ext uri="{FF2B5EF4-FFF2-40B4-BE49-F238E27FC236}">
                <a16:creationId xmlns:a16="http://schemas.microsoft.com/office/drawing/2014/main" id="{84CBAC42-EC0A-EC36-E5FE-D23753E35AE1}"/>
              </a:ext>
            </a:extLst>
          </p:cNvPr>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EFAB59F0-B5EE-4036-963D-7612AF87EBD3}" type="datetimeFigureOut">
              <a:rPr lang="lt-LT" smtClean="0"/>
              <a:t>2023-06-06</a:t>
            </a:fld>
            <a:endParaRPr lang="lt-LT"/>
          </a:p>
        </p:txBody>
      </p:sp>
      <p:sp>
        <p:nvSpPr>
          <p:cNvPr id="4" name="Poraštės vietos rezervavimo ženklas 3">
            <a:extLst>
              <a:ext uri="{FF2B5EF4-FFF2-40B4-BE49-F238E27FC236}">
                <a16:creationId xmlns:a16="http://schemas.microsoft.com/office/drawing/2014/main" id="{99B52D6D-FD89-406F-BCF9-6482D4E9A79E}"/>
              </a:ext>
            </a:extLst>
          </p:cNvPr>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lt-LT"/>
          </a:p>
        </p:txBody>
      </p:sp>
      <p:sp>
        <p:nvSpPr>
          <p:cNvPr id="5" name="Skaidrės numerio vietos rezervavimo ženklas 4">
            <a:extLst>
              <a:ext uri="{FF2B5EF4-FFF2-40B4-BE49-F238E27FC236}">
                <a16:creationId xmlns:a16="http://schemas.microsoft.com/office/drawing/2014/main" id="{C2AE55AE-F624-CBF8-6AAF-B5D8D38D46C6}"/>
              </a:ext>
            </a:extLst>
          </p:cNvPr>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025F3DC4-7A95-4318-BCAF-FC97B9ED41CD}" type="slidenum">
              <a:rPr lang="lt-LT" smtClean="0"/>
              <a:t>‹#›</a:t>
            </a:fld>
            <a:endParaRPr lang="lt-LT"/>
          </a:p>
        </p:txBody>
      </p:sp>
    </p:spTree>
    <p:extLst>
      <p:ext uri="{BB962C8B-B14F-4D97-AF65-F5344CB8AC3E}">
        <p14:creationId xmlns:p14="http://schemas.microsoft.com/office/powerpoint/2010/main" val="2227922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LT"/>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2917A809-734F-C04E-9DB1-25174942FC75}" type="datetimeFigureOut">
              <a:rPr lang="en-LT" smtClean="0"/>
              <a:t>06/06/2023</a:t>
            </a:fld>
            <a:endParaRPr lang="en-LT"/>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LT"/>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LT"/>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6305F04-FD52-B94D-ACF4-0B7E03D80BEE}" type="slidenum">
              <a:rPr lang="en-LT" smtClean="0"/>
              <a:t>‹#›</a:t>
            </a:fld>
            <a:endParaRPr lang="en-LT"/>
          </a:p>
        </p:txBody>
      </p:sp>
    </p:spTree>
    <p:extLst>
      <p:ext uri="{BB962C8B-B14F-4D97-AF65-F5344CB8AC3E}">
        <p14:creationId xmlns:p14="http://schemas.microsoft.com/office/powerpoint/2010/main" val="1695890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a:p>
        </p:txBody>
      </p:sp>
      <p:sp>
        <p:nvSpPr>
          <p:cNvPr id="4" name="Slide Number Placeholder 3"/>
          <p:cNvSpPr>
            <a:spLocks noGrp="1"/>
          </p:cNvSpPr>
          <p:nvPr>
            <p:ph type="sldNum" sz="quarter" idx="5"/>
          </p:nvPr>
        </p:nvSpPr>
        <p:spPr/>
        <p:txBody>
          <a:bodyPr/>
          <a:lstStyle/>
          <a:p>
            <a:pPr defTabSz="966064">
              <a:defRPr/>
            </a:pPr>
            <a:fld id="{46305F04-FD52-B94D-ACF4-0B7E03D80BEE}" type="slidenum">
              <a:rPr lang="en-LT">
                <a:solidFill>
                  <a:prstClr val="black"/>
                </a:solidFill>
                <a:latin typeface="Calibri" panose="020F0502020204030204"/>
              </a:rPr>
              <a:pPr defTabSz="966064">
                <a:defRPr/>
              </a:pPr>
              <a:t>1</a:t>
            </a:fld>
            <a:endParaRPr lang="en-LT">
              <a:solidFill>
                <a:prstClr val="black"/>
              </a:solidFill>
              <a:latin typeface="Calibri" panose="020F0502020204030204"/>
            </a:endParaRPr>
          </a:p>
        </p:txBody>
      </p:sp>
    </p:spTree>
    <p:extLst>
      <p:ext uri="{BB962C8B-B14F-4D97-AF65-F5344CB8AC3E}">
        <p14:creationId xmlns:p14="http://schemas.microsoft.com/office/powerpoint/2010/main" val="62956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12</a:t>
            </a:fld>
            <a:endParaRPr lang="en-LT"/>
          </a:p>
        </p:txBody>
      </p:sp>
    </p:spTree>
    <p:extLst>
      <p:ext uri="{BB962C8B-B14F-4D97-AF65-F5344CB8AC3E}">
        <p14:creationId xmlns:p14="http://schemas.microsoft.com/office/powerpoint/2010/main" val="181070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13</a:t>
            </a:fld>
            <a:endParaRPr lang="en-LT"/>
          </a:p>
        </p:txBody>
      </p:sp>
    </p:spTree>
    <p:extLst>
      <p:ext uri="{BB962C8B-B14F-4D97-AF65-F5344CB8AC3E}">
        <p14:creationId xmlns:p14="http://schemas.microsoft.com/office/powerpoint/2010/main" val="108579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15</a:t>
            </a:fld>
            <a:endParaRPr lang="en-LT"/>
          </a:p>
        </p:txBody>
      </p:sp>
    </p:spTree>
    <p:extLst>
      <p:ext uri="{BB962C8B-B14F-4D97-AF65-F5344CB8AC3E}">
        <p14:creationId xmlns:p14="http://schemas.microsoft.com/office/powerpoint/2010/main" val="139030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16</a:t>
            </a:fld>
            <a:endParaRPr lang="en-LT"/>
          </a:p>
        </p:txBody>
      </p:sp>
    </p:spTree>
    <p:extLst>
      <p:ext uri="{BB962C8B-B14F-4D97-AF65-F5344CB8AC3E}">
        <p14:creationId xmlns:p14="http://schemas.microsoft.com/office/powerpoint/2010/main" val="2066952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17</a:t>
            </a:fld>
            <a:endParaRPr lang="en-LT"/>
          </a:p>
        </p:txBody>
      </p:sp>
    </p:spTree>
    <p:extLst>
      <p:ext uri="{BB962C8B-B14F-4D97-AF65-F5344CB8AC3E}">
        <p14:creationId xmlns:p14="http://schemas.microsoft.com/office/powerpoint/2010/main" val="95873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18</a:t>
            </a:fld>
            <a:endParaRPr lang="en-LT"/>
          </a:p>
        </p:txBody>
      </p:sp>
    </p:spTree>
    <p:extLst>
      <p:ext uri="{BB962C8B-B14F-4D97-AF65-F5344CB8AC3E}">
        <p14:creationId xmlns:p14="http://schemas.microsoft.com/office/powerpoint/2010/main" val="3910983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19</a:t>
            </a:fld>
            <a:endParaRPr lang="en-LT"/>
          </a:p>
        </p:txBody>
      </p:sp>
    </p:spTree>
    <p:extLst>
      <p:ext uri="{BB962C8B-B14F-4D97-AF65-F5344CB8AC3E}">
        <p14:creationId xmlns:p14="http://schemas.microsoft.com/office/powerpoint/2010/main" val="69763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20</a:t>
            </a:fld>
            <a:endParaRPr lang="en-LT"/>
          </a:p>
        </p:txBody>
      </p:sp>
    </p:spTree>
    <p:extLst>
      <p:ext uri="{BB962C8B-B14F-4D97-AF65-F5344CB8AC3E}">
        <p14:creationId xmlns:p14="http://schemas.microsoft.com/office/powerpoint/2010/main" val="3420632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22</a:t>
            </a:fld>
            <a:endParaRPr lang="en-LT"/>
          </a:p>
        </p:txBody>
      </p:sp>
    </p:spTree>
    <p:extLst>
      <p:ext uri="{BB962C8B-B14F-4D97-AF65-F5344CB8AC3E}">
        <p14:creationId xmlns:p14="http://schemas.microsoft.com/office/powerpoint/2010/main" val="1785520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23</a:t>
            </a:fld>
            <a:endParaRPr lang="en-LT"/>
          </a:p>
        </p:txBody>
      </p:sp>
    </p:spTree>
    <p:extLst>
      <p:ext uri="{BB962C8B-B14F-4D97-AF65-F5344CB8AC3E}">
        <p14:creationId xmlns:p14="http://schemas.microsoft.com/office/powerpoint/2010/main" val="36242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3</a:t>
            </a:fld>
            <a:endParaRPr lang="en-LT"/>
          </a:p>
        </p:txBody>
      </p:sp>
    </p:spTree>
    <p:extLst>
      <p:ext uri="{BB962C8B-B14F-4D97-AF65-F5344CB8AC3E}">
        <p14:creationId xmlns:p14="http://schemas.microsoft.com/office/powerpoint/2010/main" val="1575099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24</a:t>
            </a:fld>
            <a:endParaRPr lang="en-LT"/>
          </a:p>
        </p:txBody>
      </p:sp>
    </p:spTree>
    <p:extLst>
      <p:ext uri="{BB962C8B-B14F-4D97-AF65-F5344CB8AC3E}">
        <p14:creationId xmlns:p14="http://schemas.microsoft.com/office/powerpoint/2010/main" val="1529749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25</a:t>
            </a:fld>
            <a:endParaRPr lang="en-LT"/>
          </a:p>
        </p:txBody>
      </p:sp>
    </p:spTree>
    <p:extLst>
      <p:ext uri="{BB962C8B-B14F-4D97-AF65-F5344CB8AC3E}">
        <p14:creationId xmlns:p14="http://schemas.microsoft.com/office/powerpoint/2010/main" val="29753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27</a:t>
            </a:fld>
            <a:endParaRPr lang="en-LT"/>
          </a:p>
        </p:txBody>
      </p:sp>
    </p:spTree>
    <p:extLst>
      <p:ext uri="{BB962C8B-B14F-4D97-AF65-F5344CB8AC3E}">
        <p14:creationId xmlns:p14="http://schemas.microsoft.com/office/powerpoint/2010/main" val="2365489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28</a:t>
            </a:fld>
            <a:endParaRPr lang="en-LT"/>
          </a:p>
        </p:txBody>
      </p:sp>
    </p:spTree>
    <p:extLst>
      <p:ext uri="{BB962C8B-B14F-4D97-AF65-F5344CB8AC3E}">
        <p14:creationId xmlns:p14="http://schemas.microsoft.com/office/powerpoint/2010/main" val="2901242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a:p>
        </p:txBody>
      </p:sp>
      <p:sp>
        <p:nvSpPr>
          <p:cNvPr id="4" name="Slide Number Placeholder 3"/>
          <p:cNvSpPr>
            <a:spLocks noGrp="1"/>
          </p:cNvSpPr>
          <p:nvPr>
            <p:ph type="sldNum" sz="quarter" idx="5"/>
          </p:nvPr>
        </p:nvSpPr>
        <p:spPr/>
        <p:txBody>
          <a:bodyPr/>
          <a:lstStyle/>
          <a:p>
            <a:pPr defTabSz="966064">
              <a:defRPr/>
            </a:pPr>
            <a:fld id="{46305F04-FD52-B94D-ACF4-0B7E03D80BEE}" type="slidenum">
              <a:rPr lang="en-LT">
                <a:solidFill>
                  <a:prstClr val="black"/>
                </a:solidFill>
                <a:latin typeface="Calibri" panose="020F0502020204030204"/>
              </a:rPr>
              <a:pPr defTabSz="966064">
                <a:defRPr/>
              </a:pPr>
              <a:t>29</a:t>
            </a:fld>
            <a:endParaRPr lang="en-LT">
              <a:solidFill>
                <a:prstClr val="black"/>
              </a:solidFill>
              <a:latin typeface="Calibri" panose="020F0502020204030204"/>
            </a:endParaRPr>
          </a:p>
        </p:txBody>
      </p:sp>
    </p:spTree>
    <p:extLst>
      <p:ext uri="{BB962C8B-B14F-4D97-AF65-F5344CB8AC3E}">
        <p14:creationId xmlns:p14="http://schemas.microsoft.com/office/powerpoint/2010/main" val="110131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4</a:t>
            </a:fld>
            <a:endParaRPr lang="en-LT"/>
          </a:p>
        </p:txBody>
      </p:sp>
    </p:spTree>
    <p:extLst>
      <p:ext uri="{BB962C8B-B14F-4D97-AF65-F5344CB8AC3E}">
        <p14:creationId xmlns:p14="http://schemas.microsoft.com/office/powerpoint/2010/main" val="2230844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6</a:t>
            </a:fld>
            <a:endParaRPr lang="en-LT"/>
          </a:p>
        </p:txBody>
      </p:sp>
    </p:spTree>
    <p:extLst>
      <p:ext uri="{BB962C8B-B14F-4D97-AF65-F5344CB8AC3E}">
        <p14:creationId xmlns:p14="http://schemas.microsoft.com/office/powerpoint/2010/main" val="3220665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7</a:t>
            </a:fld>
            <a:endParaRPr lang="en-LT"/>
          </a:p>
        </p:txBody>
      </p:sp>
    </p:spTree>
    <p:extLst>
      <p:ext uri="{BB962C8B-B14F-4D97-AF65-F5344CB8AC3E}">
        <p14:creationId xmlns:p14="http://schemas.microsoft.com/office/powerpoint/2010/main" val="397776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8</a:t>
            </a:fld>
            <a:endParaRPr lang="en-LT"/>
          </a:p>
        </p:txBody>
      </p:sp>
    </p:spTree>
    <p:extLst>
      <p:ext uri="{BB962C8B-B14F-4D97-AF65-F5344CB8AC3E}">
        <p14:creationId xmlns:p14="http://schemas.microsoft.com/office/powerpoint/2010/main" val="41432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9</a:t>
            </a:fld>
            <a:endParaRPr lang="en-LT"/>
          </a:p>
        </p:txBody>
      </p:sp>
    </p:spTree>
    <p:extLst>
      <p:ext uri="{BB962C8B-B14F-4D97-AF65-F5344CB8AC3E}">
        <p14:creationId xmlns:p14="http://schemas.microsoft.com/office/powerpoint/2010/main" val="106853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10</a:t>
            </a:fld>
            <a:endParaRPr lang="en-LT"/>
          </a:p>
        </p:txBody>
      </p:sp>
    </p:spTree>
    <p:extLst>
      <p:ext uri="{BB962C8B-B14F-4D97-AF65-F5344CB8AC3E}">
        <p14:creationId xmlns:p14="http://schemas.microsoft.com/office/powerpoint/2010/main" val="329380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46305F04-FD52-B94D-ACF4-0B7E03D80BEE}" type="slidenum">
              <a:rPr lang="en-LT" smtClean="0"/>
              <a:t>11</a:t>
            </a:fld>
            <a:endParaRPr lang="en-LT"/>
          </a:p>
        </p:txBody>
      </p:sp>
    </p:spTree>
    <p:extLst>
      <p:ext uri="{BB962C8B-B14F-4D97-AF65-F5344CB8AC3E}">
        <p14:creationId xmlns:p14="http://schemas.microsoft.com/office/powerpoint/2010/main" val="1424756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4413-DD87-EF41-B434-08D5E525AA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A3C42295-1E57-4442-8252-65E88D2E3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6B382DAA-1A40-EF4A-8596-EF988442F9A4}"/>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91BA1262-BB39-5447-98DD-90F22337E3E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519F199F-1BC4-BD49-94CF-C2DABA78A1E6}"/>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1198320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E656-E919-D445-8D78-023FB7D1345E}"/>
              </a:ext>
            </a:extLst>
          </p:cNvPr>
          <p:cNvSpPr>
            <a:spLocks noGrp="1"/>
          </p:cNvSpPr>
          <p:nvPr>
            <p:ph type="title"/>
          </p:nvPr>
        </p:nvSpPr>
        <p:spPr/>
        <p:txBody>
          <a:bodyPr/>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E3A966B0-7710-1247-A318-B615D4E875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1603244F-76D2-C446-A80E-14B6D26CFBCE}"/>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671E6E21-1174-954B-9707-8EE61A2F0738}"/>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B29672FE-476F-4A47-9EE3-1DE7039FC925}"/>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329472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357F2C-167E-1145-971D-426B2BD19B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T"/>
          </a:p>
        </p:txBody>
      </p:sp>
      <p:sp>
        <p:nvSpPr>
          <p:cNvPr id="3" name="Vertical Text Placeholder 2">
            <a:extLst>
              <a:ext uri="{FF2B5EF4-FFF2-40B4-BE49-F238E27FC236}">
                <a16:creationId xmlns:a16="http://schemas.microsoft.com/office/drawing/2014/main" id="{66317771-50E2-7A46-BBA3-4BA4C230502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65D033C1-1F99-3D4A-8861-3636D699BBC4}"/>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8AAAC8FB-7257-FB42-9C88-F13913A3A3AF}"/>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7E8F00B7-13D3-CD44-8D39-B779BACCE820}"/>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4147187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ti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25975" y="884472"/>
            <a:ext cx="10126879" cy="3521273"/>
          </a:xfrm>
        </p:spPr>
        <p:txBody>
          <a:bodyPr>
            <a:noAutofit/>
          </a:bodyPr>
          <a:lstStyle>
            <a:lvl1pPr>
              <a:defRPr sz="7200" b="0" i="0">
                <a:solidFill>
                  <a:schemeClr val="bg1"/>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10" name="Content Placeholder 3"/>
          <p:cNvSpPr>
            <a:spLocks noGrp="1"/>
          </p:cNvSpPr>
          <p:nvPr>
            <p:ph sz="half" idx="15" hasCustomPrompt="1"/>
          </p:nvPr>
        </p:nvSpPr>
        <p:spPr>
          <a:xfrm>
            <a:off x="993093" y="4659005"/>
            <a:ext cx="5837980" cy="269786"/>
          </a:xfrm>
        </p:spPr>
        <p:txBody>
          <a:bodyPr anchor="t">
            <a:normAutofit/>
          </a:bodyPr>
          <a:lstStyle>
            <a:lvl1pPr marL="0" indent="0" algn="l">
              <a:buNone/>
              <a:defRPr sz="1100" b="0" i="0" baseline="0">
                <a:solidFill>
                  <a:schemeClr val="bg1"/>
                </a:solidFill>
                <a:latin typeface="Gordita" charset="0"/>
                <a:ea typeface="Gordita" charset="0"/>
                <a:cs typeface="Gordita" charset="0"/>
              </a:defRPr>
            </a:lvl1pPr>
          </a:lstStyle>
          <a:p>
            <a:pPr lvl="0"/>
            <a:r>
              <a:rPr lang="en-US" err="1"/>
              <a:t>Vardas</a:t>
            </a:r>
            <a:r>
              <a:rPr lang="en-US"/>
              <a:t> </a:t>
            </a:r>
            <a:r>
              <a:rPr lang="en-US" err="1"/>
              <a:t>Pavardė</a:t>
            </a:r>
            <a:endParaRPr lang="en-US"/>
          </a:p>
        </p:txBody>
      </p:sp>
      <p:sp>
        <p:nvSpPr>
          <p:cNvPr id="13" name="Content Placeholder 3"/>
          <p:cNvSpPr>
            <a:spLocks noGrp="1"/>
          </p:cNvSpPr>
          <p:nvPr>
            <p:ph sz="half" idx="16" hasCustomPrompt="1"/>
          </p:nvPr>
        </p:nvSpPr>
        <p:spPr>
          <a:xfrm>
            <a:off x="9670472" y="5883564"/>
            <a:ext cx="1940235" cy="575250"/>
          </a:xfrm>
        </p:spPr>
        <p:txBody>
          <a:bodyPr anchor="ctr">
            <a:normAutofit/>
          </a:bodyPr>
          <a:lstStyle>
            <a:lvl1pPr marL="0" indent="0" algn="ctr">
              <a:buNone/>
              <a:defRPr sz="1200" b="0" i="0" baseline="0">
                <a:solidFill>
                  <a:schemeClr val="bg1"/>
                </a:solidFill>
                <a:latin typeface="Gordita" charset="0"/>
                <a:ea typeface="Gordita" charset="0"/>
                <a:cs typeface="Gordita" charset="0"/>
              </a:defRPr>
            </a:lvl1pPr>
          </a:lstStyle>
          <a:p>
            <a:pPr lvl="0"/>
            <a:r>
              <a:rPr lang="en-US"/>
              <a:t>2018 / 10 / 09</a:t>
            </a:r>
          </a:p>
        </p:txBody>
      </p:sp>
    </p:spTree>
    <p:extLst>
      <p:ext uri="{BB962C8B-B14F-4D97-AF65-F5344CB8AC3E}">
        <p14:creationId xmlns:p14="http://schemas.microsoft.com/office/powerpoint/2010/main" val="127059156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o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458504" cy="1169042"/>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8" name="Text Placeholder 2"/>
          <p:cNvSpPr>
            <a:spLocks noGrp="1"/>
          </p:cNvSpPr>
          <p:nvPr>
            <p:ph type="body" idx="1" hasCustomPrompt="1"/>
          </p:nvPr>
        </p:nvSpPr>
        <p:spPr>
          <a:xfrm>
            <a:off x="1157465" y="2298384"/>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1157465" y="2936992"/>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3" name="Text Placeholder 2"/>
          <p:cNvSpPr>
            <a:spLocks noGrp="1"/>
          </p:cNvSpPr>
          <p:nvPr>
            <p:ph type="body" idx="15" hasCustomPrompt="1"/>
          </p:nvPr>
        </p:nvSpPr>
        <p:spPr>
          <a:xfrm>
            <a:off x="1157465" y="4089018"/>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4" name="Content Placeholder 3"/>
          <p:cNvSpPr>
            <a:spLocks noGrp="1"/>
          </p:cNvSpPr>
          <p:nvPr>
            <p:ph sz="half" idx="16" hasCustomPrompt="1"/>
          </p:nvPr>
        </p:nvSpPr>
        <p:spPr>
          <a:xfrm>
            <a:off x="1157465" y="4676493"/>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0"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43237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o skaidrė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549361" cy="1476866"/>
          </a:xfrm>
        </p:spPr>
        <p:txBody>
          <a:body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a:t>
            </a:r>
          </a:p>
        </p:txBody>
      </p:sp>
      <p:sp>
        <p:nvSpPr>
          <p:cNvPr id="7" name="Text Placeholder 2"/>
          <p:cNvSpPr>
            <a:spLocks noGrp="1"/>
          </p:cNvSpPr>
          <p:nvPr>
            <p:ph type="body" idx="1" hasCustomPrompt="1"/>
          </p:nvPr>
        </p:nvSpPr>
        <p:spPr>
          <a:xfrm>
            <a:off x="1157466" y="2746034"/>
            <a:ext cx="495037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1157465" y="3333509"/>
            <a:ext cx="4950372" cy="2523281"/>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8" name="Text Placeholder 2"/>
          <p:cNvSpPr>
            <a:spLocks noGrp="1"/>
          </p:cNvSpPr>
          <p:nvPr>
            <p:ph type="body" idx="16" hasCustomPrompt="1"/>
          </p:nvPr>
        </p:nvSpPr>
        <p:spPr>
          <a:xfrm>
            <a:off x="6756453" y="2746034"/>
            <a:ext cx="5064071"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3" name="Content Placeholder 3"/>
          <p:cNvSpPr>
            <a:spLocks noGrp="1"/>
          </p:cNvSpPr>
          <p:nvPr>
            <p:ph sz="half" idx="17" hasCustomPrompt="1"/>
          </p:nvPr>
        </p:nvSpPr>
        <p:spPr>
          <a:xfrm>
            <a:off x="6756452" y="3333509"/>
            <a:ext cx="5064071" cy="2523281"/>
          </a:xfrm>
        </p:spPr>
        <p:txBody>
          <a:bodyPr anchor="t"/>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7" name="Content Placeholder 3"/>
          <p:cNvSpPr>
            <a:spLocks noGrp="1"/>
          </p:cNvSpPr>
          <p:nvPr>
            <p:ph sz="half" idx="19"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327867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o skaidrė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3"/>
            <a:ext cx="4615806" cy="4930248"/>
          </a:xfrm>
        </p:spPr>
        <p:txBody>
          <a:bodyPr>
            <a:normAutofit/>
          </a:bodyPr>
          <a:lstStyle>
            <a:lvl1pPr>
              <a:defRPr sz="3000"/>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p>
        </p:txBody>
      </p:sp>
      <p:sp>
        <p:nvSpPr>
          <p:cNvPr id="8" name="Text Placeholder 2"/>
          <p:cNvSpPr>
            <a:spLocks noGrp="1"/>
          </p:cNvSpPr>
          <p:nvPr>
            <p:ph type="body" idx="1" hasCustomPrompt="1"/>
          </p:nvPr>
        </p:nvSpPr>
        <p:spPr>
          <a:xfrm>
            <a:off x="6225767" y="995423"/>
            <a:ext cx="5535928" cy="689942"/>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6225766" y="1685365"/>
            <a:ext cx="5594759" cy="4240306"/>
          </a:xfrm>
        </p:spPr>
        <p:txBody>
          <a:bodyPr wrap="square" anchor="t"/>
          <a:lstStyle>
            <a:lvl1pPr marL="0" marR="0" indent="0" algn="l" defTabSz="914400" rtl="0" eaLnBrk="1" fontAlgn="auto" latinLnBrk="0" hangingPunct="1">
              <a:lnSpc>
                <a:spcPct val="100000"/>
              </a:lnSpc>
              <a:spcBef>
                <a:spcPts val="1000"/>
              </a:spcBef>
              <a:spcAft>
                <a:spcPts val="0"/>
              </a:spcAft>
              <a:buClrTx/>
              <a:buSzTx/>
              <a:buFont typeface="Arial"/>
              <a:buNone/>
              <a:tabLst/>
              <a:defRPr>
                <a:solidFill>
                  <a:srgbClr val="434244"/>
                </a:solidFill>
              </a:defRPr>
            </a:lvl1pPr>
            <a:lvl2pPr>
              <a:lnSpc>
                <a:spcPct val="100000"/>
              </a:lnSpc>
              <a:defRPr/>
            </a:lvl2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p>
          <a:p>
            <a:pPr lvl="0"/>
            <a:endParaRPr lang="en-US"/>
          </a:p>
        </p:txBody>
      </p:sp>
      <p:sp>
        <p:nvSpPr>
          <p:cNvPr id="11"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2557955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rpinė skaidrė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643491" cy="399604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spTree>
    <p:extLst>
      <p:ext uri="{BB962C8B-B14F-4D97-AF65-F5344CB8AC3E}">
        <p14:creationId xmlns:p14="http://schemas.microsoft.com/office/powerpoint/2010/main" val="30830243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otraukos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3638" y="1016000"/>
            <a:ext cx="4595010" cy="1600200"/>
          </a:xfrm>
        </p:spPr>
        <p:txBody>
          <a:bodyPr anchor="t"/>
          <a:lstStyle>
            <a:lvl1pPr>
              <a:defRPr sz="3200"/>
            </a:lvl1pPr>
          </a:lstStyle>
          <a:p>
            <a:r>
              <a:rPr lang="en-US"/>
              <a:t>Vertical text column layout page Lorem ipsum </a:t>
            </a:r>
            <a:r>
              <a:rPr lang="en-US" err="1"/>
              <a:t>dolar</a:t>
            </a:r>
            <a:r>
              <a:rPr lang="en-US"/>
              <a:t> sit </a:t>
            </a:r>
            <a:r>
              <a:rPr lang="en-US" err="1"/>
              <a:t>amet</a:t>
            </a:r>
            <a:endParaRPr lang="en-US"/>
          </a:p>
        </p:txBody>
      </p:sp>
      <p:sp>
        <p:nvSpPr>
          <p:cNvPr id="3" name="Picture Placeholder 2"/>
          <p:cNvSpPr>
            <a:spLocks noGrp="1"/>
          </p:cNvSpPr>
          <p:nvPr>
            <p:ph type="pic" idx="1"/>
          </p:nvPr>
        </p:nvSpPr>
        <p:spPr>
          <a:xfrm>
            <a:off x="6493396" y="0"/>
            <a:ext cx="56986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163638" y="2706979"/>
            <a:ext cx="4386665" cy="3231507"/>
          </a:xfrm>
        </p:spPr>
        <p:txBody>
          <a:bodyPr>
            <a:normAutofit/>
          </a:bodyPr>
          <a:lstStyle>
            <a:lvl1pPr marL="171450" indent="-171450">
              <a:lnSpc>
                <a:spcPct val="100000"/>
              </a:lnSpc>
              <a:buClr>
                <a:srgbClr val="434244"/>
              </a:buClr>
              <a:buFont typeface="AppleSymbols" charset="0"/>
              <a:buChar char="⏤"/>
              <a:defRPr sz="1100">
                <a:solidFill>
                  <a:srgbClr val="4342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endParaRPr lang="en-US"/>
          </a:p>
          <a:p>
            <a:pPr lvl="0"/>
            <a:r>
              <a:rPr lang="en-US" err="1"/>
              <a:t>Consectetur</a:t>
            </a:r>
            <a:r>
              <a:rPr lang="en-US"/>
              <a:t> </a:t>
            </a:r>
            <a:r>
              <a:rPr lang="en-US" err="1"/>
              <a:t>adipiscing</a:t>
            </a:r>
            <a:r>
              <a:rPr lang="en-US"/>
              <a:t> </a:t>
            </a:r>
            <a:r>
              <a:rPr lang="en-US" err="1"/>
              <a:t>elit</a:t>
            </a:r>
            <a:endParaRPr lang="en-US"/>
          </a:p>
          <a:p>
            <a:pPr lvl="0"/>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p>
          <a:p>
            <a:pPr lvl="0"/>
            <a:r>
              <a:rPr lang="en-US" err="1"/>
              <a:t>Dolore</a:t>
            </a:r>
            <a:r>
              <a:rPr lang="en-US"/>
              <a:t> magna </a:t>
            </a:r>
            <a:r>
              <a:rPr lang="en-US" err="1"/>
              <a:t>aliqua</a:t>
            </a:r>
            <a:r>
              <a:rPr lang="en-US"/>
              <a:t>.</a:t>
            </a:r>
          </a:p>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Tree>
    <p:extLst>
      <p:ext uri="{BB962C8B-B14F-4D97-AF65-F5344CB8AC3E}">
        <p14:creationId xmlns:p14="http://schemas.microsoft.com/office/powerpoint/2010/main" val="18325655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aidrė su ikonomis">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6984"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3296984" y="1614181"/>
            <a:ext cx="2928782" cy="1637838"/>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4" name="Picture Placeholder 3"/>
          <p:cNvSpPr>
            <a:spLocks noGrp="1"/>
          </p:cNvSpPr>
          <p:nvPr>
            <p:ph type="pic" sz="quarter" idx="16"/>
          </p:nvPr>
        </p:nvSpPr>
        <p:spPr>
          <a:xfrm>
            <a:off x="1163638" y="1026182"/>
            <a:ext cx="1928142" cy="1928143"/>
          </a:xfrm>
        </p:spPr>
        <p:txBody>
          <a:bodyPr/>
          <a:lstStyle/>
          <a:p>
            <a:endParaRPr lang="en-US"/>
          </a:p>
        </p:txBody>
      </p:sp>
      <p:sp>
        <p:nvSpPr>
          <p:cNvPr id="20" name="Text Placeholder 2"/>
          <p:cNvSpPr>
            <a:spLocks noGrp="1"/>
          </p:cNvSpPr>
          <p:nvPr>
            <p:ph type="body" idx="17" hasCustomPrompt="1"/>
          </p:nvPr>
        </p:nvSpPr>
        <p:spPr>
          <a:xfrm>
            <a:off x="8827772"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1" name="Content Placeholder 3"/>
          <p:cNvSpPr>
            <a:spLocks noGrp="1"/>
          </p:cNvSpPr>
          <p:nvPr>
            <p:ph sz="half" idx="18" hasCustomPrompt="1"/>
          </p:nvPr>
        </p:nvSpPr>
        <p:spPr>
          <a:xfrm>
            <a:off x="8827772" y="1614180"/>
            <a:ext cx="2928782" cy="1637839"/>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2" name="Picture Placeholder 3"/>
          <p:cNvSpPr>
            <a:spLocks noGrp="1"/>
          </p:cNvSpPr>
          <p:nvPr>
            <p:ph type="pic" sz="quarter" idx="19"/>
          </p:nvPr>
        </p:nvSpPr>
        <p:spPr>
          <a:xfrm>
            <a:off x="6694426" y="1026182"/>
            <a:ext cx="1928142" cy="1928143"/>
          </a:xfrm>
        </p:spPr>
        <p:txBody>
          <a:bodyPr/>
          <a:lstStyle/>
          <a:p>
            <a:endParaRPr lang="en-US"/>
          </a:p>
        </p:txBody>
      </p:sp>
      <p:sp>
        <p:nvSpPr>
          <p:cNvPr id="23" name="Text Placeholder 2"/>
          <p:cNvSpPr>
            <a:spLocks noGrp="1"/>
          </p:cNvSpPr>
          <p:nvPr>
            <p:ph type="body" idx="20" hasCustomPrompt="1"/>
          </p:nvPr>
        </p:nvSpPr>
        <p:spPr>
          <a:xfrm>
            <a:off x="3296984"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4" name="Content Placeholder 3"/>
          <p:cNvSpPr>
            <a:spLocks noGrp="1"/>
          </p:cNvSpPr>
          <p:nvPr>
            <p:ph sz="half" idx="21" hasCustomPrompt="1"/>
          </p:nvPr>
        </p:nvSpPr>
        <p:spPr>
          <a:xfrm>
            <a:off x="3296984" y="4129798"/>
            <a:ext cx="2928782" cy="1887544"/>
          </a:xfrm>
        </p:spPr>
        <p:txBody>
          <a:bodyPr anchor="t">
            <a:normAutofit/>
          </a:bodyPr>
          <a:lstStyle>
            <a:lvl1pPr marL="0" indent="0">
              <a:lnSpc>
                <a:spcPct val="100000"/>
              </a:lnSpc>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5" name="Picture Placeholder 3"/>
          <p:cNvSpPr>
            <a:spLocks noGrp="1"/>
          </p:cNvSpPr>
          <p:nvPr>
            <p:ph type="pic" sz="quarter" idx="22"/>
          </p:nvPr>
        </p:nvSpPr>
        <p:spPr>
          <a:xfrm>
            <a:off x="1163638" y="3541800"/>
            <a:ext cx="1928142" cy="1928143"/>
          </a:xfrm>
        </p:spPr>
        <p:txBody>
          <a:bodyPr/>
          <a:lstStyle/>
          <a:p>
            <a:endParaRPr lang="en-US"/>
          </a:p>
        </p:txBody>
      </p:sp>
      <p:sp>
        <p:nvSpPr>
          <p:cNvPr id="26" name="Text Placeholder 2"/>
          <p:cNvSpPr>
            <a:spLocks noGrp="1"/>
          </p:cNvSpPr>
          <p:nvPr>
            <p:ph type="body" idx="23" hasCustomPrompt="1"/>
          </p:nvPr>
        </p:nvSpPr>
        <p:spPr>
          <a:xfrm>
            <a:off x="8827772"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7" name="Content Placeholder 3"/>
          <p:cNvSpPr>
            <a:spLocks noGrp="1"/>
          </p:cNvSpPr>
          <p:nvPr>
            <p:ph sz="half" idx="24" hasCustomPrompt="1"/>
          </p:nvPr>
        </p:nvSpPr>
        <p:spPr>
          <a:xfrm>
            <a:off x="8827772" y="4129798"/>
            <a:ext cx="2928782" cy="1887544"/>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8" name="Picture Placeholder 3"/>
          <p:cNvSpPr>
            <a:spLocks noGrp="1"/>
          </p:cNvSpPr>
          <p:nvPr>
            <p:ph type="pic" sz="quarter" idx="25"/>
          </p:nvPr>
        </p:nvSpPr>
        <p:spPr>
          <a:xfrm>
            <a:off x="6694426" y="3541800"/>
            <a:ext cx="1928142" cy="1928143"/>
          </a:xfrm>
        </p:spPr>
        <p:txBody>
          <a:bodyPr/>
          <a:lstStyle/>
          <a:p>
            <a:endParaRPr lang="en-US"/>
          </a:p>
        </p:txBody>
      </p:sp>
    </p:spTree>
    <p:extLst>
      <p:ext uri="{BB962C8B-B14F-4D97-AF65-F5344CB8AC3E}">
        <p14:creationId xmlns:p14="http://schemas.microsoft.com/office/powerpoint/2010/main" val="3554097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rpinė skaidrė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486473" cy="318646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spTree>
    <p:extLst>
      <p:ext uri="{BB962C8B-B14F-4D97-AF65-F5344CB8AC3E}">
        <p14:creationId xmlns:p14="http://schemas.microsoft.com/office/powerpoint/2010/main" val="308782924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FE-0A29-6242-9406-DE6DB56DC07C}"/>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F09974D-5300-234D-9F65-0332BD3AF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64E0248-1332-4A42-B777-610FD59BCE99}"/>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BE4084E4-165B-6747-9009-63225451943E}"/>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A41F3DD-3F3E-AA41-A630-FEB7566441BA}"/>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257591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Nuotraukų skaidr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3639"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6"/>
          </p:nvPr>
        </p:nvSpPr>
        <p:spPr>
          <a:xfrm>
            <a:off x="6783204"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2"/>
          <p:cNvSpPr>
            <a:spLocks noGrp="1"/>
          </p:cNvSpPr>
          <p:nvPr>
            <p:ph type="body" idx="17" hasCustomPrompt="1"/>
          </p:nvPr>
        </p:nvSpPr>
        <p:spPr>
          <a:xfrm>
            <a:off x="1157466"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0" name="Content Placeholder 3"/>
          <p:cNvSpPr>
            <a:spLocks noGrp="1"/>
          </p:cNvSpPr>
          <p:nvPr>
            <p:ph sz="half" idx="14" hasCustomPrompt="1"/>
          </p:nvPr>
        </p:nvSpPr>
        <p:spPr>
          <a:xfrm>
            <a:off x="1157466"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1" name="Text Placeholder 2"/>
          <p:cNvSpPr>
            <a:spLocks noGrp="1"/>
          </p:cNvSpPr>
          <p:nvPr>
            <p:ph type="body" idx="18" hasCustomPrompt="1"/>
          </p:nvPr>
        </p:nvSpPr>
        <p:spPr>
          <a:xfrm>
            <a:off x="6777030"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9" hasCustomPrompt="1"/>
          </p:nvPr>
        </p:nvSpPr>
        <p:spPr>
          <a:xfrm>
            <a:off x="6777030"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Tree>
    <p:extLst>
      <p:ext uri="{BB962C8B-B14F-4D97-AF65-F5344CB8AC3E}">
        <p14:creationId xmlns:p14="http://schemas.microsoft.com/office/powerpoint/2010/main" val="2300785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ntelė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5"/>
            <a:ext cx="10614325" cy="1144094"/>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3"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758799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aidrė infografikai">
    <p:spTree>
      <p:nvGrpSpPr>
        <p:cNvPr id="1" name=""/>
        <p:cNvGrpSpPr/>
        <p:nvPr/>
      </p:nvGrpSpPr>
      <p:grpSpPr>
        <a:xfrm>
          <a:off x="0" y="0"/>
          <a:ext cx="0" cy="0"/>
          <a:chOff x="0" y="0"/>
          <a:chExt cx="0" cy="0"/>
        </a:xfrm>
      </p:grpSpPr>
      <p:sp>
        <p:nvSpPr>
          <p:cNvPr id="9"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760533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5" name="Title 6"/>
          <p:cNvSpPr>
            <a:spLocks noGrp="1"/>
          </p:cNvSpPr>
          <p:nvPr>
            <p:ph type="title" hasCustomPrompt="1"/>
          </p:nvPr>
        </p:nvSpPr>
        <p:spPr>
          <a:xfrm>
            <a:off x="371475" y="2493817"/>
            <a:ext cx="10130271" cy="1006765"/>
          </a:xfrm>
        </p:spPr>
        <p:txBody>
          <a:bodyPr>
            <a:noAutofit/>
          </a:bodyPr>
          <a:lstStyle>
            <a:lvl1pPr algn="ctr">
              <a:defRPr sz="7200" b="0" i="0">
                <a:solidFill>
                  <a:schemeClr val="bg1"/>
                </a:solidFill>
                <a:latin typeface="Gordita Light" charset="0"/>
                <a:ea typeface="Gordita Light" charset="0"/>
                <a:cs typeface="Gordita Light" charset="0"/>
              </a:defRPr>
            </a:lvl1pPr>
          </a:lstStyle>
          <a:p>
            <a:r>
              <a:rPr lang="en-US" err="1"/>
              <a:t>Diskusija</a:t>
            </a:r>
            <a:endParaRPr lang="en-US"/>
          </a:p>
        </p:txBody>
      </p:sp>
      <p:sp>
        <p:nvSpPr>
          <p:cNvPr id="14" name="Content Placeholder 3"/>
          <p:cNvSpPr>
            <a:spLocks noGrp="1"/>
          </p:cNvSpPr>
          <p:nvPr>
            <p:ph sz="half" idx="20" hasCustomPrompt="1"/>
          </p:nvPr>
        </p:nvSpPr>
        <p:spPr>
          <a:xfrm>
            <a:off x="2379215" y="5958650"/>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Vardenis</a:t>
            </a:r>
            <a:r>
              <a:rPr lang="en-US"/>
              <a:t> </a:t>
            </a:r>
            <a:r>
              <a:rPr lang="en-US" err="1"/>
              <a:t>Pavardenis</a:t>
            </a:r>
            <a:endParaRPr lang="en-US"/>
          </a:p>
        </p:txBody>
      </p:sp>
      <p:sp>
        <p:nvSpPr>
          <p:cNvPr id="15" name="Content Placeholder 3"/>
          <p:cNvSpPr>
            <a:spLocks noGrp="1"/>
          </p:cNvSpPr>
          <p:nvPr>
            <p:ph sz="half" idx="21" hasCustomPrompt="1"/>
          </p:nvPr>
        </p:nvSpPr>
        <p:spPr>
          <a:xfrm>
            <a:off x="2379215"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Komunikacijos</a:t>
            </a:r>
            <a:r>
              <a:rPr lang="en-US"/>
              <a:t> </a:t>
            </a:r>
            <a:r>
              <a:rPr lang="en-US" err="1"/>
              <a:t>skyriaus</a:t>
            </a:r>
            <a:r>
              <a:rPr lang="en-US"/>
              <a:t> </a:t>
            </a:r>
            <a:r>
              <a:rPr lang="en-US" err="1"/>
              <a:t>vyr</a:t>
            </a:r>
            <a:r>
              <a:rPr lang="en-US"/>
              <a:t>. </a:t>
            </a:r>
            <a:r>
              <a:rPr lang="en-US" err="1"/>
              <a:t>specialistas</a:t>
            </a:r>
            <a:endParaRPr lang="en-US"/>
          </a:p>
        </p:txBody>
      </p:sp>
      <p:sp>
        <p:nvSpPr>
          <p:cNvPr id="16" name="Content Placeholder 3"/>
          <p:cNvSpPr>
            <a:spLocks noGrp="1"/>
          </p:cNvSpPr>
          <p:nvPr>
            <p:ph sz="half" idx="22" hasCustomPrompt="1"/>
          </p:nvPr>
        </p:nvSpPr>
        <p:spPr>
          <a:xfrm>
            <a:off x="6320362" y="5958649"/>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lvl="0"/>
            <a:r>
              <a:rPr lang="en-US"/>
              <a:t>T. (8 5) 250 0883 / E. </a:t>
            </a:r>
            <a:r>
              <a:rPr lang="en-US" err="1"/>
              <a:t>vardenis.pavardenis@uzt.lt</a:t>
            </a:r>
            <a:endParaRPr lang="en-US"/>
          </a:p>
        </p:txBody>
      </p:sp>
      <p:sp>
        <p:nvSpPr>
          <p:cNvPr id="17" name="Content Placeholder 3"/>
          <p:cNvSpPr>
            <a:spLocks noGrp="1"/>
          </p:cNvSpPr>
          <p:nvPr>
            <p:ph sz="half" idx="23" hasCustomPrompt="1"/>
          </p:nvPr>
        </p:nvSpPr>
        <p:spPr>
          <a:xfrm>
            <a:off x="6320362"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www.uzt.lt</a:t>
            </a:r>
            <a:endParaRPr lang="en-US"/>
          </a:p>
        </p:txBody>
      </p:sp>
    </p:spTree>
    <p:extLst>
      <p:ext uri="{BB962C8B-B14F-4D97-AF65-F5344CB8AC3E}">
        <p14:creationId xmlns:p14="http://schemas.microsoft.com/office/powerpoint/2010/main" val="3495195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14413-DD87-EF41-B434-08D5E525AA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T"/>
          </a:p>
        </p:txBody>
      </p:sp>
      <p:sp>
        <p:nvSpPr>
          <p:cNvPr id="3" name="Subtitle 2">
            <a:extLst>
              <a:ext uri="{FF2B5EF4-FFF2-40B4-BE49-F238E27FC236}">
                <a16:creationId xmlns:a16="http://schemas.microsoft.com/office/drawing/2014/main" id="{A3C42295-1E57-4442-8252-65E88D2E3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6B382DAA-1A40-EF4A-8596-EF988442F9A4}"/>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91BA1262-BB39-5447-98DD-90F22337E3E3}"/>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519F199F-1BC4-BD49-94CF-C2DABA78A1E6}"/>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2838953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LAST TITTLE ">
  <p:cSld name="BIG LAST TITTLE ">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549435" y="-224437"/>
            <a:ext cx="11093200" cy="3198000"/>
          </a:xfrm>
          <a:prstGeom prst="rect">
            <a:avLst/>
          </a:prstGeom>
          <a:noFill/>
          <a:ln>
            <a:noFill/>
          </a:ln>
        </p:spPr>
        <p:txBody>
          <a:bodyPr spcFirstLastPara="1" wrap="square" lIns="0" tIns="0" rIns="0" bIns="0" anchor="b" anchorCtr="0">
            <a:noAutofit/>
          </a:bodyPr>
          <a:lstStyle>
            <a:lvl1pPr marR="0" lvl="0" algn="ctr" rtl="0">
              <a:spcBef>
                <a:spcPts val="0"/>
              </a:spcBef>
              <a:spcAft>
                <a:spcPts val="0"/>
              </a:spcAft>
              <a:buClr>
                <a:srgbClr val="525252"/>
              </a:buClr>
              <a:buSzPts val="5600"/>
              <a:buNone/>
              <a:defRPr sz="7466" i="0" u="none" strike="noStrike" cap="none">
                <a:solidFill>
                  <a:srgbClr val="525252"/>
                </a:solidFill>
              </a:defRPr>
            </a:lvl1pPr>
            <a:lvl2pPr lvl="1"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2pPr>
            <a:lvl3pPr lvl="2"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3pPr>
            <a:lvl4pPr lvl="3"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4pPr>
            <a:lvl5pPr lvl="4"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5pPr>
            <a:lvl6pPr lvl="5"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6pPr>
            <a:lvl7pPr lvl="6"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7pPr>
            <a:lvl8pPr lvl="7"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8pPr>
            <a:lvl9pPr lvl="8" rtl="0">
              <a:spcBef>
                <a:spcPts val="0"/>
              </a:spcBef>
              <a:spcAft>
                <a:spcPts val="0"/>
              </a:spcAft>
              <a:buClr>
                <a:srgbClr val="525252"/>
              </a:buClr>
              <a:buSzPts val="700"/>
              <a:buFont typeface="Roboto Condensed"/>
              <a:buNone/>
              <a:defRPr sz="1200">
                <a:solidFill>
                  <a:srgbClr val="525252"/>
                </a:solidFill>
                <a:latin typeface="Roboto Cn"/>
                <a:ea typeface="Roboto Cn"/>
                <a:cs typeface="Roboto Cn"/>
                <a:sym typeface="Roboto Condensed"/>
              </a:defRPr>
            </a:lvl9pPr>
          </a:lstStyle>
          <a:p>
            <a:endParaRPr/>
          </a:p>
        </p:txBody>
      </p:sp>
      <p:sp>
        <p:nvSpPr>
          <p:cNvPr id="16" name="Google Shape;16;p3"/>
          <p:cNvSpPr txBox="1">
            <a:spLocks noGrp="1"/>
          </p:cNvSpPr>
          <p:nvPr>
            <p:ph type="subTitle" idx="1"/>
          </p:nvPr>
        </p:nvSpPr>
        <p:spPr>
          <a:xfrm>
            <a:off x="4145167" y="3259800"/>
            <a:ext cx="3901600" cy="1438000"/>
          </a:xfrm>
          <a:prstGeom prst="rect">
            <a:avLst/>
          </a:prstGeom>
        </p:spPr>
        <p:txBody>
          <a:bodyPr spcFirstLastPara="1" wrap="square" lIns="0" tIns="0" rIns="0" bIns="0" anchor="t" anchorCtr="0">
            <a:noAutofit/>
          </a:bodyPr>
          <a:lstStyle>
            <a:lvl1pPr lvl="0" algn="ctr" rtl="0">
              <a:spcBef>
                <a:spcPts val="0"/>
              </a:spcBef>
              <a:spcAft>
                <a:spcPts val="0"/>
              </a:spcAft>
              <a:buNone/>
              <a:defRPr sz="16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2013756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FE-0A29-6242-9406-DE6DB56DC07C}"/>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F09974D-5300-234D-9F65-0332BD3AF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64E0248-1332-4A42-B777-610FD59BCE99}"/>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BE4084E4-165B-6747-9009-63225451943E}"/>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A41F3DD-3F3E-AA41-A630-FEB7566441BA}"/>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9062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ti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925975" y="884472"/>
            <a:ext cx="10126879" cy="3521273"/>
          </a:xfrm>
        </p:spPr>
        <p:txBody>
          <a:bodyPr>
            <a:noAutofit/>
          </a:bodyPr>
          <a:lstStyle>
            <a:lvl1pPr>
              <a:defRPr sz="7200" b="0" i="0">
                <a:solidFill>
                  <a:schemeClr val="bg1"/>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10" name="Content Placeholder 3"/>
          <p:cNvSpPr>
            <a:spLocks noGrp="1"/>
          </p:cNvSpPr>
          <p:nvPr>
            <p:ph sz="half" idx="15" hasCustomPrompt="1"/>
          </p:nvPr>
        </p:nvSpPr>
        <p:spPr>
          <a:xfrm>
            <a:off x="993093" y="4659005"/>
            <a:ext cx="5837980" cy="269786"/>
          </a:xfrm>
        </p:spPr>
        <p:txBody>
          <a:bodyPr anchor="t">
            <a:normAutofit/>
          </a:bodyPr>
          <a:lstStyle>
            <a:lvl1pPr marL="0" indent="0" algn="l">
              <a:buNone/>
              <a:defRPr sz="1100" b="0" i="0" baseline="0">
                <a:solidFill>
                  <a:schemeClr val="bg1"/>
                </a:solidFill>
                <a:latin typeface="Gordita" charset="0"/>
                <a:ea typeface="Gordita" charset="0"/>
                <a:cs typeface="Gordita" charset="0"/>
              </a:defRPr>
            </a:lvl1pPr>
          </a:lstStyle>
          <a:p>
            <a:pPr lvl="0"/>
            <a:r>
              <a:rPr lang="en-US" err="1"/>
              <a:t>Vardas</a:t>
            </a:r>
            <a:r>
              <a:rPr lang="en-US"/>
              <a:t> </a:t>
            </a:r>
            <a:r>
              <a:rPr lang="en-US" err="1"/>
              <a:t>Pavardė</a:t>
            </a:r>
            <a:endParaRPr lang="en-US"/>
          </a:p>
        </p:txBody>
      </p:sp>
      <p:sp>
        <p:nvSpPr>
          <p:cNvPr id="13" name="Content Placeholder 3"/>
          <p:cNvSpPr>
            <a:spLocks noGrp="1"/>
          </p:cNvSpPr>
          <p:nvPr>
            <p:ph sz="half" idx="16" hasCustomPrompt="1"/>
          </p:nvPr>
        </p:nvSpPr>
        <p:spPr>
          <a:xfrm>
            <a:off x="9670472" y="5883564"/>
            <a:ext cx="1940235" cy="575250"/>
          </a:xfrm>
        </p:spPr>
        <p:txBody>
          <a:bodyPr anchor="ctr">
            <a:normAutofit/>
          </a:bodyPr>
          <a:lstStyle>
            <a:lvl1pPr marL="0" indent="0" algn="ctr">
              <a:buNone/>
              <a:defRPr sz="1200" b="0" i="0" baseline="0">
                <a:solidFill>
                  <a:schemeClr val="bg1"/>
                </a:solidFill>
                <a:latin typeface="Gordita" charset="0"/>
                <a:ea typeface="Gordita" charset="0"/>
                <a:cs typeface="Gordita" charset="0"/>
              </a:defRPr>
            </a:lvl1pPr>
          </a:lstStyle>
          <a:p>
            <a:pPr lvl="0"/>
            <a:r>
              <a:rPr lang="en-US"/>
              <a:t>2018 / 10 / 09</a:t>
            </a:r>
          </a:p>
        </p:txBody>
      </p:sp>
    </p:spTree>
    <p:extLst>
      <p:ext uri="{BB962C8B-B14F-4D97-AF65-F5344CB8AC3E}">
        <p14:creationId xmlns:p14="http://schemas.microsoft.com/office/powerpoint/2010/main" val="418667798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o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458504" cy="1169042"/>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8" name="Text Placeholder 2"/>
          <p:cNvSpPr>
            <a:spLocks noGrp="1"/>
          </p:cNvSpPr>
          <p:nvPr>
            <p:ph type="body" idx="1" hasCustomPrompt="1"/>
          </p:nvPr>
        </p:nvSpPr>
        <p:spPr>
          <a:xfrm>
            <a:off x="1157465" y="2298384"/>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1157465" y="2936992"/>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3" name="Text Placeholder 2"/>
          <p:cNvSpPr>
            <a:spLocks noGrp="1"/>
          </p:cNvSpPr>
          <p:nvPr>
            <p:ph type="body" idx="15" hasCustomPrompt="1"/>
          </p:nvPr>
        </p:nvSpPr>
        <p:spPr>
          <a:xfrm>
            <a:off x="1157465" y="4089018"/>
            <a:ext cx="10663060"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4" name="Content Placeholder 3"/>
          <p:cNvSpPr>
            <a:spLocks noGrp="1"/>
          </p:cNvSpPr>
          <p:nvPr>
            <p:ph sz="half" idx="16" hasCustomPrompt="1"/>
          </p:nvPr>
        </p:nvSpPr>
        <p:spPr>
          <a:xfrm>
            <a:off x="1157465" y="4676493"/>
            <a:ext cx="10663060" cy="1072683"/>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0"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3430283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o skaidrė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4"/>
            <a:ext cx="10549361" cy="1476866"/>
          </a:xfrm>
        </p:spPr>
        <p:txBody>
          <a:body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a:t>
            </a:r>
          </a:p>
        </p:txBody>
      </p:sp>
      <p:sp>
        <p:nvSpPr>
          <p:cNvPr id="7" name="Text Placeholder 2"/>
          <p:cNvSpPr>
            <a:spLocks noGrp="1"/>
          </p:cNvSpPr>
          <p:nvPr>
            <p:ph type="body" idx="1" hasCustomPrompt="1"/>
          </p:nvPr>
        </p:nvSpPr>
        <p:spPr>
          <a:xfrm>
            <a:off x="1157466" y="2746034"/>
            <a:ext cx="495037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1157465" y="3333509"/>
            <a:ext cx="4950372" cy="2523281"/>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8" name="Text Placeholder 2"/>
          <p:cNvSpPr>
            <a:spLocks noGrp="1"/>
          </p:cNvSpPr>
          <p:nvPr>
            <p:ph type="body" idx="16" hasCustomPrompt="1"/>
          </p:nvPr>
        </p:nvSpPr>
        <p:spPr>
          <a:xfrm>
            <a:off x="6756453" y="2746034"/>
            <a:ext cx="5064071"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3" name="Content Placeholder 3"/>
          <p:cNvSpPr>
            <a:spLocks noGrp="1"/>
          </p:cNvSpPr>
          <p:nvPr>
            <p:ph sz="half" idx="17" hasCustomPrompt="1"/>
          </p:nvPr>
        </p:nvSpPr>
        <p:spPr>
          <a:xfrm>
            <a:off x="6756452" y="3333509"/>
            <a:ext cx="5064071" cy="2523281"/>
          </a:xfrm>
        </p:spPr>
        <p:txBody>
          <a:bodyPr anchor="t"/>
          <a:lstStyle>
            <a:lvl1pPr marL="0" indent="0">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7" name="Content Placeholder 3"/>
          <p:cNvSpPr>
            <a:spLocks noGrp="1"/>
          </p:cNvSpPr>
          <p:nvPr>
            <p:ph sz="half" idx="19"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346124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BF48-D99D-4C49-9F93-FF9241DB05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6546C0CD-0195-4A4D-99E8-9EFCDDEFCB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024D44-B998-8C46-AFFC-7902FAAA9EB3}"/>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87A5EDD1-8D93-7C41-9A56-2354C8B0CAF0}"/>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336D46CB-8E82-B545-94DA-946801E44643}"/>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1323183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o skaidrė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3"/>
            <a:ext cx="4615806" cy="4930248"/>
          </a:xfrm>
        </p:spPr>
        <p:txBody>
          <a:bodyPr>
            <a:normAutofit/>
          </a:bodyPr>
          <a:lstStyle>
            <a:lvl1pPr>
              <a:defRPr sz="3000"/>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p>
        </p:txBody>
      </p:sp>
      <p:sp>
        <p:nvSpPr>
          <p:cNvPr id="8" name="Text Placeholder 2"/>
          <p:cNvSpPr>
            <a:spLocks noGrp="1"/>
          </p:cNvSpPr>
          <p:nvPr>
            <p:ph type="body" idx="1" hasCustomPrompt="1"/>
          </p:nvPr>
        </p:nvSpPr>
        <p:spPr>
          <a:xfrm>
            <a:off x="6225767" y="995423"/>
            <a:ext cx="5535928" cy="689942"/>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4" hasCustomPrompt="1"/>
          </p:nvPr>
        </p:nvSpPr>
        <p:spPr>
          <a:xfrm>
            <a:off x="6225766" y="1685365"/>
            <a:ext cx="5594759" cy="4240306"/>
          </a:xfrm>
        </p:spPr>
        <p:txBody>
          <a:bodyPr wrap="square" anchor="t"/>
          <a:lstStyle>
            <a:lvl1pPr marL="0" marR="0" indent="0" algn="l" defTabSz="914400" rtl="0" eaLnBrk="1" fontAlgn="auto" latinLnBrk="0" hangingPunct="1">
              <a:lnSpc>
                <a:spcPct val="100000"/>
              </a:lnSpc>
              <a:spcBef>
                <a:spcPts val="1000"/>
              </a:spcBef>
              <a:spcAft>
                <a:spcPts val="0"/>
              </a:spcAft>
              <a:buClrTx/>
              <a:buSzTx/>
              <a:buFont typeface="Arial"/>
              <a:buNone/>
              <a:tabLst/>
              <a:defRPr>
                <a:solidFill>
                  <a:srgbClr val="434244"/>
                </a:solidFill>
              </a:defRPr>
            </a:lvl1pPr>
            <a:lvl2pPr>
              <a:lnSpc>
                <a:spcPct val="100000"/>
              </a:lnSpc>
              <a:defRPr/>
            </a:lvl2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p>
          <a:p>
            <a:pPr lvl="0"/>
            <a:endParaRPr lang="en-US"/>
          </a:p>
        </p:txBody>
      </p:sp>
      <p:sp>
        <p:nvSpPr>
          <p:cNvPr id="11"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238781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rpinė skaidrė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643491" cy="399604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spTree>
    <p:extLst>
      <p:ext uri="{BB962C8B-B14F-4D97-AF65-F5344CB8AC3E}">
        <p14:creationId xmlns:p14="http://schemas.microsoft.com/office/powerpoint/2010/main" val="347074385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otraukos skaidrė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63638" y="1016000"/>
            <a:ext cx="4595010" cy="1600200"/>
          </a:xfrm>
        </p:spPr>
        <p:txBody>
          <a:bodyPr anchor="t"/>
          <a:lstStyle>
            <a:lvl1pPr>
              <a:defRPr sz="3200"/>
            </a:lvl1pPr>
          </a:lstStyle>
          <a:p>
            <a:r>
              <a:rPr lang="en-US"/>
              <a:t>Vertical text column layout page Lorem ipsum </a:t>
            </a:r>
            <a:r>
              <a:rPr lang="en-US" err="1"/>
              <a:t>dolar</a:t>
            </a:r>
            <a:r>
              <a:rPr lang="en-US"/>
              <a:t> sit </a:t>
            </a:r>
            <a:r>
              <a:rPr lang="en-US" err="1"/>
              <a:t>amet</a:t>
            </a:r>
            <a:endParaRPr lang="en-US"/>
          </a:p>
        </p:txBody>
      </p:sp>
      <p:sp>
        <p:nvSpPr>
          <p:cNvPr id="3" name="Picture Placeholder 2"/>
          <p:cNvSpPr>
            <a:spLocks noGrp="1"/>
          </p:cNvSpPr>
          <p:nvPr>
            <p:ph type="pic" idx="1"/>
          </p:nvPr>
        </p:nvSpPr>
        <p:spPr>
          <a:xfrm>
            <a:off x="6493396" y="0"/>
            <a:ext cx="569860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1163638" y="2706979"/>
            <a:ext cx="4386665" cy="3231507"/>
          </a:xfrm>
        </p:spPr>
        <p:txBody>
          <a:bodyPr>
            <a:normAutofit/>
          </a:bodyPr>
          <a:lstStyle>
            <a:lvl1pPr marL="171450" indent="-171450">
              <a:lnSpc>
                <a:spcPct val="100000"/>
              </a:lnSpc>
              <a:buClr>
                <a:srgbClr val="434244"/>
              </a:buClr>
              <a:buFont typeface="AppleSymbols" charset="0"/>
              <a:buChar char="⏤"/>
              <a:defRPr sz="1100">
                <a:solidFill>
                  <a:srgbClr val="4342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Lorem ipsum dolor sit </a:t>
            </a:r>
            <a:r>
              <a:rPr lang="en-US" err="1"/>
              <a:t>amet</a:t>
            </a:r>
            <a:endParaRPr lang="en-US"/>
          </a:p>
          <a:p>
            <a:pPr lvl="0"/>
            <a:r>
              <a:rPr lang="en-US" err="1"/>
              <a:t>Consectetur</a:t>
            </a:r>
            <a:r>
              <a:rPr lang="en-US"/>
              <a:t> </a:t>
            </a:r>
            <a:r>
              <a:rPr lang="en-US" err="1"/>
              <a:t>adipiscing</a:t>
            </a:r>
            <a:r>
              <a:rPr lang="en-US"/>
              <a:t> </a:t>
            </a:r>
            <a:r>
              <a:rPr lang="en-US" err="1"/>
              <a:t>elit</a:t>
            </a:r>
            <a:endParaRPr lang="en-US"/>
          </a:p>
          <a:p>
            <a:pPr lvl="0"/>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p>
          <a:p>
            <a:pPr lvl="0"/>
            <a:r>
              <a:rPr lang="en-US" err="1"/>
              <a:t>Dolore</a:t>
            </a:r>
            <a:r>
              <a:rPr lang="en-US"/>
              <a:t> magna </a:t>
            </a:r>
            <a:r>
              <a:rPr lang="en-US" err="1"/>
              <a:t>aliqua</a:t>
            </a:r>
            <a:r>
              <a:rPr lang="en-US"/>
              <a:t>.</a:t>
            </a:r>
          </a:p>
          <a:p>
            <a:pPr lvl="0"/>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a:t>
            </a:r>
          </a:p>
        </p:txBody>
      </p:sp>
    </p:spTree>
    <p:extLst>
      <p:ext uri="{BB962C8B-B14F-4D97-AF65-F5344CB8AC3E}">
        <p14:creationId xmlns:p14="http://schemas.microsoft.com/office/powerpoint/2010/main" val="3733097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kaidrė su ikonomis">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3296984"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11" name="Content Placeholder 3"/>
          <p:cNvSpPr>
            <a:spLocks noGrp="1"/>
          </p:cNvSpPr>
          <p:nvPr>
            <p:ph sz="half" idx="14" hasCustomPrompt="1"/>
          </p:nvPr>
        </p:nvSpPr>
        <p:spPr>
          <a:xfrm>
            <a:off x="3296984" y="1614181"/>
            <a:ext cx="2928782" cy="1637838"/>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4" name="Picture Placeholder 3"/>
          <p:cNvSpPr>
            <a:spLocks noGrp="1"/>
          </p:cNvSpPr>
          <p:nvPr>
            <p:ph type="pic" sz="quarter" idx="16"/>
          </p:nvPr>
        </p:nvSpPr>
        <p:spPr>
          <a:xfrm>
            <a:off x="1163638" y="1026182"/>
            <a:ext cx="1928142" cy="1928143"/>
          </a:xfrm>
        </p:spPr>
        <p:txBody>
          <a:bodyPr/>
          <a:lstStyle/>
          <a:p>
            <a:endParaRPr lang="en-US"/>
          </a:p>
        </p:txBody>
      </p:sp>
      <p:sp>
        <p:nvSpPr>
          <p:cNvPr id="20" name="Text Placeholder 2"/>
          <p:cNvSpPr>
            <a:spLocks noGrp="1"/>
          </p:cNvSpPr>
          <p:nvPr>
            <p:ph type="body" idx="17" hasCustomPrompt="1"/>
          </p:nvPr>
        </p:nvSpPr>
        <p:spPr>
          <a:xfrm>
            <a:off x="8827772" y="1026705"/>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1" name="Content Placeholder 3"/>
          <p:cNvSpPr>
            <a:spLocks noGrp="1"/>
          </p:cNvSpPr>
          <p:nvPr>
            <p:ph sz="half" idx="18" hasCustomPrompt="1"/>
          </p:nvPr>
        </p:nvSpPr>
        <p:spPr>
          <a:xfrm>
            <a:off x="8827772" y="1614180"/>
            <a:ext cx="2928782" cy="1637839"/>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2" name="Picture Placeholder 3"/>
          <p:cNvSpPr>
            <a:spLocks noGrp="1"/>
          </p:cNvSpPr>
          <p:nvPr>
            <p:ph type="pic" sz="quarter" idx="19"/>
          </p:nvPr>
        </p:nvSpPr>
        <p:spPr>
          <a:xfrm>
            <a:off x="6694426" y="1026182"/>
            <a:ext cx="1928142" cy="1928143"/>
          </a:xfrm>
        </p:spPr>
        <p:txBody>
          <a:bodyPr/>
          <a:lstStyle/>
          <a:p>
            <a:endParaRPr lang="en-US"/>
          </a:p>
        </p:txBody>
      </p:sp>
      <p:sp>
        <p:nvSpPr>
          <p:cNvPr id="23" name="Text Placeholder 2"/>
          <p:cNvSpPr>
            <a:spLocks noGrp="1"/>
          </p:cNvSpPr>
          <p:nvPr>
            <p:ph type="body" idx="20" hasCustomPrompt="1"/>
          </p:nvPr>
        </p:nvSpPr>
        <p:spPr>
          <a:xfrm>
            <a:off x="3296984"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4" name="Content Placeholder 3"/>
          <p:cNvSpPr>
            <a:spLocks noGrp="1"/>
          </p:cNvSpPr>
          <p:nvPr>
            <p:ph sz="half" idx="21" hasCustomPrompt="1"/>
          </p:nvPr>
        </p:nvSpPr>
        <p:spPr>
          <a:xfrm>
            <a:off x="3296984" y="4129798"/>
            <a:ext cx="2928782" cy="1887544"/>
          </a:xfrm>
        </p:spPr>
        <p:txBody>
          <a:bodyPr anchor="t">
            <a:normAutofit/>
          </a:bodyPr>
          <a:lstStyle>
            <a:lvl1pPr marL="0" indent="0">
              <a:lnSpc>
                <a:spcPct val="100000"/>
              </a:lnSpc>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5" name="Picture Placeholder 3"/>
          <p:cNvSpPr>
            <a:spLocks noGrp="1"/>
          </p:cNvSpPr>
          <p:nvPr>
            <p:ph type="pic" sz="quarter" idx="22"/>
          </p:nvPr>
        </p:nvSpPr>
        <p:spPr>
          <a:xfrm>
            <a:off x="1163638" y="3541800"/>
            <a:ext cx="1928142" cy="1928143"/>
          </a:xfrm>
        </p:spPr>
        <p:txBody>
          <a:bodyPr/>
          <a:lstStyle/>
          <a:p>
            <a:endParaRPr lang="en-US"/>
          </a:p>
        </p:txBody>
      </p:sp>
      <p:sp>
        <p:nvSpPr>
          <p:cNvPr id="26" name="Text Placeholder 2"/>
          <p:cNvSpPr>
            <a:spLocks noGrp="1"/>
          </p:cNvSpPr>
          <p:nvPr>
            <p:ph type="body" idx="23" hasCustomPrompt="1"/>
          </p:nvPr>
        </p:nvSpPr>
        <p:spPr>
          <a:xfrm>
            <a:off x="8827772" y="3542323"/>
            <a:ext cx="2928782"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err="1"/>
              <a:t>Pavadinimas</a:t>
            </a:r>
            <a:r>
              <a:rPr lang="en-US"/>
              <a:t> </a:t>
            </a:r>
            <a:r>
              <a:rPr lang="en-US" err="1"/>
              <a:t>arba</a:t>
            </a:r>
            <a:r>
              <a:rPr lang="en-US"/>
              <a:t> </a:t>
            </a:r>
            <a:r>
              <a:rPr lang="en-US" err="1"/>
              <a:t>teiginys</a:t>
            </a:r>
            <a:endParaRPr lang="en-US"/>
          </a:p>
        </p:txBody>
      </p:sp>
      <p:sp>
        <p:nvSpPr>
          <p:cNvPr id="27" name="Content Placeholder 3"/>
          <p:cNvSpPr>
            <a:spLocks noGrp="1"/>
          </p:cNvSpPr>
          <p:nvPr>
            <p:ph sz="half" idx="24" hasCustomPrompt="1"/>
          </p:nvPr>
        </p:nvSpPr>
        <p:spPr>
          <a:xfrm>
            <a:off x="8827772" y="4129798"/>
            <a:ext cx="2928782" cy="1887544"/>
          </a:xfrm>
        </p:spPr>
        <p:txBody>
          <a:bodyPr anchor="t">
            <a:normAutofit/>
          </a:bodyPr>
          <a:lstStyle>
            <a:lvl1pPr marL="0" indent="0">
              <a:buNone/>
              <a:defRPr sz="1100"/>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8" name="Picture Placeholder 3"/>
          <p:cNvSpPr>
            <a:spLocks noGrp="1"/>
          </p:cNvSpPr>
          <p:nvPr>
            <p:ph type="pic" sz="quarter" idx="25"/>
          </p:nvPr>
        </p:nvSpPr>
        <p:spPr>
          <a:xfrm>
            <a:off x="6694426" y="3541800"/>
            <a:ext cx="1928142" cy="1928143"/>
          </a:xfrm>
        </p:spPr>
        <p:txBody>
          <a:bodyPr/>
          <a:lstStyle/>
          <a:p>
            <a:endParaRPr lang="en-US"/>
          </a:p>
        </p:txBody>
      </p:sp>
    </p:spTree>
    <p:extLst>
      <p:ext uri="{BB962C8B-B14F-4D97-AF65-F5344CB8AC3E}">
        <p14:creationId xmlns:p14="http://schemas.microsoft.com/office/powerpoint/2010/main" val="2262357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rpinė skaidrė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6"/>
          <p:cNvSpPr>
            <a:spLocks noGrp="1"/>
          </p:cNvSpPr>
          <p:nvPr>
            <p:ph type="title" hasCustomPrompt="1"/>
          </p:nvPr>
        </p:nvSpPr>
        <p:spPr>
          <a:xfrm>
            <a:off x="1571927" y="1536540"/>
            <a:ext cx="8486473" cy="3186462"/>
          </a:xfrm>
        </p:spPr>
        <p:txBody>
          <a:bodyPr>
            <a:noAutofit/>
          </a:bodyPr>
          <a:lstStyle>
            <a:lvl1pPr>
              <a:defRPr sz="4400" b="0" i="0">
                <a:solidFill>
                  <a:srgbClr val="434244"/>
                </a:solidFill>
                <a:latin typeface="Gordita Light" charset="0"/>
                <a:ea typeface="Gordita Light" charset="0"/>
                <a:cs typeface="Gordita Light" charset="0"/>
              </a:defRPr>
            </a:lvl1pPr>
          </a:lstStyle>
          <a:p>
            <a:r>
              <a:rPr lang="en-US" err="1"/>
              <a:t>Mūsų</a:t>
            </a:r>
            <a:r>
              <a:rPr lang="en-US"/>
              <a:t> </a:t>
            </a:r>
            <a:r>
              <a:rPr lang="en-US" err="1"/>
              <a:t>prezentacijos</a:t>
            </a:r>
            <a:br>
              <a:rPr lang="en-US"/>
            </a:br>
            <a:r>
              <a:rPr lang="en-US" err="1"/>
              <a:t>pavadinimas,tema</a:t>
            </a:r>
            <a:r>
              <a:rPr lang="en-US"/>
              <a:t> </a:t>
            </a:r>
            <a:r>
              <a:rPr lang="en-US" err="1"/>
              <a:t>arba</a:t>
            </a:r>
            <a:r>
              <a:rPr lang="en-US"/>
              <a:t> </a:t>
            </a:r>
            <a:r>
              <a:rPr lang="en-US" err="1"/>
              <a:t>kryptis</a:t>
            </a:r>
            <a:r>
              <a:rPr lang="en-US"/>
              <a:t> lorem ipsum</a:t>
            </a:r>
          </a:p>
        </p:txBody>
      </p:sp>
    </p:spTree>
    <p:extLst>
      <p:ext uri="{BB962C8B-B14F-4D97-AF65-F5344CB8AC3E}">
        <p14:creationId xmlns:p14="http://schemas.microsoft.com/office/powerpoint/2010/main" val="156042397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Nuotraukų skaidrė">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3639"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Picture Placeholder 2"/>
          <p:cNvSpPr>
            <a:spLocks noGrp="1"/>
          </p:cNvSpPr>
          <p:nvPr>
            <p:ph type="pic" idx="16"/>
          </p:nvPr>
        </p:nvSpPr>
        <p:spPr>
          <a:xfrm>
            <a:off x="6783204" y="1020931"/>
            <a:ext cx="4997464" cy="2157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2"/>
          <p:cNvSpPr>
            <a:spLocks noGrp="1"/>
          </p:cNvSpPr>
          <p:nvPr>
            <p:ph type="body" idx="17" hasCustomPrompt="1"/>
          </p:nvPr>
        </p:nvSpPr>
        <p:spPr>
          <a:xfrm>
            <a:off x="1157466"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1.  </a:t>
            </a:r>
            <a:r>
              <a:rPr lang="en-US" err="1"/>
              <a:t>Pavadinimas</a:t>
            </a:r>
            <a:r>
              <a:rPr lang="en-US"/>
              <a:t> </a:t>
            </a:r>
            <a:r>
              <a:rPr lang="en-US" err="1"/>
              <a:t>arba</a:t>
            </a:r>
            <a:r>
              <a:rPr lang="en-US"/>
              <a:t> </a:t>
            </a:r>
            <a:r>
              <a:rPr lang="en-US" err="1"/>
              <a:t>teiginys</a:t>
            </a:r>
            <a:endParaRPr lang="en-US"/>
          </a:p>
        </p:txBody>
      </p:sp>
      <p:sp>
        <p:nvSpPr>
          <p:cNvPr id="10" name="Content Placeholder 3"/>
          <p:cNvSpPr>
            <a:spLocks noGrp="1"/>
          </p:cNvSpPr>
          <p:nvPr>
            <p:ph sz="half" idx="14" hasCustomPrompt="1"/>
          </p:nvPr>
        </p:nvSpPr>
        <p:spPr>
          <a:xfrm>
            <a:off x="1157466"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
        <p:nvSpPr>
          <p:cNvPr id="11" name="Text Placeholder 2"/>
          <p:cNvSpPr>
            <a:spLocks noGrp="1"/>
          </p:cNvSpPr>
          <p:nvPr>
            <p:ph type="body" idx="18" hasCustomPrompt="1"/>
          </p:nvPr>
        </p:nvSpPr>
        <p:spPr>
          <a:xfrm>
            <a:off x="6777030" y="3495033"/>
            <a:ext cx="5003638" cy="587475"/>
          </a:xfrm>
        </p:spPr>
        <p:txBody>
          <a:bodyPr anchor="t">
            <a:normAutofit/>
          </a:bodyPr>
          <a:lstStyle>
            <a:lvl1pPr marL="0" indent="0">
              <a:buFont typeface="+mj-lt"/>
              <a:buNone/>
              <a:defRPr sz="1600" b="0">
                <a:solidFill>
                  <a:srgbClr val="4CA87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2.  </a:t>
            </a:r>
            <a:r>
              <a:rPr lang="en-US" err="1"/>
              <a:t>Pavadinimas</a:t>
            </a:r>
            <a:r>
              <a:rPr lang="en-US"/>
              <a:t> </a:t>
            </a:r>
            <a:r>
              <a:rPr lang="en-US" err="1"/>
              <a:t>arba</a:t>
            </a:r>
            <a:r>
              <a:rPr lang="en-US"/>
              <a:t> </a:t>
            </a:r>
            <a:r>
              <a:rPr lang="en-US" err="1"/>
              <a:t>teiginys</a:t>
            </a:r>
            <a:endParaRPr lang="en-US"/>
          </a:p>
        </p:txBody>
      </p:sp>
      <p:sp>
        <p:nvSpPr>
          <p:cNvPr id="12" name="Content Placeholder 3"/>
          <p:cNvSpPr>
            <a:spLocks noGrp="1"/>
          </p:cNvSpPr>
          <p:nvPr>
            <p:ph sz="half" idx="19" hasCustomPrompt="1"/>
          </p:nvPr>
        </p:nvSpPr>
        <p:spPr>
          <a:xfrm>
            <a:off x="6777030" y="4092013"/>
            <a:ext cx="5003638" cy="1882659"/>
          </a:xfrm>
        </p:spPr>
        <p:txBody>
          <a:bodyPr anchor="t"/>
          <a:lstStyle>
            <a:lvl1pPr marL="0" indent="0">
              <a:lnSpc>
                <a:spcPct val="100000"/>
              </a:lnSpc>
              <a:buNone/>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a:t>
            </a:r>
            <a:r>
              <a:rPr lang="en-US" err="1"/>
              <a:t>vel.Lorem</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 </a:t>
            </a:r>
            <a:r>
              <a:rPr lang="en-US" err="1"/>
              <a:t>Pellentesque</a:t>
            </a:r>
            <a:r>
              <a:rPr lang="en-US"/>
              <a:t> </a:t>
            </a:r>
            <a:r>
              <a:rPr lang="en-US" err="1"/>
              <a:t>nec</a:t>
            </a:r>
            <a:r>
              <a:rPr lang="en-US"/>
              <a:t> </a:t>
            </a:r>
            <a:r>
              <a:rPr lang="en-US" err="1"/>
              <a:t>dapibus</a:t>
            </a:r>
            <a:r>
              <a:rPr lang="en-US"/>
              <a:t> </a:t>
            </a:r>
            <a:r>
              <a:rPr lang="en-US" err="1"/>
              <a:t>nisl</a:t>
            </a:r>
            <a:r>
              <a:rPr lang="en-US"/>
              <a:t>, </a:t>
            </a:r>
            <a:r>
              <a:rPr lang="en-US" err="1"/>
              <a:t>eget</a:t>
            </a:r>
            <a:r>
              <a:rPr lang="en-US"/>
              <a:t> </a:t>
            </a:r>
            <a:r>
              <a:rPr lang="en-US" err="1"/>
              <a:t>interdum</a:t>
            </a:r>
            <a:r>
              <a:rPr lang="en-US"/>
              <a:t> </a:t>
            </a:r>
            <a:r>
              <a:rPr lang="en-US" err="1"/>
              <a:t>tellus</a:t>
            </a:r>
            <a:r>
              <a:rPr lang="en-US"/>
              <a:t>. </a:t>
            </a:r>
            <a:r>
              <a:rPr lang="en-US" err="1"/>
              <a:t>Nullam</a:t>
            </a:r>
            <a:r>
              <a:rPr lang="en-US"/>
              <a:t> </a:t>
            </a:r>
            <a:r>
              <a:rPr lang="en-US" err="1"/>
              <a:t>tortor</a:t>
            </a:r>
            <a:r>
              <a:rPr lang="en-US"/>
              <a:t> </a:t>
            </a:r>
            <a:r>
              <a:rPr lang="en-US" err="1"/>
              <a:t>lectus</a:t>
            </a:r>
            <a:r>
              <a:rPr lang="en-US"/>
              <a:t>, </a:t>
            </a:r>
            <a:r>
              <a:rPr lang="en-US" err="1"/>
              <a:t>accumsan</a:t>
            </a:r>
            <a:r>
              <a:rPr lang="en-US"/>
              <a:t> </a:t>
            </a:r>
            <a:r>
              <a:rPr lang="en-US" err="1"/>
              <a:t>sed</a:t>
            </a:r>
            <a:r>
              <a:rPr lang="en-US"/>
              <a:t> </a:t>
            </a:r>
            <a:r>
              <a:rPr lang="en-US" err="1"/>
              <a:t>volutpat</a:t>
            </a:r>
            <a:r>
              <a:rPr lang="en-US"/>
              <a:t> vel.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Nulla</a:t>
            </a:r>
            <a:r>
              <a:rPr lang="en-US"/>
              <a:t> </a:t>
            </a:r>
            <a:r>
              <a:rPr lang="en-US" err="1"/>
              <a:t>eu</a:t>
            </a:r>
            <a:r>
              <a:rPr lang="en-US"/>
              <a:t> </a:t>
            </a:r>
            <a:r>
              <a:rPr lang="en-US" err="1"/>
              <a:t>auctor</a:t>
            </a:r>
            <a:r>
              <a:rPr lang="en-US"/>
              <a:t> </a:t>
            </a:r>
            <a:r>
              <a:rPr lang="en-US" err="1"/>
              <a:t>arcu</a:t>
            </a:r>
            <a:r>
              <a:rPr lang="en-US"/>
              <a:t>. Nam </a:t>
            </a:r>
            <a:r>
              <a:rPr lang="en-US" err="1"/>
              <a:t>odio</a:t>
            </a:r>
            <a:r>
              <a:rPr lang="en-US"/>
              <a:t> </a:t>
            </a:r>
            <a:r>
              <a:rPr lang="en-US" err="1"/>
              <a:t>felis</a:t>
            </a:r>
            <a:r>
              <a:rPr lang="en-US"/>
              <a:t>, </a:t>
            </a:r>
            <a:r>
              <a:rPr lang="en-US" err="1"/>
              <a:t>ornare</a:t>
            </a:r>
            <a:r>
              <a:rPr lang="en-US"/>
              <a:t> a </a:t>
            </a:r>
            <a:r>
              <a:rPr lang="en-US" err="1"/>
              <a:t>efficitur</a:t>
            </a:r>
            <a:r>
              <a:rPr lang="en-US"/>
              <a:t> </a:t>
            </a:r>
            <a:r>
              <a:rPr lang="en-US" err="1"/>
              <a:t>eu</a:t>
            </a:r>
            <a:r>
              <a:rPr lang="en-US"/>
              <a:t>, </a:t>
            </a:r>
            <a:r>
              <a:rPr lang="en-US" err="1"/>
              <a:t>fringilla</a:t>
            </a:r>
            <a:r>
              <a:rPr lang="en-US"/>
              <a:t> et </a:t>
            </a:r>
            <a:r>
              <a:rPr lang="en-US" err="1"/>
              <a:t>odio</a:t>
            </a:r>
            <a:r>
              <a:rPr lang="en-US"/>
              <a:t>. </a:t>
            </a:r>
            <a:r>
              <a:rPr lang="en-US" err="1"/>
              <a:t>Phasellus</a:t>
            </a:r>
            <a:r>
              <a:rPr lang="en-US"/>
              <a:t> et </a:t>
            </a:r>
            <a:r>
              <a:rPr lang="en-US" err="1"/>
              <a:t>dapibus</a:t>
            </a:r>
            <a:r>
              <a:rPr lang="en-US"/>
              <a:t> quam.</a:t>
            </a:r>
          </a:p>
        </p:txBody>
      </p:sp>
    </p:spTree>
    <p:extLst>
      <p:ext uri="{BB962C8B-B14F-4D97-AF65-F5344CB8AC3E}">
        <p14:creationId xmlns:p14="http://schemas.microsoft.com/office/powerpoint/2010/main" val="3055479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ntelė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7465" y="995425"/>
            <a:ext cx="10614325" cy="1144094"/>
          </a:xfrm>
        </p:spPr>
        <p:txBody>
          <a:bodyPr/>
          <a:lstStyle/>
          <a:p>
            <a:r>
              <a:rPr lang="en-US"/>
              <a:t>Vertical text column layout page</a:t>
            </a:r>
            <a:br>
              <a:rPr lang="en-US"/>
            </a:br>
            <a:r>
              <a:rPr lang="en-US"/>
              <a:t>Lorem ipsum </a:t>
            </a:r>
            <a:r>
              <a:rPr lang="en-US" err="1"/>
              <a:t>dolar</a:t>
            </a:r>
            <a:r>
              <a:rPr lang="en-US"/>
              <a:t> sit </a:t>
            </a:r>
            <a:r>
              <a:rPr lang="en-US" err="1"/>
              <a:t>amet</a:t>
            </a:r>
            <a:endParaRPr lang="en-US"/>
          </a:p>
        </p:txBody>
      </p:sp>
      <p:sp>
        <p:nvSpPr>
          <p:cNvPr id="3"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569060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kaidrė infografikai">
    <p:spTree>
      <p:nvGrpSpPr>
        <p:cNvPr id="1" name=""/>
        <p:cNvGrpSpPr/>
        <p:nvPr/>
      </p:nvGrpSpPr>
      <p:grpSpPr>
        <a:xfrm>
          <a:off x="0" y="0"/>
          <a:ext cx="0" cy="0"/>
          <a:chOff x="0" y="0"/>
          <a:chExt cx="0" cy="0"/>
        </a:xfrm>
      </p:grpSpPr>
      <p:sp>
        <p:nvSpPr>
          <p:cNvPr id="9" name="Content Placeholder 3"/>
          <p:cNvSpPr>
            <a:spLocks noGrp="1"/>
          </p:cNvSpPr>
          <p:nvPr>
            <p:ph sz="half" idx="18" hasCustomPrompt="1"/>
          </p:nvPr>
        </p:nvSpPr>
        <p:spPr>
          <a:xfrm>
            <a:off x="7224112" y="6367512"/>
            <a:ext cx="4596413" cy="296382"/>
          </a:xfrm>
        </p:spPr>
        <p:txBody>
          <a:bodyPr anchor="t">
            <a:normAutofit/>
          </a:bodyPr>
          <a:lstStyle>
            <a:lvl1pPr marL="0" indent="0" algn="r">
              <a:buNone/>
              <a:defRPr sz="900"/>
            </a:lvl1pPr>
          </a:lstStyle>
          <a:p>
            <a:pPr lvl="0"/>
            <a:r>
              <a:rPr lang="en-US" err="1"/>
              <a:t>Šaltinis</a:t>
            </a:r>
            <a:r>
              <a:rPr lang="en-US"/>
              <a:t> „Lorem ipsum dollar” 2018 </a:t>
            </a:r>
          </a:p>
        </p:txBody>
      </p:sp>
    </p:spTree>
    <p:extLst>
      <p:ext uri="{BB962C8B-B14F-4D97-AF65-F5344CB8AC3E}">
        <p14:creationId xmlns:p14="http://schemas.microsoft.com/office/powerpoint/2010/main" val="1656905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Uždaromoji skaidr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475" y="5807729"/>
            <a:ext cx="1652755" cy="651085"/>
          </a:xfrm>
          <a:prstGeom prst="rect">
            <a:avLst/>
          </a:prstGeom>
        </p:spPr>
      </p:pic>
      <p:sp>
        <p:nvSpPr>
          <p:cNvPr id="5" name="Title 6"/>
          <p:cNvSpPr>
            <a:spLocks noGrp="1"/>
          </p:cNvSpPr>
          <p:nvPr>
            <p:ph type="title" hasCustomPrompt="1"/>
          </p:nvPr>
        </p:nvSpPr>
        <p:spPr>
          <a:xfrm>
            <a:off x="371475" y="2493817"/>
            <a:ext cx="10130271" cy="1006765"/>
          </a:xfrm>
        </p:spPr>
        <p:txBody>
          <a:bodyPr>
            <a:noAutofit/>
          </a:bodyPr>
          <a:lstStyle>
            <a:lvl1pPr algn="ctr">
              <a:defRPr sz="7200" b="0" i="0">
                <a:solidFill>
                  <a:schemeClr val="bg1"/>
                </a:solidFill>
                <a:latin typeface="Gordita Light" charset="0"/>
                <a:ea typeface="Gordita Light" charset="0"/>
                <a:cs typeface="Gordita Light" charset="0"/>
              </a:defRPr>
            </a:lvl1pPr>
          </a:lstStyle>
          <a:p>
            <a:r>
              <a:rPr lang="en-US" err="1"/>
              <a:t>Diskusija</a:t>
            </a:r>
            <a:endParaRPr lang="en-US"/>
          </a:p>
        </p:txBody>
      </p:sp>
      <p:sp>
        <p:nvSpPr>
          <p:cNvPr id="14" name="Content Placeholder 3"/>
          <p:cNvSpPr>
            <a:spLocks noGrp="1"/>
          </p:cNvSpPr>
          <p:nvPr>
            <p:ph sz="half" idx="20" hasCustomPrompt="1"/>
          </p:nvPr>
        </p:nvSpPr>
        <p:spPr>
          <a:xfrm>
            <a:off x="2379215" y="5958650"/>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Vardenis</a:t>
            </a:r>
            <a:r>
              <a:rPr lang="en-US"/>
              <a:t> </a:t>
            </a:r>
            <a:r>
              <a:rPr lang="en-US" err="1"/>
              <a:t>Pavardenis</a:t>
            </a:r>
            <a:endParaRPr lang="en-US"/>
          </a:p>
        </p:txBody>
      </p:sp>
      <p:sp>
        <p:nvSpPr>
          <p:cNvPr id="15" name="Content Placeholder 3"/>
          <p:cNvSpPr>
            <a:spLocks noGrp="1"/>
          </p:cNvSpPr>
          <p:nvPr>
            <p:ph sz="half" idx="21" hasCustomPrompt="1"/>
          </p:nvPr>
        </p:nvSpPr>
        <p:spPr>
          <a:xfrm>
            <a:off x="2379215"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Komunikacijos</a:t>
            </a:r>
            <a:r>
              <a:rPr lang="en-US"/>
              <a:t> </a:t>
            </a:r>
            <a:r>
              <a:rPr lang="en-US" err="1"/>
              <a:t>skyriaus</a:t>
            </a:r>
            <a:r>
              <a:rPr lang="en-US"/>
              <a:t> </a:t>
            </a:r>
            <a:r>
              <a:rPr lang="en-US" err="1"/>
              <a:t>vyr</a:t>
            </a:r>
            <a:r>
              <a:rPr lang="en-US"/>
              <a:t>. </a:t>
            </a:r>
            <a:r>
              <a:rPr lang="en-US" err="1"/>
              <a:t>specialistas</a:t>
            </a:r>
            <a:endParaRPr lang="en-US"/>
          </a:p>
        </p:txBody>
      </p:sp>
      <p:sp>
        <p:nvSpPr>
          <p:cNvPr id="16" name="Content Placeholder 3"/>
          <p:cNvSpPr>
            <a:spLocks noGrp="1"/>
          </p:cNvSpPr>
          <p:nvPr>
            <p:ph sz="half" idx="22" hasCustomPrompt="1"/>
          </p:nvPr>
        </p:nvSpPr>
        <p:spPr>
          <a:xfrm>
            <a:off x="6320362" y="5958649"/>
            <a:ext cx="3941147" cy="273475"/>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lvl="0"/>
            <a:r>
              <a:rPr lang="en-US"/>
              <a:t>T. (8 5) 250 0883 / E. </a:t>
            </a:r>
            <a:r>
              <a:rPr lang="en-US" err="1"/>
              <a:t>vardenis.pavardenis@uzt.lt</a:t>
            </a:r>
            <a:endParaRPr lang="en-US"/>
          </a:p>
        </p:txBody>
      </p:sp>
      <p:sp>
        <p:nvSpPr>
          <p:cNvPr id="17" name="Content Placeholder 3"/>
          <p:cNvSpPr>
            <a:spLocks noGrp="1"/>
          </p:cNvSpPr>
          <p:nvPr>
            <p:ph sz="half" idx="23" hasCustomPrompt="1"/>
          </p:nvPr>
        </p:nvSpPr>
        <p:spPr>
          <a:xfrm>
            <a:off x="6320362" y="6232124"/>
            <a:ext cx="3941147" cy="523783"/>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ppleSymbols" charset="0"/>
              <a:buNone/>
              <a:tabLst/>
              <a:defRPr sz="1100" baseline="0">
                <a:solidFill>
                  <a:schemeClr val="bg1"/>
                </a:solidFill>
              </a:defRPr>
            </a:lvl1pPr>
          </a:lstStyle>
          <a:p>
            <a:pPr marL="0" marR="0" lvl="0" indent="0" algn="l" defTabSz="914400" rtl="0" eaLnBrk="1" fontAlgn="auto" latinLnBrk="0" hangingPunct="1">
              <a:lnSpc>
                <a:spcPct val="100000"/>
              </a:lnSpc>
              <a:spcBef>
                <a:spcPts val="1000"/>
              </a:spcBef>
              <a:spcAft>
                <a:spcPts val="0"/>
              </a:spcAft>
              <a:buClrTx/>
              <a:buSzTx/>
              <a:buFont typeface="AppleSymbols" charset="0"/>
              <a:buNone/>
              <a:tabLst/>
              <a:defRPr/>
            </a:pPr>
            <a:r>
              <a:rPr lang="en-US" err="1"/>
              <a:t>www.uzt.lt</a:t>
            </a:r>
            <a:endParaRPr lang="en-US"/>
          </a:p>
        </p:txBody>
      </p:sp>
    </p:spTree>
    <p:extLst>
      <p:ext uri="{BB962C8B-B14F-4D97-AF65-F5344CB8AC3E}">
        <p14:creationId xmlns:p14="http://schemas.microsoft.com/office/powerpoint/2010/main" val="230647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6000"/>
            </a:lvl1pPr>
          </a:lstStyle>
          <a:p>
            <a:r>
              <a:rPr lang="lt-LT"/>
              <a:t>Spustelėję redag. ruoš. pavad. stilių</a:t>
            </a:r>
            <a:endParaRPr lang="en-US"/>
          </a:p>
        </p:txBody>
      </p:sp>
      <p:sp>
        <p:nvSpPr>
          <p:cNvPr id="3" name="Subtitle 2"/>
          <p:cNvSpPr>
            <a:spLocks noGrp="1"/>
          </p:cNvSpPr>
          <p:nvPr>
            <p:ph type="subTitle" idx="1"/>
          </p:nvPr>
        </p:nvSpPr>
        <p:spPr>
          <a:xfrm>
            <a:off x="1524001"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lt-LT"/>
              <a:t>Spustelėję redag. ruoš. paantrš. stilių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5399986-2A89-4BC4-9B2F-F9EE875F759C}" type="datetimeFigureOut">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2023-06-06</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2A9021-2997-427B-9288-2EF88D0AE2D5}" type="slidenum">
              <a:rPr kumimoji="0" lang="lt-LT" sz="1800" b="0" i="0" u="none" strike="noStrike" kern="1200" cap="none" spc="0" normalizeH="0" baseline="0" noProof="0" smtClean="0">
                <a:ln>
                  <a:noFill/>
                </a:ln>
                <a:solidFill>
                  <a:srgbClr val="41414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lt-LT"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425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A422A-FE0B-8646-900B-75700FBDFE69}"/>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C5D9D4BB-E6EB-AC49-BFB6-89FDA4A85F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FA8978F1-805E-8F40-AD1C-399AB7BA7C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67BDF10B-63CA-8A46-8BC8-52C57A879A37}"/>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6" name="Footer Placeholder 5">
            <a:extLst>
              <a:ext uri="{FF2B5EF4-FFF2-40B4-BE49-F238E27FC236}">
                <a16:creationId xmlns:a16="http://schemas.microsoft.com/office/drawing/2014/main" id="{91FAAB80-AA2F-CE4E-93AF-ED7BA3FDA344}"/>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42F6865F-EB46-2748-B8EA-D1A586E4F057}"/>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1048497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C4CFE-0A29-6242-9406-DE6DB56DC07C}"/>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EF09974D-5300-234D-9F65-0332BD3AF9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64E0248-1332-4A42-B777-610FD59BCE99}"/>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BE4084E4-165B-6747-9009-63225451943E}"/>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DA41F3DD-3F3E-AA41-A630-FEB7566441BA}"/>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52402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870C-BC40-BD4E-943D-6E47641B3200}"/>
              </a:ext>
            </a:extLst>
          </p:cNvPr>
          <p:cNvSpPr>
            <a:spLocks noGrp="1"/>
          </p:cNvSpPr>
          <p:nvPr>
            <p:ph type="title"/>
          </p:nvPr>
        </p:nvSpPr>
        <p:spPr>
          <a:xfrm>
            <a:off x="839788" y="365125"/>
            <a:ext cx="10515600" cy="1325563"/>
          </a:xfrm>
        </p:spPr>
        <p:txBody>
          <a:bodyPr/>
          <a:lstStyle/>
          <a:p>
            <a:r>
              <a:rPr lang="en-GB"/>
              <a:t>Click to edit Master title style</a:t>
            </a:r>
            <a:endParaRPr lang="en-LT"/>
          </a:p>
        </p:txBody>
      </p:sp>
      <p:sp>
        <p:nvSpPr>
          <p:cNvPr id="3" name="Text Placeholder 2">
            <a:extLst>
              <a:ext uri="{FF2B5EF4-FFF2-40B4-BE49-F238E27FC236}">
                <a16:creationId xmlns:a16="http://schemas.microsoft.com/office/drawing/2014/main" id="{F3E0C975-69D7-9249-8E37-7AA9023C3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4984476-C509-B84E-8974-9FFCC3D055D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D0329B38-DB84-7241-918B-DBD335124F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4BA95E-A68C-E04E-A13E-774C6C840C0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DF40B220-95AC-CD4C-B97F-F2E5FC690C7F}"/>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8" name="Footer Placeholder 7">
            <a:extLst>
              <a:ext uri="{FF2B5EF4-FFF2-40B4-BE49-F238E27FC236}">
                <a16:creationId xmlns:a16="http://schemas.microsoft.com/office/drawing/2014/main" id="{97C27E1D-E045-994A-B4EA-48C1EF196D08}"/>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8A135C7D-82DC-F64D-905B-48311DF7B136}"/>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349025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DAA-2BE9-4648-8AF6-43C104349411}"/>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8042B2A8-40EC-CD45-9C3F-48D9904BC4DA}"/>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4" name="Footer Placeholder 3">
            <a:extLst>
              <a:ext uri="{FF2B5EF4-FFF2-40B4-BE49-F238E27FC236}">
                <a16:creationId xmlns:a16="http://schemas.microsoft.com/office/drawing/2014/main" id="{75147015-4C54-7745-850F-0E4E7B735AF2}"/>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A3964331-3805-1F43-A968-88404F272DF3}"/>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345008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7EBF6-D17A-BB42-8BCC-CF67F2DD037F}"/>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3" name="Footer Placeholder 2">
            <a:extLst>
              <a:ext uri="{FF2B5EF4-FFF2-40B4-BE49-F238E27FC236}">
                <a16:creationId xmlns:a16="http://schemas.microsoft.com/office/drawing/2014/main" id="{A87085E9-387A-4A40-A45D-7C90B6FC838C}"/>
              </a:ext>
            </a:extLst>
          </p:cNvPr>
          <p:cNvSpPr>
            <a:spLocks noGrp="1"/>
          </p:cNvSpPr>
          <p:nvPr>
            <p:ph type="ftr" sz="quarter" idx="11"/>
          </p:nvPr>
        </p:nvSpPr>
        <p:spPr/>
        <p:txBody>
          <a:bodyPr/>
          <a:lstStyle/>
          <a:p>
            <a:endParaRPr lang="en-LT"/>
          </a:p>
        </p:txBody>
      </p:sp>
      <p:sp>
        <p:nvSpPr>
          <p:cNvPr id="4" name="Slide Number Placeholder 3">
            <a:extLst>
              <a:ext uri="{FF2B5EF4-FFF2-40B4-BE49-F238E27FC236}">
                <a16:creationId xmlns:a16="http://schemas.microsoft.com/office/drawing/2014/main" id="{947736FF-EE31-6F44-AEA5-036B1187AEE1}"/>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176289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FC80-A006-B74F-8BB8-31E82CC6CE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Content Placeholder 2">
            <a:extLst>
              <a:ext uri="{FF2B5EF4-FFF2-40B4-BE49-F238E27FC236}">
                <a16:creationId xmlns:a16="http://schemas.microsoft.com/office/drawing/2014/main" id="{9CE5D804-FE87-AB47-952A-734A02900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1C054DBA-CFDD-EA41-BD57-AA3771EEA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F1BE52-59ED-4949-9402-A44671F7CC23}"/>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6" name="Footer Placeholder 5">
            <a:extLst>
              <a:ext uri="{FF2B5EF4-FFF2-40B4-BE49-F238E27FC236}">
                <a16:creationId xmlns:a16="http://schemas.microsoft.com/office/drawing/2014/main" id="{0FB721E7-4781-514B-8813-E1E77BDD04EF}"/>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2A6E9A08-461B-F345-9B18-C67BE03E7048}"/>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421985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809E-1927-FF4D-B408-EE2DAE507D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T"/>
          </a:p>
        </p:txBody>
      </p:sp>
      <p:sp>
        <p:nvSpPr>
          <p:cNvPr id="3" name="Picture Placeholder 2">
            <a:extLst>
              <a:ext uri="{FF2B5EF4-FFF2-40B4-BE49-F238E27FC236}">
                <a16:creationId xmlns:a16="http://schemas.microsoft.com/office/drawing/2014/main" id="{89DD0E53-1C67-4C4A-AA13-A0F7511CB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7570395E-C49D-1E4F-B98C-19A2F3F11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8BC942-6A9D-B64E-8ED7-1FD3A290FF79}"/>
              </a:ext>
            </a:extLst>
          </p:cNvPr>
          <p:cNvSpPr>
            <a:spLocks noGrp="1"/>
          </p:cNvSpPr>
          <p:nvPr>
            <p:ph type="dt" sz="half" idx="10"/>
          </p:nvPr>
        </p:nvSpPr>
        <p:spPr/>
        <p:txBody>
          <a:bodyPr/>
          <a:lstStyle/>
          <a:p>
            <a:fld id="{4FCFF3E4-A73C-834C-A70E-86F17F728B9F}" type="datetimeFigureOut">
              <a:rPr lang="en-LT" smtClean="0"/>
              <a:t>06/06/2023</a:t>
            </a:fld>
            <a:endParaRPr lang="en-LT"/>
          </a:p>
        </p:txBody>
      </p:sp>
      <p:sp>
        <p:nvSpPr>
          <p:cNvPr id="6" name="Footer Placeholder 5">
            <a:extLst>
              <a:ext uri="{FF2B5EF4-FFF2-40B4-BE49-F238E27FC236}">
                <a16:creationId xmlns:a16="http://schemas.microsoft.com/office/drawing/2014/main" id="{4557EC90-9EE5-324E-AD5E-122240632E3C}"/>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D74B0234-2A9D-A44E-BF27-F1F5E2B48D4D}"/>
              </a:ext>
            </a:extLst>
          </p:cNvPr>
          <p:cNvSpPr>
            <a:spLocks noGrp="1"/>
          </p:cNvSpPr>
          <p:nvPr>
            <p:ph type="sldNum" sz="quarter" idx="12"/>
          </p:nvPr>
        </p:nvSpPr>
        <p:spPr/>
        <p:txBody>
          <a:bodyPr/>
          <a:lstStyle/>
          <a:p>
            <a:fld id="{593FB3FA-8539-5047-BD1B-53F3073AAC32}" type="slidenum">
              <a:rPr lang="en-LT" smtClean="0"/>
              <a:t>‹#›</a:t>
            </a:fld>
            <a:endParaRPr lang="en-LT"/>
          </a:p>
        </p:txBody>
      </p:sp>
    </p:spTree>
    <p:extLst>
      <p:ext uri="{BB962C8B-B14F-4D97-AF65-F5344CB8AC3E}">
        <p14:creationId xmlns:p14="http://schemas.microsoft.com/office/powerpoint/2010/main" val="334019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90000"/>
              </a:schemeClr>
            </a:gs>
            <a:gs pos="42000">
              <a:schemeClr val="accent3">
                <a:lumMod val="40000"/>
                <a:lumOff val="60000"/>
              </a:schemeClr>
            </a:gs>
            <a:gs pos="71000">
              <a:schemeClr val="accent1">
                <a:lumMod val="35000"/>
                <a:lumOff val="65000"/>
              </a:schemeClr>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D9F979-6270-414F-A0E6-7FE6CF5365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1BD4F660-31BE-0E43-95D5-68D5C6A30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8D8E176B-90E3-E148-9557-0CE5DB99D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FF3E4-A73C-834C-A70E-86F17F728B9F}" type="datetimeFigureOut">
              <a:rPr lang="en-LT" smtClean="0"/>
              <a:t>06/06/2023</a:t>
            </a:fld>
            <a:endParaRPr lang="en-LT"/>
          </a:p>
        </p:txBody>
      </p:sp>
      <p:sp>
        <p:nvSpPr>
          <p:cNvPr id="5" name="Footer Placeholder 4">
            <a:extLst>
              <a:ext uri="{FF2B5EF4-FFF2-40B4-BE49-F238E27FC236}">
                <a16:creationId xmlns:a16="http://schemas.microsoft.com/office/drawing/2014/main" id="{B4530B5D-AD71-FA4C-AD86-6A74AAB8A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1CE1E5CB-E455-7B48-ABB7-8F5CFF154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FB3FA-8539-5047-BD1B-53F3073AAC32}" type="slidenum">
              <a:rPr lang="en-LT" smtClean="0"/>
              <a:t>‹#›</a:t>
            </a:fld>
            <a:endParaRPr lang="en-LT"/>
          </a:p>
        </p:txBody>
      </p:sp>
    </p:spTree>
    <p:extLst>
      <p:ext uri="{BB962C8B-B14F-4D97-AF65-F5344CB8AC3E}">
        <p14:creationId xmlns:p14="http://schemas.microsoft.com/office/powerpoint/2010/main" val="2648889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7465" y="995424"/>
            <a:ext cx="10632081" cy="92675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57466" y="2326511"/>
            <a:ext cx="10632080" cy="3850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04149" y="379203"/>
            <a:ext cx="359779" cy="637789"/>
          </a:xfrm>
          <a:prstGeom prst="rect">
            <a:avLst/>
          </a:prstGeom>
        </p:spPr>
      </p:pic>
      <p:sp>
        <p:nvSpPr>
          <p:cNvPr id="9" name="Footer Placeholder 4"/>
          <p:cNvSpPr txBox="1">
            <a:spLocks/>
          </p:cNvSpPr>
          <p:nvPr userDrawn="1"/>
        </p:nvSpPr>
        <p:spPr>
          <a:xfrm>
            <a:off x="7765646" y="361078"/>
            <a:ext cx="4114800" cy="432182"/>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rgbClr val="434244"/>
                </a:solidFill>
                <a:latin typeface="Gordita" charset="0"/>
                <a:ea typeface="Gordita" charset="0"/>
                <a:cs typeface="Gordit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err="1"/>
              <a:t>Užimtumo</a:t>
            </a:r>
            <a:r>
              <a:rPr lang="en-US" sz="900"/>
              <a:t> </a:t>
            </a:r>
            <a:r>
              <a:rPr lang="en-US" sz="900" err="1"/>
              <a:t>tarnyba</a:t>
            </a:r>
            <a:endParaRPr lang="en-US" sz="900"/>
          </a:p>
        </p:txBody>
      </p:sp>
    </p:spTree>
    <p:extLst>
      <p:ext uri="{BB962C8B-B14F-4D97-AF65-F5344CB8AC3E}">
        <p14:creationId xmlns:p14="http://schemas.microsoft.com/office/powerpoint/2010/main" val="38430595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9" r:id="rId13"/>
    <p:sldLayoutId id="2147483690" r:id="rId14"/>
    <p:sldLayoutId id="2147483707" r:id="rId15"/>
  </p:sldLayoutIdLst>
  <p:txStyles>
    <p:title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p:titleStyle>
    <p:bodyStyle>
      <a:lvl1pPr marL="228600" indent="-228600" algn="l" defTabSz="914400" rtl="0" eaLnBrk="1" latinLnBrk="0" hangingPunct="1">
        <a:lnSpc>
          <a:spcPct val="100000"/>
        </a:lnSpc>
        <a:spcBef>
          <a:spcPts val="1000"/>
        </a:spcBef>
        <a:buFont typeface="AppleSymbols" charset="0"/>
        <a:buChar char="⏤"/>
        <a:defRPr sz="1100" kern="1200">
          <a:solidFill>
            <a:srgbClr val="434244"/>
          </a:solidFill>
          <a:latin typeface="Gordita" charset="0"/>
          <a:ea typeface="Gordita" charset="0"/>
          <a:cs typeface="Gordita" charset="0"/>
        </a:defRPr>
      </a:lvl1pPr>
      <a:lvl2pPr marL="6858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2pPr>
      <a:lvl3pPr marL="11430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3pPr>
      <a:lvl4pPr marL="16002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4pPr>
      <a:lvl5pPr marL="20574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74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7465" y="995424"/>
            <a:ext cx="10632081" cy="92675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57466" y="2326511"/>
            <a:ext cx="10632080" cy="38504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04149" y="379203"/>
            <a:ext cx="359779" cy="637789"/>
          </a:xfrm>
          <a:prstGeom prst="rect">
            <a:avLst/>
          </a:prstGeom>
        </p:spPr>
      </p:pic>
      <p:sp>
        <p:nvSpPr>
          <p:cNvPr id="9" name="Footer Placeholder 4"/>
          <p:cNvSpPr txBox="1">
            <a:spLocks/>
          </p:cNvSpPr>
          <p:nvPr userDrawn="1"/>
        </p:nvSpPr>
        <p:spPr>
          <a:xfrm>
            <a:off x="7765646" y="361078"/>
            <a:ext cx="4114800" cy="432182"/>
          </a:xfrm>
          <a:prstGeom prst="rect">
            <a:avLst/>
          </a:prstGeom>
        </p:spPr>
        <p:txBody>
          <a:bodyPr vert="horz" lIns="91440" tIns="45720" rIns="91440" bIns="45720" rtlCol="0" anchor="t"/>
          <a:lstStyle>
            <a:defPPr>
              <a:defRPr lang="en-US"/>
            </a:defPPr>
            <a:lvl1pPr marL="0" algn="l" defTabSz="914400" rtl="0" eaLnBrk="1" latinLnBrk="0" hangingPunct="1">
              <a:defRPr sz="1000" kern="1200">
                <a:solidFill>
                  <a:srgbClr val="434244"/>
                </a:solidFill>
                <a:latin typeface="Gordita" charset="0"/>
                <a:ea typeface="Gordita" charset="0"/>
                <a:cs typeface="Gordit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a:t>Užimtumo tarnyba</a:t>
            </a:r>
          </a:p>
        </p:txBody>
      </p:sp>
    </p:spTree>
    <p:extLst>
      <p:ext uri="{BB962C8B-B14F-4D97-AF65-F5344CB8AC3E}">
        <p14:creationId xmlns:p14="http://schemas.microsoft.com/office/powerpoint/2010/main" val="82064538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txStyles>
    <p:titleStyle>
      <a:lvl1pPr algn="l" defTabSz="914400" rtl="0" eaLnBrk="1" latinLnBrk="0" hangingPunct="1">
        <a:lnSpc>
          <a:spcPct val="90000"/>
        </a:lnSpc>
        <a:spcBef>
          <a:spcPct val="0"/>
        </a:spcBef>
        <a:buNone/>
        <a:defRPr sz="3200" b="0" i="0" kern="1200">
          <a:solidFill>
            <a:srgbClr val="09AB56"/>
          </a:solidFill>
          <a:latin typeface="Gordita" charset="0"/>
          <a:ea typeface="Gordita" charset="0"/>
          <a:cs typeface="Gordita" charset="0"/>
        </a:defRPr>
      </a:lvl1pPr>
    </p:titleStyle>
    <p:bodyStyle>
      <a:lvl1pPr marL="228600" indent="-228600" algn="l" defTabSz="914400" rtl="0" eaLnBrk="1" latinLnBrk="0" hangingPunct="1">
        <a:lnSpc>
          <a:spcPct val="100000"/>
        </a:lnSpc>
        <a:spcBef>
          <a:spcPts val="1000"/>
        </a:spcBef>
        <a:buFont typeface="AppleSymbols" charset="0"/>
        <a:buChar char="⏤"/>
        <a:defRPr sz="1100" kern="1200">
          <a:solidFill>
            <a:srgbClr val="434244"/>
          </a:solidFill>
          <a:latin typeface="Gordita" charset="0"/>
          <a:ea typeface="Gordita" charset="0"/>
          <a:cs typeface="Gordita" charset="0"/>
        </a:defRPr>
      </a:lvl1pPr>
      <a:lvl2pPr marL="6858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2pPr>
      <a:lvl3pPr marL="11430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3pPr>
      <a:lvl4pPr marL="16002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4pPr>
      <a:lvl5pPr marL="2057400" indent="-228600" algn="l" defTabSz="914400" rtl="0" eaLnBrk="1" latinLnBrk="0" hangingPunct="1">
        <a:lnSpc>
          <a:spcPct val="100000"/>
        </a:lnSpc>
        <a:spcBef>
          <a:spcPts val="500"/>
        </a:spcBef>
        <a:buFont typeface="AppleSymbols" charset="0"/>
        <a:buChar char="⏤"/>
        <a:defRPr sz="1100" kern="1200">
          <a:solidFill>
            <a:srgbClr val="434244"/>
          </a:solidFill>
          <a:latin typeface="Gordita" charset="0"/>
          <a:ea typeface="Gordita" charset="0"/>
          <a:cs typeface="Gordit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74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chart" Target="../charts/chart23.xml"/><Relationship Id="rId4" Type="http://schemas.openxmlformats.org/officeDocument/2006/relationships/chart" Target="../charts/chart2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ė 1">
            <a:extLst>
              <a:ext uri="{FF2B5EF4-FFF2-40B4-BE49-F238E27FC236}">
                <a16:creationId xmlns:a16="http://schemas.microsoft.com/office/drawing/2014/main" id="{8D2B8A74-CE9C-7E53-5C7C-6306AF83A3B7}"/>
              </a:ext>
            </a:extLst>
          </p:cNvPr>
          <p:cNvGrpSpPr/>
          <p:nvPr/>
        </p:nvGrpSpPr>
        <p:grpSpPr>
          <a:xfrm>
            <a:off x="-45607" y="0"/>
            <a:ext cx="12283214" cy="7156153"/>
            <a:chOff x="-45607" y="0"/>
            <a:chExt cx="12283214" cy="7156153"/>
          </a:xfrm>
        </p:grpSpPr>
        <p:pic>
          <p:nvPicPr>
            <p:cNvPr id="3" name="Picture 2">
              <a:extLst>
                <a:ext uri="{FF2B5EF4-FFF2-40B4-BE49-F238E27FC236}">
                  <a16:creationId xmlns:a16="http://schemas.microsoft.com/office/drawing/2014/main" id="{DE9807BA-81AB-6042-BD0B-A8FFE41675DA}"/>
                </a:ext>
              </a:extLst>
            </p:cNvPr>
            <p:cNvPicPr>
              <a:picLocks noChangeAspect="1"/>
            </p:cNvPicPr>
            <p:nvPr/>
          </p:nvPicPr>
          <p:blipFill rotWithShape="1">
            <a:blip r:embed="rId3"/>
            <a:srcRect t="14594"/>
            <a:stretch/>
          </p:blipFill>
          <p:spPr>
            <a:xfrm>
              <a:off x="1" y="0"/>
              <a:ext cx="12237606" cy="6939105"/>
            </a:xfrm>
            <a:prstGeom prst="rect">
              <a:avLst/>
            </a:prstGeom>
          </p:spPr>
        </p:pic>
        <p:sp>
          <p:nvSpPr>
            <p:cNvPr id="4" name="Google Shape;127;p24">
              <a:extLst>
                <a:ext uri="{FF2B5EF4-FFF2-40B4-BE49-F238E27FC236}">
                  <a16:creationId xmlns:a16="http://schemas.microsoft.com/office/drawing/2014/main" id="{A0214CFD-A1AF-E140-BB1E-10EBB1868D4C}"/>
                </a:ext>
              </a:extLst>
            </p:cNvPr>
            <p:cNvSpPr/>
            <p:nvPr/>
          </p:nvSpPr>
          <p:spPr>
            <a:xfrm>
              <a:off x="-45607" y="216129"/>
              <a:ext cx="12237607" cy="6940024"/>
            </a:xfrm>
            <a:custGeom>
              <a:avLst/>
              <a:gdLst/>
              <a:ahLst/>
              <a:cxnLst/>
              <a:rect l="l" t="t" r="r" b="b"/>
              <a:pathLst>
                <a:path w="12470130" h="6184900" extrusionOk="0">
                  <a:moveTo>
                    <a:pt x="0" y="6184900"/>
                  </a:moveTo>
                  <a:lnTo>
                    <a:pt x="12469774" y="6184900"/>
                  </a:lnTo>
                  <a:lnTo>
                    <a:pt x="12469774" y="0"/>
                  </a:lnTo>
                  <a:lnTo>
                    <a:pt x="0" y="0"/>
                  </a:lnTo>
                  <a:lnTo>
                    <a:pt x="0" y="6184900"/>
                  </a:lnTo>
                  <a:close/>
                </a:path>
              </a:pathLst>
            </a:custGeom>
            <a:solidFill>
              <a:srgbClr val="FFFFFF">
                <a:alpha val="50000"/>
              </a:srgbClr>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414144"/>
                </a:solidFill>
                <a:effectLst/>
                <a:uLnTx/>
                <a:uFillTx/>
                <a:latin typeface="Calibri" panose="020F0502020204030204"/>
                <a:ea typeface="+mn-ea"/>
                <a:cs typeface="+mn-cs"/>
              </a:endParaRPr>
            </a:p>
          </p:txBody>
        </p:sp>
      </p:grpSp>
      <p:sp>
        <p:nvSpPr>
          <p:cNvPr id="5" name="Google Shape;128;p24">
            <a:extLst>
              <a:ext uri="{FF2B5EF4-FFF2-40B4-BE49-F238E27FC236}">
                <a16:creationId xmlns:a16="http://schemas.microsoft.com/office/drawing/2014/main" id="{21DE10E9-77B9-1149-A3A9-A16D56B19235}"/>
              </a:ext>
            </a:extLst>
          </p:cNvPr>
          <p:cNvSpPr/>
          <p:nvPr/>
        </p:nvSpPr>
        <p:spPr>
          <a:xfrm>
            <a:off x="2728926" y="-81105"/>
            <a:ext cx="6734149" cy="5893476"/>
          </a:xfrm>
          <a:prstGeom prst="rect">
            <a:avLst/>
          </a:prstGeom>
          <a:noFill/>
          <a:ln w="3175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6" name="Google Shape;129;p24">
            <a:extLst>
              <a:ext uri="{FF2B5EF4-FFF2-40B4-BE49-F238E27FC236}">
                <a16:creationId xmlns:a16="http://schemas.microsoft.com/office/drawing/2014/main" id="{AA8DAF67-BF72-5840-99F3-A13ACC2F2C3A}"/>
              </a:ext>
            </a:extLst>
          </p:cNvPr>
          <p:cNvSpPr txBox="1">
            <a:spLocks/>
          </p:cNvSpPr>
          <p:nvPr/>
        </p:nvSpPr>
        <p:spPr>
          <a:xfrm>
            <a:off x="2974903" y="817905"/>
            <a:ext cx="6488171" cy="3148780"/>
          </a:xfrm>
          <a:prstGeom prst="rect">
            <a:avLst/>
          </a:prstGeom>
        </p:spPr>
        <p:txBody>
          <a:bodyPr spcFirstLastPara="1"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lt-LT" sz="3400" cap="all" dirty="0">
                <a:solidFill>
                  <a:srgbClr val="49484A"/>
                </a:solidFill>
                <a:latin typeface="Arial" panose="020B0604020202020204" pitchFamily="34" charset="0"/>
                <a:cs typeface="Arial" panose="020B0604020202020204" pitchFamily="34" charset="0"/>
              </a:rPr>
              <a:t>Užimtumo pasiskirstymas pagal lytį Lietuvoje, ateities tendencijos</a:t>
            </a:r>
            <a:endParaRPr lang="en-GB" sz="3400" cap="all" dirty="0">
              <a:solidFill>
                <a:srgbClr val="49484A"/>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ct val="0"/>
              </a:spcBef>
              <a:spcAft>
                <a:spcPts val="1200"/>
              </a:spcAft>
              <a:buClrTx/>
              <a:buSzTx/>
              <a:buFontTx/>
              <a:buNone/>
              <a:tabLst/>
              <a:defRPr/>
            </a:pPr>
            <a:endParaRPr kumimoji="0" lang="en-GB" sz="3200" b="0" i="0" u="none" strike="noStrike" kern="1200" cap="none" spc="0" normalizeH="0" baseline="0" noProof="0" dirty="0">
              <a:ln>
                <a:noFill/>
              </a:ln>
              <a:solidFill>
                <a:srgbClr val="49484A"/>
              </a:solidFill>
              <a:effectLst/>
              <a:uLnTx/>
              <a:uFillTx/>
              <a:latin typeface="Gordita Medium"/>
              <a:ea typeface="+mj-ea"/>
              <a:cs typeface="Gordita Medium"/>
            </a:endParaRPr>
          </a:p>
        </p:txBody>
      </p:sp>
      <p:sp>
        <p:nvSpPr>
          <p:cNvPr id="7" name="Google Shape;130;p24">
            <a:extLst>
              <a:ext uri="{FF2B5EF4-FFF2-40B4-BE49-F238E27FC236}">
                <a16:creationId xmlns:a16="http://schemas.microsoft.com/office/drawing/2014/main" id="{6B74156E-534A-5F4D-AF41-4CC6B65DF249}"/>
              </a:ext>
            </a:extLst>
          </p:cNvPr>
          <p:cNvSpPr txBox="1">
            <a:spLocks noGrp="1"/>
          </p:cNvSpPr>
          <p:nvPr>
            <p:ph type="subTitle" idx="1"/>
          </p:nvPr>
        </p:nvSpPr>
        <p:spPr>
          <a:xfrm>
            <a:off x="3223657" y="4470099"/>
            <a:ext cx="5380893" cy="1270426"/>
          </a:xfrm>
          <a:prstGeom prst="rect">
            <a:avLst/>
          </a:prstGeom>
        </p:spPr>
        <p:txBody>
          <a:bodyPr spcFirstLastPara="1" wrap="square" lIns="0" tIns="0" rIns="0" bIns="0" anchor="t" anchorCtr="0">
            <a:noAutofit/>
          </a:bodyPr>
          <a:lstStyle/>
          <a:p>
            <a:pPr>
              <a:spcBef>
                <a:spcPts val="0"/>
              </a:spcBef>
            </a:pPr>
            <a:r>
              <a:rPr lang="en-US" sz="1600" dirty="0">
                <a:solidFill>
                  <a:srgbClr val="454545"/>
                </a:solidFill>
                <a:latin typeface="Arial" panose="020B0604020202020204" pitchFamily="34" charset="0"/>
                <a:cs typeface="Arial" panose="020B0604020202020204" pitchFamily="34" charset="0"/>
              </a:rPr>
              <a:t> </a:t>
            </a:r>
            <a:r>
              <a:rPr lang="lt-LT" sz="1600">
                <a:solidFill>
                  <a:srgbClr val="454545"/>
                </a:solidFill>
                <a:latin typeface="Arial" panose="020B0604020202020204" pitchFamily="34" charset="0"/>
                <a:cs typeface="Arial" panose="020B0604020202020204" pitchFamily="34" charset="0"/>
              </a:rPr>
              <a:t>Užimtumo tarnyba </a:t>
            </a:r>
            <a:r>
              <a:rPr lang="lt-LT" sz="1600" dirty="0">
                <a:solidFill>
                  <a:srgbClr val="454545"/>
                </a:solidFill>
                <a:latin typeface="Arial" panose="020B0604020202020204" pitchFamily="34" charset="0"/>
                <a:cs typeface="Arial" panose="020B0604020202020204" pitchFamily="34" charset="0"/>
              </a:rPr>
              <a:t>prie LR Socialinės apsaugos ir</a:t>
            </a:r>
          </a:p>
          <a:p>
            <a:pPr>
              <a:spcBef>
                <a:spcPts val="0"/>
              </a:spcBef>
            </a:pPr>
            <a:r>
              <a:rPr lang="lt-LT" sz="1600" dirty="0">
                <a:solidFill>
                  <a:srgbClr val="454545"/>
                </a:solidFill>
                <a:latin typeface="Arial" panose="020B0604020202020204" pitchFamily="34" charset="0"/>
                <a:cs typeface="Arial" panose="020B0604020202020204" pitchFamily="34" charset="0"/>
              </a:rPr>
              <a:t> darbo ministerijos</a:t>
            </a:r>
            <a:endParaRPr lang="lt-LT" sz="1600" dirty="0">
              <a:latin typeface="Arial" panose="020B0604020202020204" pitchFamily="34" charset="0"/>
              <a:cs typeface="Arial" panose="020B0604020202020204" pitchFamily="34" charset="0"/>
            </a:endParaRPr>
          </a:p>
          <a:p>
            <a:pPr marL="0" indent="0">
              <a:spcBef>
                <a:spcPts val="0"/>
              </a:spcBef>
            </a:pPr>
            <a:r>
              <a:rPr lang="lt-LT" sz="1600" dirty="0">
                <a:latin typeface="Arial" panose="020B0604020202020204" pitchFamily="34" charset="0"/>
                <a:cs typeface="Arial" panose="020B0604020202020204" pitchFamily="34" charset="0"/>
              </a:rPr>
              <a:t>2023 m. birželis</a:t>
            </a:r>
            <a:endParaRPr lang="en-US" sz="1600" dirty="0">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6D8FF1DE-FC2B-2F42-B2D9-8E025F7331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2653" y="321525"/>
            <a:ext cx="1787255" cy="699772"/>
          </a:xfrm>
          <a:prstGeom prst="rect">
            <a:avLst/>
          </a:prstGeom>
        </p:spPr>
      </p:pic>
    </p:spTree>
    <p:extLst>
      <p:ext uri="{BB962C8B-B14F-4D97-AF65-F5344CB8AC3E}">
        <p14:creationId xmlns:p14="http://schemas.microsoft.com/office/powerpoint/2010/main" val="3946281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03208" y="601161"/>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Daugiausiai moterų – paslaugų darbuotojų ir pardavėjų bei įstaigų tarnautojų grupėse</a:t>
            </a:r>
          </a:p>
        </p:txBody>
      </p:sp>
      <p:sp>
        <p:nvSpPr>
          <p:cNvPr id="4" name="TextBox 3">
            <a:extLst>
              <a:ext uri="{FF2B5EF4-FFF2-40B4-BE49-F238E27FC236}">
                <a16:creationId xmlns:a16="http://schemas.microsoft.com/office/drawing/2014/main" id="{03ABC27C-F758-3C9F-AE10-22D665431BD2}"/>
              </a:ext>
            </a:extLst>
          </p:cNvPr>
          <p:cNvSpPr txBox="1"/>
          <p:nvPr/>
        </p:nvSpPr>
        <p:spPr>
          <a:xfrm>
            <a:off x="832432" y="1607003"/>
            <a:ext cx="5263568" cy="3123932"/>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Nekvalifikuotą ir kvalifikuotą darbą dirbančiųjų</a:t>
            </a:r>
            <a:r>
              <a:rPr lang="lt-LT" dirty="0">
                <a:latin typeface="Arial" panose="020B0604020202020204" pitchFamily="34" charset="0"/>
                <a:cs typeface="Arial" panose="020B0604020202020204" pitchFamily="34" charset="0"/>
              </a:rPr>
              <a:t> proporcijos vyrų ir moterų grupėse panašios:</a:t>
            </a:r>
          </a:p>
          <a:p>
            <a:pPr marL="182563" indent="-182563">
              <a:spcAft>
                <a:spcPts val="1200"/>
              </a:spcAft>
              <a:buFont typeface="Arial" panose="020B0604020202020204" pitchFamily="34" charset="0"/>
              <a:buChar char="•"/>
            </a:pPr>
            <a:r>
              <a:rPr lang="lt-LT" dirty="0">
                <a:latin typeface="Arial" panose="020B0604020202020204" pitchFamily="34" charset="0"/>
                <a:cs typeface="Arial" panose="020B0604020202020204" pitchFamily="34" charset="0"/>
              </a:rPr>
              <a:t>Nekvalifikuotą ar žemos kvalifikacijos darbą dirba apie dešimtadalis, kvalifikuotą – ~90 proc.</a:t>
            </a:r>
          </a:p>
          <a:p>
            <a:pPr marL="182563" indent="-182563">
              <a:spcAft>
                <a:spcPts val="1200"/>
              </a:spcAft>
              <a:buFont typeface="Arial" panose="020B0604020202020204" pitchFamily="34" charset="0"/>
              <a:buChar char="•"/>
            </a:pPr>
            <a:r>
              <a:rPr lang="lt-LT" dirty="0">
                <a:latin typeface="Arial" panose="020B0604020202020204" pitchFamily="34" charset="0"/>
                <a:cs typeface="Arial" panose="020B0604020202020204" pitchFamily="34" charset="0"/>
              </a:rPr>
              <a:t>Nekvalifikuotą darbą dirbančių moterų dalis – šiek tiek didesnė nei vyrų.</a:t>
            </a:r>
          </a:p>
          <a:p>
            <a:pPr>
              <a:spcBef>
                <a:spcPts val="600"/>
              </a:spcBef>
            </a:pPr>
            <a:r>
              <a:rPr lang="lt-LT" b="1" dirty="0">
                <a:latin typeface="Arial" panose="020B0604020202020204" pitchFamily="34" charset="0"/>
                <a:cs typeface="Arial" panose="020B0604020202020204" pitchFamily="34" charset="0"/>
              </a:rPr>
              <a:t>Per paskutinius penkerius metus </a:t>
            </a:r>
            <a:r>
              <a:rPr lang="lt-LT" dirty="0">
                <a:latin typeface="Arial" panose="020B0604020202020204" pitchFamily="34" charset="0"/>
                <a:cs typeface="Arial" panose="020B0604020202020204" pitchFamily="34" charset="0"/>
              </a:rPr>
              <a:t>labiau ūgtelėjo nekvalifikuotą darbą dirbančių vyrų dalis (didėjo 1,9 proc., moterų – 0,3 proc.).</a:t>
            </a:r>
          </a:p>
        </p:txBody>
      </p:sp>
      <p:graphicFrame>
        <p:nvGraphicFramePr>
          <p:cNvPr id="10" name="Diagrama 9">
            <a:extLst>
              <a:ext uri="{FF2B5EF4-FFF2-40B4-BE49-F238E27FC236}">
                <a16:creationId xmlns:a16="http://schemas.microsoft.com/office/drawing/2014/main" id="{A84FB1DD-23F6-AC2C-2AB6-FA0628FEACB7}"/>
              </a:ext>
            </a:extLst>
          </p:cNvPr>
          <p:cNvGraphicFramePr>
            <a:graphicFrameLocks/>
          </p:cNvGraphicFramePr>
          <p:nvPr>
            <p:extLst>
              <p:ext uri="{D42A27DB-BD31-4B8C-83A1-F6EECF244321}">
                <p14:modId xmlns:p14="http://schemas.microsoft.com/office/powerpoint/2010/main" val="1929497712"/>
              </p:ext>
            </p:extLst>
          </p:nvPr>
        </p:nvGraphicFramePr>
        <p:xfrm>
          <a:off x="6372171" y="1213024"/>
          <a:ext cx="5263569" cy="397192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4FDD971D-9901-24DC-4D55-C802320B85FF}"/>
              </a:ext>
            </a:extLst>
          </p:cNvPr>
          <p:cNvSpPr txBox="1"/>
          <p:nvPr/>
        </p:nvSpPr>
        <p:spPr>
          <a:xfrm>
            <a:off x="832432" y="5184949"/>
            <a:ext cx="10803308" cy="1277273"/>
          </a:xfrm>
          <a:prstGeom prst="rect">
            <a:avLst/>
          </a:prstGeom>
          <a:solidFill>
            <a:schemeClr val="bg1">
              <a:lumMod val="95000"/>
            </a:schemeClr>
          </a:solidFill>
        </p:spPr>
        <p:txBody>
          <a:bodyPr wrap="square" rtlCol="0">
            <a:spAutoFit/>
          </a:bodyPr>
          <a:lstStyle/>
          <a:p>
            <a:pPr>
              <a:spcAft>
                <a:spcPts val="600"/>
              </a:spcAft>
            </a:pPr>
            <a:r>
              <a:rPr lang="lt-LT" dirty="0">
                <a:latin typeface="Arial" panose="020B0604020202020204" pitchFamily="34" charset="0"/>
                <a:cs typeface="Arial" panose="020B0604020202020204" pitchFamily="34" charset="0"/>
              </a:rPr>
              <a:t>Nepaisant to, kad kvalifikuotą ir nekvalifikuotą darbą dirbančiųjų dalys panaši abiejose grupėse, </a:t>
            </a:r>
            <a:r>
              <a:rPr lang="lt-LT" b="1" dirty="0">
                <a:latin typeface="Arial" panose="020B0604020202020204" pitchFamily="34" charset="0"/>
                <a:cs typeface="Arial" panose="020B0604020202020204" pitchFamily="34" charset="0"/>
              </a:rPr>
              <a:t>skiriasi kvalifikuotą darbą dirbančių struktūra. </a:t>
            </a:r>
          </a:p>
          <a:p>
            <a:r>
              <a:rPr lang="lt-LT" dirty="0">
                <a:latin typeface="Arial" panose="020B0604020202020204" pitchFamily="34" charset="0"/>
                <a:cs typeface="Arial" panose="020B0604020202020204" pitchFamily="34" charset="0"/>
              </a:rPr>
              <a:t>Didžiausia moterų dalis – paslaugų darbuotojų ir pardavėjų (75,3 proc.) bei įstaigų tarnautojų (73 proc.) grupėse. Mažiausia – įrenginių ir mašinų operatorių bei surinkėjų grupėje (15,6 proc.).</a:t>
            </a:r>
          </a:p>
        </p:txBody>
      </p:sp>
    </p:spTree>
    <p:extLst>
      <p:ext uri="{BB962C8B-B14F-4D97-AF65-F5344CB8AC3E}">
        <p14:creationId xmlns:p14="http://schemas.microsoft.com/office/powerpoint/2010/main" val="151466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Tarp vadovų – daugiau vyrų, tarp specialistų ir įstaigų tarnautojų – moterų </a:t>
            </a:r>
          </a:p>
        </p:txBody>
      </p:sp>
      <p:sp>
        <p:nvSpPr>
          <p:cNvPr id="2" name="TextBox 1">
            <a:extLst>
              <a:ext uri="{FF2B5EF4-FFF2-40B4-BE49-F238E27FC236}">
                <a16:creationId xmlns:a16="http://schemas.microsoft.com/office/drawing/2014/main" id="{4C7E0996-6ED5-99A0-E796-C0B0F90BD4A8}"/>
              </a:ext>
            </a:extLst>
          </p:cNvPr>
          <p:cNvSpPr txBox="1"/>
          <p:nvPr/>
        </p:nvSpPr>
        <p:spPr>
          <a:xfrm>
            <a:off x="5837723" y="1292886"/>
            <a:ext cx="5900538" cy="2339102"/>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Vadovo</a:t>
            </a:r>
            <a:r>
              <a:rPr lang="lt-LT" dirty="0">
                <a:latin typeface="Arial" panose="020B0604020202020204" pitchFamily="34" charset="0"/>
                <a:cs typeface="Arial" panose="020B0604020202020204" pitchFamily="34" charset="0"/>
              </a:rPr>
              <a:t> pareigose 2022 m. dirbo 51,2 tūkst. moterų – </a:t>
            </a:r>
            <a:r>
              <a:rPr lang="lt-LT" b="1" dirty="0">
                <a:latin typeface="Arial" panose="020B0604020202020204" pitchFamily="34" charset="0"/>
                <a:cs typeface="Arial" panose="020B0604020202020204" pitchFamily="34" charset="0"/>
              </a:rPr>
              <a:t>1,6 karto mažiau nei vyrų</a:t>
            </a:r>
            <a:r>
              <a:rPr lang="lt-LT" dirty="0">
                <a:latin typeface="Arial" panose="020B0604020202020204" pitchFamily="34" charset="0"/>
                <a:cs typeface="Arial" panose="020B0604020202020204" pitchFamily="34" charset="0"/>
              </a:rPr>
              <a:t>.</a:t>
            </a:r>
          </a:p>
          <a:p>
            <a:pPr>
              <a:spcAft>
                <a:spcPts val="1200"/>
              </a:spcAft>
            </a:pPr>
            <a:r>
              <a:rPr lang="lt-LT" dirty="0">
                <a:latin typeface="Arial" panose="020B0604020202020204" pitchFamily="34" charset="0"/>
                <a:cs typeface="Arial" panose="020B0604020202020204" pitchFamily="34" charset="0"/>
              </a:rPr>
              <a:t>T. y. vadovo darbą dirba kas aštuntas-devintas dirbantis vyras ir kas keturiolikta moteris.</a:t>
            </a:r>
          </a:p>
          <a:p>
            <a:pPr>
              <a:spcAft>
                <a:spcPts val="1200"/>
              </a:spcAft>
            </a:pPr>
            <a:r>
              <a:rPr lang="lt-LT" dirty="0">
                <a:latin typeface="Arial" panose="020B0604020202020204" pitchFamily="34" charset="0"/>
                <a:cs typeface="Arial" panose="020B0604020202020204" pitchFamily="34" charset="0"/>
              </a:rPr>
              <a:t>Per pastaruosius penkerius vadovaujančiose pareigose dirbančių vyrų dalis ūgtelėjo labiau nei moterų (atitinkamai 0,4 proc. punkto ir 0,1 proc. punkto). </a:t>
            </a:r>
          </a:p>
        </p:txBody>
      </p:sp>
      <p:sp>
        <p:nvSpPr>
          <p:cNvPr id="9" name="TextBox 8">
            <a:extLst>
              <a:ext uri="{FF2B5EF4-FFF2-40B4-BE49-F238E27FC236}">
                <a16:creationId xmlns:a16="http://schemas.microsoft.com/office/drawing/2014/main" id="{3B858CBA-83AD-F1A2-8D79-CBCF8F9DCCDE}"/>
              </a:ext>
            </a:extLst>
          </p:cNvPr>
          <p:cNvSpPr txBox="1"/>
          <p:nvPr/>
        </p:nvSpPr>
        <p:spPr>
          <a:xfrm>
            <a:off x="622182" y="4051186"/>
            <a:ext cx="6053459" cy="2492990"/>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Specialistais, technikais, įstaigų tarnautojais* </a:t>
            </a:r>
            <a:r>
              <a:rPr lang="lt-LT" dirty="0">
                <a:latin typeface="Arial" panose="020B0604020202020204" pitchFamily="34" charset="0"/>
                <a:cs typeface="Arial" panose="020B0604020202020204" pitchFamily="34" charset="0"/>
              </a:rPr>
              <a:t>dirba 385,8 tūkst. moterų – </a:t>
            </a:r>
            <a:r>
              <a:rPr lang="lt-LT" b="1" dirty="0">
                <a:latin typeface="Arial" panose="020B0604020202020204" pitchFamily="34" charset="0"/>
                <a:cs typeface="Arial" panose="020B0604020202020204" pitchFamily="34" charset="0"/>
              </a:rPr>
              <a:t>1,9 karto daugiau nei vyrų. </a:t>
            </a:r>
            <a:r>
              <a:rPr lang="lt-LT" dirty="0">
                <a:latin typeface="Arial" panose="020B0604020202020204" pitchFamily="34" charset="0"/>
                <a:cs typeface="Arial" panose="020B0604020202020204" pitchFamily="34" charset="0"/>
              </a:rPr>
              <a:t>Tokį darbą dirba kas antra moteris ir kiek mažiau nei trečdalis vyrų.</a:t>
            </a:r>
          </a:p>
          <a:p>
            <a:pPr>
              <a:spcAft>
                <a:spcPts val="1200"/>
              </a:spcAft>
            </a:pPr>
            <a:r>
              <a:rPr lang="lt-LT" dirty="0">
                <a:latin typeface="Arial" panose="020B0604020202020204" pitchFamily="34" charset="0"/>
                <a:cs typeface="Arial" panose="020B0604020202020204" pitchFamily="34" charset="0"/>
              </a:rPr>
              <a:t>Per pastaruosius</a:t>
            </a:r>
            <a:r>
              <a:rPr lang="lt-LT">
                <a:latin typeface="Arial" panose="020B0604020202020204" pitchFamily="34" charset="0"/>
                <a:cs typeface="Arial" panose="020B0604020202020204" pitchFamily="34" charset="0"/>
              </a:rPr>
              <a:t> </a:t>
            </a:r>
            <a:r>
              <a:rPr lang="lt-LT" dirty="0">
                <a:latin typeface="Arial" panose="020B0604020202020204" pitchFamily="34" charset="0"/>
                <a:cs typeface="Arial" panose="020B0604020202020204" pitchFamily="34" charset="0"/>
              </a:rPr>
              <a:t>penkerius metus tokį darbą dirbančių vyrų dalis augo labiau nei moterų.</a:t>
            </a:r>
          </a:p>
          <a:p>
            <a:r>
              <a:rPr lang="lt-LT" sz="1400" dirty="0">
                <a:latin typeface="Arial" panose="020B0604020202020204" pitchFamily="34" charset="0"/>
                <a:cs typeface="Arial" panose="020B0604020202020204" pitchFamily="34" charset="0"/>
              </a:rPr>
              <a:t>* Į šią grupę patenka verslo ir administravimo, sveikatos, švietimo, IT, inžinerijos ir kiti specialistai, jaunesnieji specialistai, technikai, tarnautojai.</a:t>
            </a:r>
          </a:p>
        </p:txBody>
      </p:sp>
      <p:graphicFrame>
        <p:nvGraphicFramePr>
          <p:cNvPr id="3" name="Diagrama 2">
            <a:extLst>
              <a:ext uri="{FF2B5EF4-FFF2-40B4-BE49-F238E27FC236}">
                <a16:creationId xmlns:a16="http://schemas.microsoft.com/office/drawing/2014/main" id="{645324FA-01F1-695F-A149-EF20769F5283}"/>
              </a:ext>
            </a:extLst>
          </p:cNvPr>
          <p:cNvGraphicFramePr>
            <a:graphicFrameLocks/>
          </p:cNvGraphicFramePr>
          <p:nvPr>
            <p:extLst>
              <p:ext uri="{D42A27DB-BD31-4B8C-83A1-F6EECF244321}">
                <p14:modId xmlns:p14="http://schemas.microsoft.com/office/powerpoint/2010/main" val="384026630"/>
              </p:ext>
            </p:extLst>
          </p:nvPr>
        </p:nvGraphicFramePr>
        <p:xfrm>
          <a:off x="855619" y="1188449"/>
          <a:ext cx="4635795" cy="26696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a:extLst>
              <a:ext uri="{FF2B5EF4-FFF2-40B4-BE49-F238E27FC236}">
                <a16:creationId xmlns:a16="http://schemas.microsoft.com/office/drawing/2014/main" id="{3EEA485A-4149-4924-9649-2FCC1F718DEB}"/>
              </a:ext>
            </a:extLst>
          </p:cNvPr>
          <p:cNvGraphicFramePr>
            <a:graphicFrameLocks/>
          </p:cNvGraphicFramePr>
          <p:nvPr>
            <p:extLst>
              <p:ext uri="{D42A27DB-BD31-4B8C-83A1-F6EECF244321}">
                <p14:modId xmlns:p14="http://schemas.microsoft.com/office/powerpoint/2010/main" val="4286439700"/>
              </p:ext>
            </p:extLst>
          </p:nvPr>
        </p:nvGraphicFramePr>
        <p:xfrm>
          <a:off x="6849979" y="4028179"/>
          <a:ext cx="4719839" cy="2686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5900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881360"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Tarp paslaugų darbuotojų – daugiau moterų, tarp kvalifikuotų darbininkų – vyrų </a:t>
            </a:r>
          </a:p>
        </p:txBody>
      </p:sp>
      <p:sp>
        <p:nvSpPr>
          <p:cNvPr id="3" name="TextBox 2">
            <a:extLst>
              <a:ext uri="{FF2B5EF4-FFF2-40B4-BE49-F238E27FC236}">
                <a16:creationId xmlns:a16="http://schemas.microsoft.com/office/drawing/2014/main" id="{815601A5-BC48-FAAF-247C-8F301FA6484D}"/>
              </a:ext>
            </a:extLst>
          </p:cNvPr>
          <p:cNvSpPr txBox="1"/>
          <p:nvPr/>
        </p:nvSpPr>
        <p:spPr>
          <a:xfrm>
            <a:off x="5925259" y="1146326"/>
            <a:ext cx="5911702" cy="2492990"/>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Paslaugų darbuotojų ir pardavėjų </a:t>
            </a:r>
            <a:r>
              <a:rPr lang="lt-LT" dirty="0">
                <a:latin typeface="Arial" panose="020B0604020202020204" pitchFamily="34" charset="0"/>
                <a:cs typeface="Arial" panose="020B0604020202020204" pitchFamily="34" charset="0"/>
              </a:rPr>
              <a:t>grupei priskiriamuose darbuose* dirba 129,4 tūkst. moterų – </a:t>
            </a:r>
            <a:br>
              <a:rPr lang="lt-LT" dirty="0">
                <a:latin typeface="Arial" panose="020B0604020202020204" pitchFamily="34" charset="0"/>
                <a:cs typeface="Arial" panose="020B0604020202020204" pitchFamily="34" charset="0"/>
              </a:rPr>
            </a:br>
            <a:r>
              <a:rPr lang="lt-LT" b="1" dirty="0">
                <a:latin typeface="Arial" panose="020B0604020202020204" pitchFamily="34" charset="0"/>
                <a:cs typeface="Arial" panose="020B0604020202020204" pitchFamily="34" charset="0"/>
              </a:rPr>
              <a:t>3,1 karto daugiau nei vyrų</a:t>
            </a:r>
            <a:r>
              <a:rPr lang="lt-LT" dirty="0">
                <a:latin typeface="Arial" panose="020B0604020202020204" pitchFamily="34" charset="0"/>
                <a:cs typeface="Arial" panose="020B0604020202020204" pitchFamily="34" charset="0"/>
              </a:rPr>
              <a:t>. </a:t>
            </a:r>
          </a:p>
          <a:p>
            <a:pPr>
              <a:spcAft>
                <a:spcPts val="1200"/>
              </a:spcAft>
            </a:pPr>
            <a:r>
              <a:rPr lang="lt-LT" dirty="0">
                <a:latin typeface="Arial" panose="020B0604020202020204" pitchFamily="34" charset="0"/>
                <a:cs typeface="Arial" panose="020B0604020202020204" pitchFamily="34" charset="0"/>
              </a:rPr>
              <a:t>Tokį darbą dirba kas penkta-šešta moteris ir kas septynioliktas vyras. Tokį darbą dirbančių dalis traukiasi ir vyrų, ir moterų grupėse.</a:t>
            </a:r>
          </a:p>
          <a:p>
            <a:r>
              <a:rPr lang="lt-LT" sz="1400" dirty="0">
                <a:latin typeface="Arial" panose="020B0604020202020204" pitchFamily="34" charset="0"/>
                <a:cs typeface="Arial" panose="020B0604020202020204" pitchFamily="34" charset="0"/>
              </a:rPr>
              <a:t>*Priskiriami pardavėjai, virėjai, padavėjai, barmenai, apsaugos darbuotojai, kirpėjai, kosmetikai ir pan.</a:t>
            </a:r>
          </a:p>
        </p:txBody>
      </p:sp>
      <p:sp>
        <p:nvSpPr>
          <p:cNvPr id="5" name="TextBox 4">
            <a:extLst>
              <a:ext uri="{FF2B5EF4-FFF2-40B4-BE49-F238E27FC236}">
                <a16:creationId xmlns:a16="http://schemas.microsoft.com/office/drawing/2014/main" id="{9649CD85-D27C-738B-0162-38450BB95953}"/>
              </a:ext>
            </a:extLst>
          </p:cNvPr>
          <p:cNvSpPr txBox="1"/>
          <p:nvPr/>
        </p:nvSpPr>
        <p:spPr>
          <a:xfrm>
            <a:off x="970714" y="4303932"/>
            <a:ext cx="5702802" cy="1631216"/>
          </a:xfrm>
          <a:prstGeom prst="rect">
            <a:avLst/>
          </a:prstGeom>
          <a:noFill/>
        </p:spPr>
        <p:txBody>
          <a:bodyPr wrap="square" rtlCol="0">
            <a:spAutoFit/>
          </a:bodyPr>
          <a:lstStyle/>
          <a:p>
            <a:pPr>
              <a:spcAft>
                <a:spcPts val="1200"/>
              </a:spcAft>
            </a:pPr>
            <a:r>
              <a:rPr lang="lt-LT" b="1" dirty="0">
                <a:latin typeface="Arial" panose="020B0604020202020204" pitchFamily="34" charset="0"/>
                <a:cs typeface="Arial" panose="020B0604020202020204" pitchFamily="34" charset="0"/>
              </a:rPr>
              <a:t>Kvalifikuotais darbininkais ir operatoriais </a:t>
            </a:r>
            <a:r>
              <a:rPr lang="lt-LT" dirty="0">
                <a:latin typeface="Arial" panose="020B0604020202020204" pitchFamily="34" charset="0"/>
                <a:cs typeface="Arial" panose="020B0604020202020204" pitchFamily="34" charset="0"/>
              </a:rPr>
              <a:t>dirba 82,2 tūkst. moterų – </a:t>
            </a:r>
            <a:r>
              <a:rPr lang="lt-LT" b="1" dirty="0">
                <a:latin typeface="Arial" panose="020B0604020202020204" pitchFamily="34" charset="0"/>
                <a:cs typeface="Arial" panose="020B0604020202020204" pitchFamily="34" charset="0"/>
              </a:rPr>
              <a:t>3,6 karto mažiau nei vyrų.</a:t>
            </a:r>
          </a:p>
          <a:p>
            <a:r>
              <a:rPr lang="lt-LT" dirty="0">
                <a:latin typeface="Arial" panose="020B0604020202020204" pitchFamily="34" charset="0"/>
                <a:cs typeface="Arial" panose="020B0604020202020204" pitchFamily="34" charset="0"/>
              </a:rPr>
              <a:t>Vyrų užimtumo kvalifikuotų darbininkų ir operatorių dalis mažėjo tiek, kiek didėjo jų dalis specialistų, technikų ir tarnautojų grupėje.</a:t>
            </a:r>
          </a:p>
        </p:txBody>
      </p:sp>
      <p:graphicFrame>
        <p:nvGraphicFramePr>
          <p:cNvPr id="6" name="Diagrama 5">
            <a:extLst>
              <a:ext uri="{FF2B5EF4-FFF2-40B4-BE49-F238E27FC236}">
                <a16:creationId xmlns:a16="http://schemas.microsoft.com/office/drawing/2014/main" id="{04F072D7-F9DC-4819-8E43-DE8A9F92A6C8}"/>
              </a:ext>
            </a:extLst>
          </p:cNvPr>
          <p:cNvGraphicFramePr>
            <a:graphicFrameLocks/>
          </p:cNvGraphicFramePr>
          <p:nvPr>
            <p:extLst>
              <p:ext uri="{D42A27DB-BD31-4B8C-83A1-F6EECF244321}">
                <p14:modId xmlns:p14="http://schemas.microsoft.com/office/powerpoint/2010/main" val="1409140433"/>
              </p:ext>
            </p:extLst>
          </p:nvPr>
        </p:nvGraphicFramePr>
        <p:xfrm>
          <a:off x="1034716" y="1212342"/>
          <a:ext cx="4762624" cy="2838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a 6">
            <a:extLst>
              <a:ext uri="{FF2B5EF4-FFF2-40B4-BE49-F238E27FC236}">
                <a16:creationId xmlns:a16="http://schemas.microsoft.com/office/drawing/2014/main" id="{D1EDF45A-35FF-466A-9CF2-56556179BA01}"/>
              </a:ext>
            </a:extLst>
          </p:cNvPr>
          <p:cNvGraphicFramePr>
            <a:graphicFrameLocks/>
          </p:cNvGraphicFramePr>
          <p:nvPr>
            <p:extLst>
              <p:ext uri="{D42A27DB-BD31-4B8C-83A1-F6EECF244321}">
                <p14:modId xmlns:p14="http://schemas.microsoft.com/office/powerpoint/2010/main" val="364852709"/>
              </p:ext>
            </p:extLst>
          </p:nvPr>
        </p:nvGraphicFramePr>
        <p:xfrm>
          <a:off x="6874044" y="3793959"/>
          <a:ext cx="4762625" cy="2625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516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43914" y="643703"/>
            <a:ext cx="1097986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Vyrų vidutinis mėnesio darbo užmokestis – dešimtadaliu didesnis nei moterų</a:t>
            </a:r>
          </a:p>
        </p:txBody>
      </p:sp>
      <p:sp>
        <p:nvSpPr>
          <p:cNvPr id="3" name="TextBox 2">
            <a:extLst>
              <a:ext uri="{FF2B5EF4-FFF2-40B4-BE49-F238E27FC236}">
                <a16:creationId xmlns:a16="http://schemas.microsoft.com/office/drawing/2014/main" id="{7C289A5E-279F-B581-1C3F-1AE40F60F489}"/>
              </a:ext>
            </a:extLst>
          </p:cNvPr>
          <p:cNvSpPr txBox="1"/>
          <p:nvPr/>
        </p:nvSpPr>
        <p:spPr>
          <a:xfrm>
            <a:off x="6096000" y="2150884"/>
            <a:ext cx="5596890" cy="3436484"/>
          </a:xfrm>
          <a:prstGeom prst="rect">
            <a:avLst/>
          </a:prstGeom>
          <a:noFill/>
        </p:spPr>
        <p:txBody>
          <a:bodyPr wrap="square" rtlCol="0">
            <a:spAutoFit/>
          </a:bodyPr>
          <a:lstStyle/>
          <a:p>
            <a:pPr>
              <a:spcAft>
                <a:spcPts val="1200"/>
              </a:spcAft>
            </a:pPr>
            <a:r>
              <a:rPr lang="lt-LT" b="1">
                <a:latin typeface="Arial" panose="020B0604020202020204" pitchFamily="34" charset="0"/>
                <a:cs typeface="Arial" panose="020B0604020202020204" pitchFamily="34" charset="0"/>
              </a:rPr>
              <a:t>Didžiausias atotrūkis </a:t>
            </a:r>
            <a:r>
              <a:rPr lang="lt-LT">
                <a:latin typeface="Arial" panose="020B0604020202020204" pitchFamily="34" charset="0"/>
                <a:cs typeface="Arial" panose="020B0604020202020204" pitchFamily="34" charset="0"/>
              </a:rPr>
              <a:t>2022 m. (nevertinant užimamų pareigų) – finansinės ir draudimo veiklos, informacijos ir ryšių, žmonių sveikatos priežiūros sektoriuose. </a:t>
            </a:r>
          </a:p>
          <a:p>
            <a:pPr marL="182563" indent="-182563">
              <a:spcAft>
                <a:spcPts val="1200"/>
              </a:spcAft>
              <a:buFont typeface="Arial" panose="020B0604020202020204" pitchFamily="34" charset="0"/>
              <a:buChar char="•"/>
            </a:pPr>
            <a:r>
              <a:rPr lang="lt-LT" b="1">
                <a:latin typeface="Arial" panose="020B0604020202020204" pitchFamily="34" charset="0"/>
                <a:cs typeface="Arial" panose="020B0604020202020204" pitchFamily="34" charset="0"/>
              </a:rPr>
              <a:t>Finansinės ir draudimo veiklos </a:t>
            </a:r>
            <a:r>
              <a:rPr lang="lt-LT">
                <a:latin typeface="Arial" panose="020B0604020202020204" pitchFamily="34" charset="0"/>
                <a:cs typeface="Arial" panose="020B0604020202020204" pitchFamily="34" charset="0"/>
              </a:rPr>
              <a:t>sektoriuje</a:t>
            </a:r>
            <a:r>
              <a:rPr lang="lt-LT" b="1">
                <a:latin typeface="Arial" panose="020B0604020202020204" pitchFamily="34" charset="0"/>
                <a:cs typeface="Arial" panose="020B0604020202020204" pitchFamily="34" charset="0"/>
              </a:rPr>
              <a:t> </a:t>
            </a:r>
            <a:r>
              <a:rPr lang="lt-LT">
                <a:latin typeface="Arial" panose="020B0604020202020204" pitchFamily="34" charset="0"/>
                <a:cs typeface="Arial" panose="020B0604020202020204" pitchFamily="34" charset="0"/>
              </a:rPr>
              <a:t>vyrų vidutinis darbo užmokestis buvo beveik pusantro karto arba 1,2 tūkst. Eur didesnis nei moterų. </a:t>
            </a:r>
          </a:p>
          <a:p>
            <a:pPr marL="182563" indent="-182563">
              <a:spcAft>
                <a:spcPts val="1200"/>
              </a:spcAft>
              <a:buFont typeface="Arial" panose="020B0604020202020204" pitchFamily="34" charset="0"/>
              <a:buChar char="•"/>
            </a:pPr>
            <a:r>
              <a:rPr lang="lt-LT" b="1">
                <a:latin typeface="Arial" panose="020B0604020202020204" pitchFamily="34" charset="0"/>
                <a:cs typeface="Arial" panose="020B0604020202020204" pitchFamily="34" charset="0"/>
              </a:rPr>
              <a:t>Informacijos ir ryšių</a:t>
            </a:r>
            <a:r>
              <a:rPr lang="lt-LT">
                <a:latin typeface="Arial" panose="020B0604020202020204" pitchFamily="34" charset="0"/>
                <a:cs typeface="Arial" panose="020B0604020202020204" pitchFamily="34" charset="0"/>
              </a:rPr>
              <a:t> sektoriuje vidutinis vyrų darbo užmokestis buvo 1,4 karto arba 980 Eur didesnis nei moterų, </a:t>
            </a:r>
            <a:r>
              <a:rPr lang="lt-LT" b="1">
                <a:latin typeface="Arial" panose="020B0604020202020204" pitchFamily="34" charset="0"/>
                <a:cs typeface="Arial" panose="020B0604020202020204" pitchFamily="34" charset="0"/>
              </a:rPr>
              <a:t>žmonių sveikatos priežiūros </a:t>
            </a:r>
            <a:r>
              <a:rPr lang="lt-LT">
                <a:latin typeface="Arial" panose="020B0604020202020204" pitchFamily="34" charset="0"/>
                <a:cs typeface="Arial" panose="020B0604020202020204" pitchFamily="34" charset="0"/>
              </a:rPr>
              <a:t>– 1,4 karto arba 721 Eur didesnis nei moterų.</a:t>
            </a:r>
          </a:p>
        </p:txBody>
      </p:sp>
      <p:sp>
        <p:nvSpPr>
          <p:cNvPr id="5" name="TextBox 4">
            <a:extLst>
              <a:ext uri="{FF2B5EF4-FFF2-40B4-BE49-F238E27FC236}">
                <a16:creationId xmlns:a16="http://schemas.microsoft.com/office/drawing/2014/main" id="{B363114E-F782-9DEC-C0CF-F8E36B0A5737}"/>
              </a:ext>
            </a:extLst>
          </p:cNvPr>
          <p:cNvSpPr txBox="1"/>
          <p:nvPr/>
        </p:nvSpPr>
        <p:spPr>
          <a:xfrm>
            <a:off x="6096000" y="6214297"/>
            <a:ext cx="5596890" cy="307777"/>
          </a:xfrm>
          <a:prstGeom prst="rect">
            <a:avLst/>
          </a:prstGeom>
          <a:noFill/>
        </p:spPr>
        <p:txBody>
          <a:bodyPr wrap="square" rtlCol="0">
            <a:spAutoFit/>
          </a:bodyPr>
          <a:lstStyle/>
          <a:p>
            <a:pPr algn="r"/>
            <a:r>
              <a:rPr lang="lt-LT" sz="1400">
                <a:latin typeface="Arial" panose="020B0604020202020204" pitchFamily="34" charset="0"/>
                <a:cs typeface="Arial" panose="020B0604020202020204" pitchFamily="34" charset="0"/>
              </a:rPr>
              <a:t>Šaltinis: Valstybės duomenų agentūra</a:t>
            </a:r>
          </a:p>
        </p:txBody>
      </p:sp>
      <p:sp>
        <p:nvSpPr>
          <p:cNvPr id="7" name="TextBox 6">
            <a:extLst>
              <a:ext uri="{FF2B5EF4-FFF2-40B4-BE49-F238E27FC236}">
                <a16:creationId xmlns:a16="http://schemas.microsoft.com/office/drawing/2014/main" id="{CF0913F4-3BC0-3B44-B1A5-6790A635EE45}"/>
              </a:ext>
            </a:extLst>
          </p:cNvPr>
          <p:cNvSpPr txBox="1"/>
          <p:nvPr/>
        </p:nvSpPr>
        <p:spPr>
          <a:xfrm>
            <a:off x="943914" y="1270632"/>
            <a:ext cx="10748976" cy="646331"/>
          </a:xfrm>
          <a:prstGeom prst="rect">
            <a:avLst/>
          </a:prstGeom>
          <a:solidFill>
            <a:schemeClr val="bg1">
              <a:lumMod val="95000"/>
            </a:schemeClr>
          </a:solidFill>
        </p:spPr>
        <p:txBody>
          <a:bodyPr wrap="square">
            <a:spAutoFit/>
          </a:bodyPr>
          <a:lstStyle/>
          <a:p>
            <a:pPr>
              <a:spcAft>
                <a:spcPts val="1200"/>
              </a:spcAft>
            </a:pPr>
            <a:r>
              <a:rPr lang="lt-LT">
                <a:latin typeface="Arial" panose="020B0604020202020204" pitchFamily="34" charset="0"/>
                <a:cs typeface="Arial" panose="020B0604020202020204" pitchFamily="34" charset="0"/>
              </a:rPr>
              <a:t>2022 m. vyrų vidutinis metinis  bruto darbo užmokestis buvo 1878 Eur/mėn. – dešimtadaliu arba </a:t>
            </a:r>
            <a:br>
              <a:rPr lang="lt-LT">
                <a:latin typeface="Arial" panose="020B0604020202020204" pitchFamily="34" charset="0"/>
                <a:cs typeface="Arial" panose="020B0604020202020204" pitchFamily="34" charset="0"/>
              </a:rPr>
            </a:br>
            <a:r>
              <a:rPr lang="lt-LT">
                <a:latin typeface="Arial" panose="020B0604020202020204" pitchFamily="34" charset="0"/>
                <a:cs typeface="Arial" panose="020B0604020202020204" pitchFamily="34" charset="0"/>
              </a:rPr>
              <a:t>180,2 Eur didesnis nei moterų (1697,8 Eur/mėn.).</a:t>
            </a:r>
          </a:p>
        </p:txBody>
      </p:sp>
      <p:graphicFrame>
        <p:nvGraphicFramePr>
          <p:cNvPr id="10" name="Diagrama 9">
            <a:extLst>
              <a:ext uri="{FF2B5EF4-FFF2-40B4-BE49-F238E27FC236}">
                <a16:creationId xmlns:a16="http://schemas.microsoft.com/office/drawing/2014/main" id="{B0D65685-CEDB-CE1E-C4FA-5AE21EE29AC8}"/>
              </a:ext>
            </a:extLst>
          </p:cNvPr>
          <p:cNvGraphicFramePr>
            <a:graphicFrameLocks/>
          </p:cNvGraphicFramePr>
          <p:nvPr>
            <p:extLst>
              <p:ext uri="{D42A27DB-BD31-4B8C-83A1-F6EECF244321}">
                <p14:modId xmlns:p14="http://schemas.microsoft.com/office/powerpoint/2010/main" val="844721834"/>
              </p:ext>
            </p:extLst>
          </p:nvPr>
        </p:nvGraphicFramePr>
        <p:xfrm>
          <a:off x="685983" y="2150884"/>
          <a:ext cx="5167314" cy="3591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3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tables and chairs&#10;&#10;Description automatically generated with low confidence">
            <a:extLst>
              <a:ext uri="{FF2B5EF4-FFF2-40B4-BE49-F238E27FC236}">
                <a16:creationId xmlns:a16="http://schemas.microsoft.com/office/drawing/2014/main" id="{E141ACCB-03AC-834A-8401-4934AF4D75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03889" cy="8663989"/>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57366" y="1724858"/>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3857366" y="2096589"/>
            <a:ext cx="4477268" cy="2438836"/>
          </a:xfrm>
          <a:prstGeom prst="rect">
            <a:avLst/>
          </a:prstGeom>
        </p:spPr>
        <p:txBody>
          <a:bodyPr spcFirstLastPara="1" wrap="square" lIns="0" tIns="0" rIns="0" bIns="0" anchor="b" anchorCtr="0">
            <a:noAutofit/>
          </a:bodyPr>
          <a:lstStyle/>
          <a:p>
            <a:pPr lvl="0" algn="ctr">
              <a:spcAft>
                <a:spcPts val="300"/>
              </a:spcAft>
            </a:pPr>
            <a:r>
              <a:rPr lang="lt-LT" sz="3800" dirty="0">
                <a:solidFill>
                  <a:srgbClr val="49484A"/>
                </a:solidFill>
                <a:latin typeface="Arial" panose="020B0604020202020204" pitchFamily="34" charset="0"/>
                <a:cs typeface="Arial" panose="020B0604020202020204" pitchFamily="34" charset="0"/>
              </a:rPr>
              <a:t>Registruotas nedarbas: lyčių skirtumai</a:t>
            </a:r>
            <a:endParaRPr sz="3800" dirty="0">
              <a:solidFill>
                <a:srgbClr val="4948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62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Moterų registruotas nedarbas atsparesnis sezoniniams svyravimams</a:t>
            </a:r>
          </a:p>
        </p:txBody>
      </p:sp>
      <p:sp>
        <p:nvSpPr>
          <p:cNvPr id="10" name="TextBox 9">
            <a:extLst>
              <a:ext uri="{FF2B5EF4-FFF2-40B4-BE49-F238E27FC236}">
                <a16:creationId xmlns:a16="http://schemas.microsoft.com/office/drawing/2014/main" id="{1B67C65E-C8C2-C01C-7AA1-5889D213E7E4}"/>
              </a:ext>
            </a:extLst>
          </p:cNvPr>
          <p:cNvSpPr txBox="1"/>
          <p:nvPr/>
        </p:nvSpPr>
        <p:spPr>
          <a:xfrm>
            <a:off x="6541301" y="3163931"/>
            <a:ext cx="5194301" cy="1631216"/>
          </a:xfrm>
          <a:prstGeom prst="rect">
            <a:avLst/>
          </a:prstGeom>
          <a:noFill/>
        </p:spPr>
        <p:txBody>
          <a:bodyPr wrap="square" rtlCol="0">
            <a:spAutoFit/>
          </a:bodyPr>
          <a:lstStyle/>
          <a:p>
            <a:pPr>
              <a:spcAft>
                <a:spcPts val="1200"/>
              </a:spcAft>
            </a:pPr>
            <a:r>
              <a:rPr lang="lt-LT" dirty="0">
                <a:latin typeface="Arial" panose="020B0604020202020204" pitchFamily="34" charset="0"/>
                <a:cs typeface="Arial" panose="020B0604020202020204" pitchFamily="34" charset="0"/>
              </a:rPr>
              <a:t>Didžiausias moterų nedarbas – tokiose pasienio savivaldybėse kaip Kalvarija, Akmenės r., Vilkaviškio r. bei Visaginas (perkopė 12 proc.).</a:t>
            </a:r>
          </a:p>
          <a:p>
            <a:pPr>
              <a:spcAft>
                <a:spcPts val="1200"/>
              </a:spcAft>
            </a:pPr>
            <a:r>
              <a:rPr lang="lt-LT" dirty="0">
                <a:latin typeface="Arial" panose="020B0604020202020204" pitchFamily="34" charset="0"/>
                <a:cs typeface="Arial" panose="020B0604020202020204" pitchFamily="34" charset="0"/>
              </a:rPr>
              <a:t>Mažiausias – Neringos, Birštono, Klaipėdos r. savivaldybėse (nesiekia 6 proc.).</a:t>
            </a:r>
          </a:p>
        </p:txBody>
      </p:sp>
      <p:graphicFrame>
        <p:nvGraphicFramePr>
          <p:cNvPr id="7" name="Diagrama 6">
            <a:extLst>
              <a:ext uri="{FF2B5EF4-FFF2-40B4-BE49-F238E27FC236}">
                <a16:creationId xmlns:a16="http://schemas.microsoft.com/office/drawing/2014/main" id="{81F9A030-DD35-63B0-C5AF-21A42115E751}"/>
              </a:ext>
            </a:extLst>
          </p:cNvPr>
          <p:cNvGraphicFramePr>
            <a:graphicFrameLocks/>
          </p:cNvGraphicFramePr>
          <p:nvPr/>
        </p:nvGraphicFramePr>
        <p:xfrm>
          <a:off x="342899" y="1280160"/>
          <a:ext cx="6289843" cy="469087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C935864-2248-2FC9-38A2-49750E138207}"/>
              </a:ext>
            </a:extLst>
          </p:cNvPr>
          <p:cNvSpPr txBox="1"/>
          <p:nvPr/>
        </p:nvSpPr>
        <p:spPr>
          <a:xfrm>
            <a:off x="6610683" y="1437318"/>
            <a:ext cx="5216359" cy="1631216"/>
          </a:xfrm>
          <a:prstGeom prst="rect">
            <a:avLst/>
          </a:prstGeom>
          <a:solidFill>
            <a:schemeClr val="bg1">
              <a:lumMod val="95000"/>
            </a:schemeClr>
          </a:solidFill>
        </p:spPr>
        <p:txBody>
          <a:bodyPr wrap="square">
            <a:spAutoFit/>
          </a:bodyPr>
          <a:lstStyle/>
          <a:p>
            <a:pPr>
              <a:spcAft>
                <a:spcPts val="1200"/>
              </a:spcAft>
            </a:pPr>
            <a:r>
              <a:rPr lang="lt-LT" dirty="0">
                <a:latin typeface="Arial" panose="020B0604020202020204" pitchFamily="34" charset="0"/>
                <a:cs typeface="Arial" panose="020B0604020202020204" pitchFamily="34" charset="0"/>
              </a:rPr>
              <a:t>2023 m. gegužės 1 d. registruotas moterų nedarbas Lietuvoje siekė </a:t>
            </a:r>
            <a:r>
              <a:rPr lang="lt-LT" b="1" dirty="0">
                <a:latin typeface="Arial" panose="020B0604020202020204" pitchFamily="34" charset="0"/>
                <a:cs typeface="Arial" panose="020B0604020202020204" pitchFamily="34" charset="0"/>
              </a:rPr>
              <a:t>9,1 proc.</a:t>
            </a:r>
            <a:r>
              <a:rPr lang="lt-LT" dirty="0">
                <a:latin typeface="Arial" panose="020B0604020202020204" pitchFamily="34" charset="0"/>
                <a:cs typeface="Arial" panose="020B0604020202020204" pitchFamily="34" charset="0"/>
              </a:rPr>
              <a:t>, t. y. Užimtumo tarnyboje bedarbio statusu registruota kas vienuolikta darbingo amžiaus moteris.</a:t>
            </a:r>
          </a:p>
          <a:p>
            <a:pPr>
              <a:spcAft>
                <a:spcPts val="1200"/>
              </a:spcAft>
            </a:pPr>
            <a:r>
              <a:rPr lang="lt-LT" dirty="0">
                <a:latin typeface="Arial" panose="020B0604020202020204" pitchFamily="34" charset="0"/>
                <a:cs typeface="Arial" panose="020B0604020202020204" pitchFamily="34" charset="0"/>
              </a:rPr>
              <a:t>Vyrų nedarbas – 8,9 proc.</a:t>
            </a:r>
          </a:p>
        </p:txBody>
      </p:sp>
      <p:sp>
        <p:nvSpPr>
          <p:cNvPr id="5" name="TextBox 4">
            <a:extLst>
              <a:ext uri="{FF2B5EF4-FFF2-40B4-BE49-F238E27FC236}">
                <a16:creationId xmlns:a16="http://schemas.microsoft.com/office/drawing/2014/main" id="{8C0E6A65-8F84-D339-4A71-EB70F1B14427}"/>
              </a:ext>
            </a:extLst>
          </p:cNvPr>
          <p:cNvSpPr txBox="1"/>
          <p:nvPr/>
        </p:nvSpPr>
        <p:spPr>
          <a:xfrm>
            <a:off x="6587022" y="4952305"/>
            <a:ext cx="5262079" cy="1477328"/>
          </a:xfrm>
          <a:prstGeom prst="rect">
            <a:avLst/>
          </a:prstGeom>
          <a:noFill/>
        </p:spPr>
        <p:txBody>
          <a:bodyPr wrap="square" rtlCol="0">
            <a:spAutoFit/>
          </a:bodyPr>
          <a:lstStyle/>
          <a:p>
            <a:pPr>
              <a:spcAft>
                <a:spcPts val="1200"/>
              </a:spcAft>
            </a:pPr>
            <a:r>
              <a:rPr lang="lt-LT" dirty="0">
                <a:latin typeface="Arial" panose="020B0604020202020204" pitchFamily="34" charset="0"/>
                <a:cs typeface="Arial" panose="020B0604020202020204" pitchFamily="34" charset="0"/>
              </a:rPr>
              <a:t>Vyrų nedarbas įprastai mažėja šiltuoju metu laiku, išaugus darbuotojų paklausai statybų ir žemės ūkio sektoriuose, ir didėja įpusėjus rudeniui. </a:t>
            </a:r>
            <a:r>
              <a:rPr lang="lt-LT" b="1" dirty="0">
                <a:latin typeface="Arial" panose="020B0604020202020204" pitchFamily="34" charset="0"/>
                <a:cs typeface="Arial" panose="020B0604020202020204" pitchFamily="34" charset="0"/>
              </a:rPr>
              <a:t>Moterų nedarbas atsparesnis sezoniniams svyravimams</a:t>
            </a:r>
            <a:r>
              <a:rPr lang="lt-L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5352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Moterų registruotas nedarbas atsparesnis sezoniniams svyravimams</a:t>
            </a:r>
          </a:p>
        </p:txBody>
      </p:sp>
      <p:sp>
        <p:nvSpPr>
          <p:cNvPr id="10" name="TextBox 9">
            <a:extLst>
              <a:ext uri="{FF2B5EF4-FFF2-40B4-BE49-F238E27FC236}">
                <a16:creationId xmlns:a16="http://schemas.microsoft.com/office/drawing/2014/main" id="{1B67C65E-C8C2-C01C-7AA1-5889D213E7E4}"/>
              </a:ext>
            </a:extLst>
          </p:cNvPr>
          <p:cNvSpPr txBox="1"/>
          <p:nvPr/>
        </p:nvSpPr>
        <p:spPr>
          <a:xfrm>
            <a:off x="667403" y="4555305"/>
            <a:ext cx="5721366" cy="2185214"/>
          </a:xfrm>
          <a:prstGeom prst="rect">
            <a:avLst/>
          </a:prstGeom>
          <a:noFill/>
        </p:spPr>
        <p:txBody>
          <a:bodyPr wrap="square" rtlCol="0">
            <a:spAutoFit/>
          </a:bodyPr>
          <a:lstStyle/>
          <a:p>
            <a:pPr>
              <a:spcAft>
                <a:spcPts val="1200"/>
              </a:spcAft>
            </a:pPr>
            <a:r>
              <a:rPr lang="lt-LT" dirty="0">
                <a:latin typeface="Arial" panose="020B0604020202020204" pitchFamily="34" charset="0"/>
                <a:cs typeface="Arial" panose="020B0604020202020204" pitchFamily="34" charset="0"/>
              </a:rPr>
              <a:t>Įprastai vidutinis moterų nedarbas – mažesnis nei vyrų.</a:t>
            </a:r>
          </a:p>
          <a:p>
            <a:pPr>
              <a:spcAft>
                <a:spcPts val="1200"/>
              </a:spcAft>
            </a:pPr>
            <a:r>
              <a:rPr lang="lt-LT" dirty="0">
                <a:latin typeface="Arial" panose="020B0604020202020204" pitchFamily="34" charset="0"/>
                <a:cs typeface="Arial" panose="020B0604020202020204" pitchFamily="34" charset="0"/>
              </a:rPr>
              <a:t>Covid-19 pandemija šią situaciją pakoregavo: pandemijos pradžioje moterų nedarbas augo sparčiau nei vyrų, o mažėjo lėčiau. Pastarųjų metų moterų nedarbo rodikliams įtakos turėjo ir pabėgėlių iš Ukrainos srautai.</a:t>
            </a:r>
          </a:p>
        </p:txBody>
      </p:sp>
      <p:graphicFrame>
        <p:nvGraphicFramePr>
          <p:cNvPr id="3" name="Diagrama 2">
            <a:extLst>
              <a:ext uri="{FF2B5EF4-FFF2-40B4-BE49-F238E27FC236}">
                <a16:creationId xmlns:a16="http://schemas.microsoft.com/office/drawing/2014/main" id="{405ABB29-C240-2B2A-F3C4-C42FAF8B9CCF}"/>
              </a:ext>
            </a:extLst>
          </p:cNvPr>
          <p:cNvGraphicFramePr>
            <a:graphicFrameLocks/>
          </p:cNvGraphicFramePr>
          <p:nvPr>
            <p:extLst>
              <p:ext uri="{D42A27DB-BD31-4B8C-83A1-F6EECF244321}">
                <p14:modId xmlns:p14="http://schemas.microsoft.com/office/powerpoint/2010/main" val="1250117559"/>
              </p:ext>
            </p:extLst>
          </p:nvPr>
        </p:nvGraphicFramePr>
        <p:xfrm>
          <a:off x="584201" y="1361440"/>
          <a:ext cx="5804568" cy="30604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a 5">
            <a:extLst>
              <a:ext uri="{FF2B5EF4-FFF2-40B4-BE49-F238E27FC236}">
                <a16:creationId xmlns:a16="http://schemas.microsoft.com/office/drawing/2014/main" id="{B5CFC065-E0FA-590B-6491-1403B8C64BB9}"/>
              </a:ext>
            </a:extLst>
          </p:cNvPr>
          <p:cNvGraphicFramePr>
            <a:graphicFrameLocks/>
          </p:cNvGraphicFramePr>
          <p:nvPr>
            <p:extLst>
              <p:ext uri="{D42A27DB-BD31-4B8C-83A1-F6EECF244321}">
                <p14:modId xmlns:p14="http://schemas.microsoft.com/office/powerpoint/2010/main" val="2155168490"/>
              </p:ext>
            </p:extLst>
          </p:nvPr>
        </p:nvGraphicFramePr>
        <p:xfrm>
          <a:off x="6554805" y="1328417"/>
          <a:ext cx="5317958" cy="2897896"/>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696AD790-2F02-63C2-3D75-C61C296AA8D4}"/>
              </a:ext>
            </a:extLst>
          </p:cNvPr>
          <p:cNvSpPr txBox="1"/>
          <p:nvPr/>
        </p:nvSpPr>
        <p:spPr>
          <a:xfrm>
            <a:off x="6666034" y="4469348"/>
            <a:ext cx="5249307" cy="2185214"/>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Vidutinis moterų nedarbas trejus metus 2020-2022 m.) buvo didesnis nei vyrų. </a:t>
            </a:r>
          </a:p>
          <a:p>
            <a:pPr>
              <a:spcAft>
                <a:spcPts val="1200"/>
              </a:spcAft>
            </a:pPr>
            <a:r>
              <a:rPr lang="lt-LT">
                <a:latin typeface="Arial" panose="020B0604020202020204" pitchFamily="34" charset="0"/>
                <a:cs typeface="Arial" panose="020B0604020202020204" pitchFamily="34" charset="0"/>
              </a:rPr>
              <a:t>Nors jau kurį laiką registruoto nedarbo rodikliai artimi </a:t>
            </a:r>
            <a:r>
              <a:rPr lang="lt-LT" err="1">
                <a:latin typeface="Arial" panose="020B0604020202020204" pitchFamily="34" charset="0"/>
                <a:cs typeface="Arial" panose="020B0604020202020204" pitchFamily="34" charset="0"/>
              </a:rPr>
              <a:t>priešpandeminiam</a:t>
            </a:r>
            <a:r>
              <a:rPr lang="lt-LT">
                <a:latin typeface="Arial" panose="020B0604020202020204" pitchFamily="34" charset="0"/>
                <a:cs typeface="Arial" panose="020B0604020202020204" pitchFamily="34" charset="0"/>
              </a:rPr>
              <a:t> lygiui, bet įprastas vyrų ir moterų registruoto nedarbo cikliškumas (kuomet vyrų nedarbas išauga žiemą, o mažėja vasarą) išryškėjo tik šių metų pradžioje.</a:t>
            </a:r>
          </a:p>
        </p:txBody>
      </p:sp>
      <p:sp>
        <p:nvSpPr>
          <p:cNvPr id="2" name="TextBox 1">
            <a:extLst>
              <a:ext uri="{FF2B5EF4-FFF2-40B4-BE49-F238E27FC236}">
                <a16:creationId xmlns:a16="http://schemas.microsoft.com/office/drawing/2014/main" id="{51F73E1C-36F1-A5FD-4F70-6DCDE437F602}"/>
              </a:ext>
            </a:extLst>
          </p:cNvPr>
          <p:cNvSpPr txBox="1"/>
          <p:nvPr/>
        </p:nvSpPr>
        <p:spPr>
          <a:xfrm>
            <a:off x="9049084" y="4070831"/>
            <a:ext cx="2558715" cy="276999"/>
          </a:xfrm>
          <a:prstGeom prst="rect">
            <a:avLst/>
          </a:prstGeom>
          <a:noFill/>
        </p:spPr>
        <p:txBody>
          <a:bodyPr wrap="square" rtlCol="0">
            <a:spAutoFit/>
          </a:bodyPr>
          <a:lstStyle/>
          <a:p>
            <a:pPr algn="r"/>
            <a:r>
              <a:rPr lang="lt-LT" sz="1200" dirty="0">
                <a:latin typeface="Arial" panose="020B0604020202020204" pitchFamily="34" charset="0"/>
                <a:cs typeface="Arial" panose="020B0604020202020204" pitchFamily="34" charset="0"/>
              </a:rPr>
              <a:t>* 2023 m. sausis-gegužė</a:t>
            </a:r>
          </a:p>
        </p:txBody>
      </p:sp>
    </p:spTree>
    <p:extLst>
      <p:ext uri="{BB962C8B-B14F-4D97-AF65-F5344CB8AC3E}">
        <p14:creationId xmlns:p14="http://schemas.microsoft.com/office/powerpoint/2010/main" val="338275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867885" y="607709"/>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Tarp bedarbių moterų daugiau įgijusių aukštąjį išsilavinimą</a:t>
            </a:r>
          </a:p>
        </p:txBody>
      </p:sp>
      <p:sp>
        <p:nvSpPr>
          <p:cNvPr id="10" name="TextBox 9">
            <a:extLst>
              <a:ext uri="{FF2B5EF4-FFF2-40B4-BE49-F238E27FC236}">
                <a16:creationId xmlns:a16="http://schemas.microsoft.com/office/drawing/2014/main" id="{1B67C65E-C8C2-C01C-7AA1-5889D213E7E4}"/>
              </a:ext>
            </a:extLst>
          </p:cNvPr>
          <p:cNvSpPr txBox="1"/>
          <p:nvPr/>
        </p:nvSpPr>
        <p:spPr>
          <a:xfrm>
            <a:off x="6518296" y="1124917"/>
            <a:ext cx="5222543" cy="2262158"/>
          </a:xfrm>
          <a:prstGeom prst="rect">
            <a:avLst/>
          </a:prstGeom>
          <a:noFill/>
        </p:spPr>
        <p:txBody>
          <a:bodyPr wrap="square" rtlCol="0">
            <a:spAutoFit/>
          </a:bodyPr>
          <a:lstStyle/>
          <a:p>
            <a:pPr>
              <a:spcAft>
                <a:spcPts val="600"/>
              </a:spcAft>
            </a:pPr>
            <a:r>
              <a:rPr lang="lt-LT" dirty="0">
                <a:latin typeface="Arial" panose="020B0604020202020204" pitchFamily="34" charset="0"/>
                <a:cs typeface="Arial" panose="020B0604020202020204" pitchFamily="34" charset="0"/>
              </a:rPr>
              <a:t>Pagal amžių, nedarbo trukmę ar darbingumą dėl negalios bedarbių vyrų ir moterų struktūra panaši:</a:t>
            </a:r>
          </a:p>
          <a:p>
            <a:pPr marL="285750" indent="-1968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Apie 40 proc. sudaro 50+ m. asmenys.</a:t>
            </a:r>
          </a:p>
          <a:p>
            <a:pPr marL="285750" indent="-1968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Ilgalaikių bedarbių dalis siekia apie penktadalį. Moterų dalis – šiek tiek didesnė nei vyrų.</a:t>
            </a:r>
          </a:p>
          <a:p>
            <a:pPr marL="285750" indent="-1968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Ribotas darbingumas dėl negalios nustatytas kas keturioliktai moteriai ir kas tryliktam vyrui.</a:t>
            </a:r>
          </a:p>
        </p:txBody>
      </p:sp>
      <p:sp>
        <p:nvSpPr>
          <p:cNvPr id="13" name="TextBox 12">
            <a:extLst>
              <a:ext uri="{FF2B5EF4-FFF2-40B4-BE49-F238E27FC236}">
                <a16:creationId xmlns:a16="http://schemas.microsoft.com/office/drawing/2014/main" id="{BAA070F9-FDC4-2D8C-F285-2D7BC05AF8A1}"/>
              </a:ext>
            </a:extLst>
          </p:cNvPr>
          <p:cNvSpPr txBox="1"/>
          <p:nvPr/>
        </p:nvSpPr>
        <p:spPr>
          <a:xfrm>
            <a:off x="785289" y="1140926"/>
            <a:ext cx="5493644" cy="2108269"/>
          </a:xfrm>
          <a:prstGeom prst="rect">
            <a:avLst/>
          </a:prstGeom>
          <a:noFill/>
          <a:ln>
            <a:solidFill>
              <a:schemeClr val="bg1">
                <a:lumMod val="75000"/>
              </a:schemeClr>
            </a:solidFill>
          </a:ln>
        </p:spPr>
        <p:txBody>
          <a:bodyPr wrap="square" rtlCol="0">
            <a:spAutoFit/>
          </a:bodyPr>
          <a:lstStyle/>
          <a:p>
            <a:pPr>
              <a:spcAft>
                <a:spcPts val="600"/>
              </a:spcAft>
            </a:pPr>
            <a:r>
              <a:rPr lang="lt-LT" b="1">
                <a:latin typeface="Arial" panose="020B0604020202020204" pitchFamily="34" charset="0"/>
                <a:cs typeface="Arial" panose="020B0604020202020204" pitchFamily="34" charset="0"/>
              </a:rPr>
              <a:t>Tarp moterų – daugiau asmenų su aukštuoju išsilavinimu</a:t>
            </a:r>
            <a:r>
              <a:rPr lang="lt-LT">
                <a:latin typeface="Arial" panose="020B0604020202020204" pitchFamily="34" charset="0"/>
                <a:cs typeface="Arial" panose="020B0604020202020204" pitchFamily="34" charset="0"/>
              </a:rPr>
              <a:t>. Kas trečia (34,5 proc.) bedarbė – įgijusi aukštąjį ar aukštesnįjį išsilavinimą. Vyrų tarpe tokių – kas penktas (21,9 proc.).</a:t>
            </a:r>
          </a:p>
          <a:p>
            <a:pPr>
              <a:spcAft>
                <a:spcPts val="600"/>
              </a:spcAft>
            </a:pPr>
            <a:r>
              <a:rPr lang="lt-LT" b="1">
                <a:latin typeface="Arial" panose="020B0604020202020204" pitchFamily="34" charset="0"/>
                <a:cs typeface="Arial" panose="020B0604020202020204" pitchFamily="34" charset="0"/>
              </a:rPr>
              <a:t>Tarp vyrų daugiau – įgijusių profesinį išsilavinimą arba neturinčio profesinio pasirengimo </a:t>
            </a:r>
            <a:r>
              <a:rPr lang="lt-LT">
                <a:latin typeface="Arial" panose="020B0604020202020204" pitchFamily="34" charset="0"/>
                <a:cs typeface="Arial" panose="020B0604020202020204" pitchFamily="34" charset="0"/>
              </a:rPr>
              <a:t>(atitinkamai 44,8 proc. ir 35,4 proc.).</a:t>
            </a:r>
          </a:p>
        </p:txBody>
      </p:sp>
      <p:graphicFrame>
        <p:nvGraphicFramePr>
          <p:cNvPr id="14" name="Diagrama 13">
            <a:extLst>
              <a:ext uri="{FF2B5EF4-FFF2-40B4-BE49-F238E27FC236}">
                <a16:creationId xmlns:a16="http://schemas.microsoft.com/office/drawing/2014/main" id="{ADF8F711-15D9-1497-7D2E-0D77BD698C3E}"/>
              </a:ext>
            </a:extLst>
          </p:cNvPr>
          <p:cNvGraphicFramePr>
            <a:graphicFrameLocks/>
          </p:cNvGraphicFramePr>
          <p:nvPr/>
        </p:nvGraphicFramePr>
        <p:xfrm>
          <a:off x="785288" y="3524955"/>
          <a:ext cx="10781871" cy="3067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91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43914" y="752088"/>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Daugiau moterų ieško nekvalifikuoto darbo</a:t>
            </a:r>
          </a:p>
        </p:txBody>
      </p:sp>
      <p:sp>
        <p:nvSpPr>
          <p:cNvPr id="10" name="TextBox 9">
            <a:extLst>
              <a:ext uri="{FF2B5EF4-FFF2-40B4-BE49-F238E27FC236}">
                <a16:creationId xmlns:a16="http://schemas.microsoft.com/office/drawing/2014/main" id="{1B67C65E-C8C2-C01C-7AA1-5889D213E7E4}"/>
              </a:ext>
            </a:extLst>
          </p:cNvPr>
          <p:cNvSpPr txBox="1"/>
          <p:nvPr/>
        </p:nvSpPr>
        <p:spPr>
          <a:xfrm>
            <a:off x="6685498" y="1569068"/>
            <a:ext cx="5222543" cy="1631216"/>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Daugiausia moterų (38,5 proc.) ieško nekvalifikuoto darbo arba specialisto ar įstaigų tarnautojo (32,4 proc.) darbo.</a:t>
            </a:r>
          </a:p>
          <a:p>
            <a:pPr>
              <a:spcAft>
                <a:spcPts val="1200"/>
              </a:spcAft>
            </a:pPr>
            <a:r>
              <a:rPr lang="lt-LT">
                <a:latin typeface="Arial" panose="020B0604020202020204" pitchFamily="34" charset="0"/>
                <a:cs typeface="Arial" panose="020B0604020202020204" pitchFamily="34" charset="0"/>
              </a:rPr>
              <a:t>Tarp vyrų daugiausia ieškančių kvalifikuoto darbininko ar nekvalifikuoto darbo.</a:t>
            </a:r>
          </a:p>
        </p:txBody>
      </p:sp>
      <p:graphicFrame>
        <p:nvGraphicFramePr>
          <p:cNvPr id="2" name="Diagrama 1">
            <a:extLst>
              <a:ext uri="{FF2B5EF4-FFF2-40B4-BE49-F238E27FC236}">
                <a16:creationId xmlns:a16="http://schemas.microsoft.com/office/drawing/2014/main" id="{0C0A7439-7F4E-517B-5F83-9F0353E3D60A}"/>
              </a:ext>
            </a:extLst>
          </p:cNvPr>
          <p:cNvGraphicFramePr>
            <a:graphicFrameLocks/>
          </p:cNvGraphicFramePr>
          <p:nvPr>
            <p:extLst>
              <p:ext uri="{D42A27DB-BD31-4B8C-83A1-F6EECF244321}">
                <p14:modId xmlns:p14="http://schemas.microsoft.com/office/powerpoint/2010/main" val="2999359672"/>
              </p:ext>
            </p:extLst>
          </p:nvPr>
        </p:nvGraphicFramePr>
        <p:xfrm>
          <a:off x="703962" y="1661398"/>
          <a:ext cx="5650411" cy="42129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C64707A-BD96-814A-99AF-EC43546035C7}"/>
              </a:ext>
            </a:extLst>
          </p:cNvPr>
          <p:cNvSpPr txBox="1"/>
          <p:nvPr/>
        </p:nvSpPr>
        <p:spPr>
          <a:xfrm>
            <a:off x="6767794" y="3429000"/>
            <a:ext cx="5222543" cy="2462213"/>
          </a:xfrm>
          <a:prstGeom prst="rect">
            <a:avLst/>
          </a:prstGeom>
          <a:noFill/>
        </p:spPr>
        <p:txBody>
          <a:bodyPr wrap="square">
            <a:spAutoFit/>
          </a:bodyPr>
          <a:lstStyle/>
          <a:p>
            <a:pPr>
              <a:spcAft>
                <a:spcPts val="1200"/>
              </a:spcAft>
            </a:pPr>
            <a:r>
              <a:rPr lang="lt-LT" dirty="0">
                <a:latin typeface="Arial" panose="020B0604020202020204" pitchFamily="34" charset="0"/>
                <a:cs typeface="Arial" panose="020B0604020202020204" pitchFamily="34" charset="0"/>
              </a:rPr>
              <a:t>Nepaisant to, kad tarp bedarbių moterų įgijusių aukštąjį išsilavinimą yra daugiau nei tarp vyrų,</a:t>
            </a:r>
          </a:p>
          <a:p>
            <a:pPr marL="285750" indent="-285750">
              <a:buFont typeface="Arial" panose="020B0604020202020204" pitchFamily="34" charset="0"/>
              <a:buChar char="•"/>
            </a:pPr>
            <a:r>
              <a:rPr lang="lt-LT" b="1" dirty="0">
                <a:latin typeface="Arial" panose="020B0604020202020204" pitchFamily="34" charset="0"/>
                <a:cs typeface="Arial" panose="020B0604020202020204" pitchFamily="34" charset="0"/>
              </a:rPr>
              <a:t>Daugiau moterų ieško nekvalifikuoto darbo,</a:t>
            </a:r>
          </a:p>
          <a:p>
            <a:pPr marL="285750" indent="-285750">
              <a:buFont typeface="Arial" panose="020B0604020202020204" pitchFamily="34" charset="0"/>
              <a:buChar char="•"/>
            </a:pPr>
            <a:r>
              <a:rPr lang="lt-LT" b="1" dirty="0">
                <a:latin typeface="Arial" panose="020B0604020202020204" pitchFamily="34" charset="0"/>
                <a:cs typeface="Arial" panose="020B0604020202020204" pitchFamily="34" charset="0"/>
              </a:rPr>
              <a:t>Daugiau vyrų ieško vadovo darbo.</a:t>
            </a:r>
          </a:p>
          <a:p>
            <a:endParaRPr lang="lt-LT" b="1" dirty="0">
              <a:latin typeface="Arial" panose="020B0604020202020204" pitchFamily="34" charset="0"/>
              <a:cs typeface="Arial" panose="020B0604020202020204" pitchFamily="34" charset="0"/>
            </a:endParaRPr>
          </a:p>
          <a:p>
            <a:r>
              <a:rPr lang="lt-LT" b="1" dirty="0">
                <a:latin typeface="Arial" panose="020B0604020202020204" pitchFamily="34" charset="0"/>
                <a:cs typeface="Arial" panose="020B0604020202020204" pitchFamily="34" charset="0"/>
              </a:rPr>
              <a:t>Beveik trečdalis </a:t>
            </a:r>
            <a:r>
              <a:rPr lang="lt-LT" dirty="0">
                <a:latin typeface="Arial" panose="020B0604020202020204" pitchFamily="34" charset="0"/>
                <a:cs typeface="Arial" panose="020B0604020202020204" pitchFamily="34" charset="0"/>
              </a:rPr>
              <a:t>(31,3 proc.) bedarbių moterų ieško pagalbinės darbininkės, pardavėjos valytojos arba administratorės darbo.</a:t>
            </a:r>
          </a:p>
        </p:txBody>
      </p:sp>
    </p:spTree>
    <p:extLst>
      <p:ext uri="{BB962C8B-B14F-4D97-AF65-F5344CB8AC3E}">
        <p14:creationId xmlns:p14="http://schemas.microsoft.com/office/powerpoint/2010/main" val="69267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43914" y="579210"/>
            <a:ext cx="10304172" cy="509286"/>
          </a:xfrm>
        </p:spPr>
        <p:txBody>
          <a:bodyPr>
            <a:noAutofit/>
          </a:bodyPr>
          <a:lstStyle/>
          <a:p>
            <a:r>
              <a:rPr lang="lt-LT" sz="2400" err="1">
                <a:solidFill>
                  <a:srgbClr val="0FB273"/>
                </a:solidFill>
                <a:latin typeface="Arial" panose="020B0604020202020204" pitchFamily="34" charset="0"/>
                <a:cs typeface="Arial" panose="020B0604020202020204" pitchFamily="34" charset="0"/>
              </a:rPr>
              <a:t>Feminizuotų</a:t>
            </a:r>
            <a:r>
              <a:rPr lang="lt-LT" sz="2400">
                <a:solidFill>
                  <a:srgbClr val="0FB273"/>
                </a:solidFill>
                <a:latin typeface="Arial" panose="020B0604020202020204" pitchFamily="34" charset="0"/>
                <a:cs typeface="Arial" panose="020B0604020202020204" pitchFamily="34" charset="0"/>
              </a:rPr>
              <a:t> profesijų pavyzdžiai </a:t>
            </a:r>
          </a:p>
        </p:txBody>
      </p:sp>
      <p:sp>
        <p:nvSpPr>
          <p:cNvPr id="5" name="TextBox 4">
            <a:extLst>
              <a:ext uri="{FF2B5EF4-FFF2-40B4-BE49-F238E27FC236}">
                <a16:creationId xmlns:a16="http://schemas.microsoft.com/office/drawing/2014/main" id="{FC759873-F7DD-D699-28E2-97AFBC5E0BD9}"/>
              </a:ext>
            </a:extLst>
          </p:cNvPr>
          <p:cNvSpPr txBox="1"/>
          <p:nvPr/>
        </p:nvSpPr>
        <p:spPr>
          <a:xfrm>
            <a:off x="2036659" y="1846727"/>
            <a:ext cx="1637571" cy="923330"/>
          </a:xfrm>
          <a:prstGeom prst="rect">
            <a:avLst/>
          </a:prstGeom>
          <a:solidFill>
            <a:schemeClr val="bg1">
              <a:lumMod val="95000"/>
            </a:schemeClr>
          </a:solidFill>
        </p:spPr>
        <p:txBody>
          <a:bodyPr wrap="square" rtlCol="0">
            <a:spAutoFit/>
          </a:bodyPr>
          <a:lstStyle/>
          <a:p>
            <a:pPr algn="ctr"/>
            <a:r>
              <a:rPr lang="lt-LT" dirty="0">
                <a:latin typeface="Arial" panose="020B0604020202020204" pitchFamily="34" charset="0"/>
                <a:cs typeface="Arial" panose="020B0604020202020204" pitchFamily="34" charset="0"/>
              </a:rPr>
              <a:t>Pradinio ugdymo mokytojas </a:t>
            </a:r>
          </a:p>
        </p:txBody>
      </p:sp>
      <p:sp>
        <p:nvSpPr>
          <p:cNvPr id="7" name="TextBox 6">
            <a:extLst>
              <a:ext uri="{FF2B5EF4-FFF2-40B4-BE49-F238E27FC236}">
                <a16:creationId xmlns:a16="http://schemas.microsoft.com/office/drawing/2014/main" id="{09AE327F-E05B-9E5C-DC5D-FBE4D51D55C7}"/>
              </a:ext>
            </a:extLst>
          </p:cNvPr>
          <p:cNvSpPr txBox="1"/>
          <p:nvPr/>
        </p:nvSpPr>
        <p:spPr>
          <a:xfrm>
            <a:off x="470318" y="4023148"/>
            <a:ext cx="1637571" cy="369332"/>
          </a:xfrm>
          <a:prstGeom prst="rect">
            <a:avLst/>
          </a:prstGeom>
          <a:noFill/>
        </p:spPr>
        <p:txBody>
          <a:bodyPr wrap="square">
            <a:spAutoFit/>
          </a:bodyPr>
          <a:lstStyle/>
          <a:p>
            <a:r>
              <a:rPr lang="lt-LT">
                <a:latin typeface="Arial" panose="020B0604020202020204" pitchFamily="34" charset="0"/>
                <a:cs typeface="Arial" panose="020B0604020202020204" pitchFamily="34" charset="0"/>
              </a:rPr>
              <a:t>Iš jų  vyrų</a:t>
            </a:r>
          </a:p>
        </p:txBody>
      </p:sp>
      <p:sp>
        <p:nvSpPr>
          <p:cNvPr id="11" name="TextBox 10">
            <a:extLst>
              <a:ext uri="{FF2B5EF4-FFF2-40B4-BE49-F238E27FC236}">
                <a16:creationId xmlns:a16="http://schemas.microsoft.com/office/drawing/2014/main" id="{049C76DA-CA70-FC85-2617-2A73707ADAFC}"/>
              </a:ext>
            </a:extLst>
          </p:cNvPr>
          <p:cNvSpPr txBox="1"/>
          <p:nvPr/>
        </p:nvSpPr>
        <p:spPr>
          <a:xfrm>
            <a:off x="2091089" y="3013113"/>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140</a:t>
            </a:r>
          </a:p>
        </p:txBody>
      </p:sp>
      <p:sp>
        <p:nvSpPr>
          <p:cNvPr id="12" name="TextBox 11">
            <a:extLst>
              <a:ext uri="{FF2B5EF4-FFF2-40B4-BE49-F238E27FC236}">
                <a16:creationId xmlns:a16="http://schemas.microsoft.com/office/drawing/2014/main" id="{5C44F4F0-4652-16F5-8D0F-F0AEBF1E20F6}"/>
              </a:ext>
            </a:extLst>
          </p:cNvPr>
          <p:cNvSpPr txBox="1"/>
          <p:nvPr/>
        </p:nvSpPr>
        <p:spPr>
          <a:xfrm>
            <a:off x="457554" y="3164513"/>
            <a:ext cx="1637571" cy="369332"/>
          </a:xfrm>
          <a:prstGeom prst="rect">
            <a:avLst/>
          </a:prstGeom>
          <a:noFill/>
        </p:spPr>
        <p:txBody>
          <a:bodyPr wrap="square">
            <a:spAutoFit/>
          </a:bodyPr>
          <a:lstStyle/>
          <a:p>
            <a:r>
              <a:rPr lang="lt-LT">
                <a:latin typeface="Arial" panose="020B0604020202020204" pitchFamily="34" charset="0"/>
                <a:cs typeface="Arial" panose="020B0604020202020204" pitchFamily="34" charset="0"/>
              </a:rPr>
              <a:t>Darbo ieško</a:t>
            </a:r>
          </a:p>
        </p:txBody>
      </p:sp>
      <p:sp>
        <p:nvSpPr>
          <p:cNvPr id="13" name="TextBox 12">
            <a:extLst>
              <a:ext uri="{FF2B5EF4-FFF2-40B4-BE49-F238E27FC236}">
                <a16:creationId xmlns:a16="http://schemas.microsoft.com/office/drawing/2014/main" id="{3C918375-B11C-C19F-D25B-71E8E8716582}"/>
              </a:ext>
            </a:extLst>
          </p:cNvPr>
          <p:cNvSpPr txBox="1"/>
          <p:nvPr/>
        </p:nvSpPr>
        <p:spPr>
          <a:xfrm>
            <a:off x="2165002" y="3993566"/>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2</a:t>
            </a:r>
          </a:p>
        </p:txBody>
      </p:sp>
      <p:sp>
        <p:nvSpPr>
          <p:cNvPr id="14" name="TextBox 13">
            <a:extLst>
              <a:ext uri="{FF2B5EF4-FFF2-40B4-BE49-F238E27FC236}">
                <a16:creationId xmlns:a16="http://schemas.microsoft.com/office/drawing/2014/main" id="{03ADBF7D-DB9B-F948-051F-74F980F34A97}"/>
              </a:ext>
            </a:extLst>
          </p:cNvPr>
          <p:cNvSpPr txBox="1"/>
          <p:nvPr/>
        </p:nvSpPr>
        <p:spPr>
          <a:xfrm>
            <a:off x="10135519" y="6124901"/>
            <a:ext cx="1637571" cy="307777"/>
          </a:xfrm>
          <a:prstGeom prst="rect">
            <a:avLst/>
          </a:prstGeom>
          <a:noFill/>
        </p:spPr>
        <p:txBody>
          <a:bodyPr wrap="square">
            <a:spAutoFit/>
          </a:bodyPr>
          <a:lstStyle/>
          <a:p>
            <a:pPr algn="r"/>
            <a:r>
              <a:rPr lang="lt-LT" sz="1400" i="1">
                <a:latin typeface="Arial" panose="020B0604020202020204" pitchFamily="34" charset="0"/>
                <a:cs typeface="Arial" panose="020B0604020202020204" pitchFamily="34" charset="0"/>
              </a:rPr>
              <a:t>2023-05-01 </a:t>
            </a:r>
          </a:p>
        </p:txBody>
      </p:sp>
      <p:sp>
        <p:nvSpPr>
          <p:cNvPr id="15" name="TextBox 14">
            <a:extLst>
              <a:ext uri="{FF2B5EF4-FFF2-40B4-BE49-F238E27FC236}">
                <a16:creationId xmlns:a16="http://schemas.microsoft.com/office/drawing/2014/main" id="{DDC2B787-01E3-DE63-5568-45304446AAD2}"/>
              </a:ext>
            </a:extLst>
          </p:cNvPr>
          <p:cNvSpPr txBox="1"/>
          <p:nvPr/>
        </p:nvSpPr>
        <p:spPr>
          <a:xfrm>
            <a:off x="538299" y="4685350"/>
            <a:ext cx="1637571" cy="369332"/>
          </a:xfrm>
          <a:prstGeom prst="rect">
            <a:avLst/>
          </a:prstGeom>
          <a:noFill/>
        </p:spPr>
        <p:txBody>
          <a:bodyPr wrap="square">
            <a:spAutoFit/>
          </a:bodyPr>
          <a:lstStyle/>
          <a:p>
            <a:r>
              <a:rPr lang="lt-LT">
                <a:latin typeface="Arial" panose="020B0604020202020204" pitchFamily="34" charset="0"/>
                <a:cs typeface="Arial" panose="020B0604020202020204" pitchFamily="34" charset="0"/>
              </a:rPr>
              <a:t>        moterų</a:t>
            </a:r>
          </a:p>
        </p:txBody>
      </p:sp>
      <p:sp>
        <p:nvSpPr>
          <p:cNvPr id="16" name="TextBox 15">
            <a:extLst>
              <a:ext uri="{FF2B5EF4-FFF2-40B4-BE49-F238E27FC236}">
                <a16:creationId xmlns:a16="http://schemas.microsoft.com/office/drawing/2014/main" id="{F3572120-E25B-744B-7408-2B60AD01F225}"/>
              </a:ext>
            </a:extLst>
          </p:cNvPr>
          <p:cNvSpPr txBox="1"/>
          <p:nvPr/>
        </p:nvSpPr>
        <p:spPr>
          <a:xfrm>
            <a:off x="2114567" y="4671822"/>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138</a:t>
            </a:r>
          </a:p>
        </p:txBody>
      </p:sp>
      <p:sp>
        <p:nvSpPr>
          <p:cNvPr id="17" name="TextBox 16">
            <a:extLst>
              <a:ext uri="{FF2B5EF4-FFF2-40B4-BE49-F238E27FC236}">
                <a16:creationId xmlns:a16="http://schemas.microsoft.com/office/drawing/2014/main" id="{9C35D187-D9A5-46D3-2660-9C6609A2E073}"/>
              </a:ext>
            </a:extLst>
          </p:cNvPr>
          <p:cNvSpPr txBox="1"/>
          <p:nvPr/>
        </p:nvSpPr>
        <p:spPr>
          <a:xfrm>
            <a:off x="3790489" y="1829300"/>
            <a:ext cx="1390330" cy="923330"/>
          </a:xfrm>
          <a:prstGeom prst="rect">
            <a:avLst/>
          </a:prstGeom>
          <a:solidFill>
            <a:schemeClr val="bg1">
              <a:lumMod val="95000"/>
            </a:schemeClr>
          </a:solidFill>
        </p:spPr>
        <p:txBody>
          <a:bodyPr wrap="square" rtlCol="0">
            <a:spAutoFit/>
          </a:bodyPr>
          <a:lstStyle/>
          <a:p>
            <a:pPr algn="ctr"/>
            <a:r>
              <a:rPr lang="lt-LT">
                <a:latin typeface="Arial" panose="020B0604020202020204" pitchFamily="34" charset="0"/>
                <a:cs typeface="Arial" panose="020B0604020202020204" pitchFamily="34" charset="0"/>
              </a:rPr>
              <a:t>Slaugos specialistai</a:t>
            </a:r>
          </a:p>
          <a:p>
            <a:pPr algn="ctr"/>
            <a:endParaRPr lang="lt-LT">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4DC35D8-313F-DFD7-A0C0-C8CBE27FA2E9}"/>
              </a:ext>
            </a:extLst>
          </p:cNvPr>
          <p:cNvSpPr txBox="1"/>
          <p:nvPr/>
        </p:nvSpPr>
        <p:spPr>
          <a:xfrm>
            <a:off x="3694818" y="2995236"/>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335</a:t>
            </a:r>
          </a:p>
        </p:txBody>
      </p:sp>
      <p:sp>
        <p:nvSpPr>
          <p:cNvPr id="19" name="TextBox 18">
            <a:extLst>
              <a:ext uri="{FF2B5EF4-FFF2-40B4-BE49-F238E27FC236}">
                <a16:creationId xmlns:a16="http://schemas.microsoft.com/office/drawing/2014/main" id="{0B065790-4156-330A-D92D-55D8E25EFD46}"/>
              </a:ext>
            </a:extLst>
          </p:cNvPr>
          <p:cNvSpPr txBox="1"/>
          <p:nvPr/>
        </p:nvSpPr>
        <p:spPr>
          <a:xfrm>
            <a:off x="3785970" y="3952498"/>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7</a:t>
            </a:r>
          </a:p>
        </p:txBody>
      </p:sp>
      <p:sp>
        <p:nvSpPr>
          <p:cNvPr id="20" name="TextBox 19">
            <a:extLst>
              <a:ext uri="{FF2B5EF4-FFF2-40B4-BE49-F238E27FC236}">
                <a16:creationId xmlns:a16="http://schemas.microsoft.com/office/drawing/2014/main" id="{CC6E8DC5-3D0D-0390-FBB4-4A110FB06FE9}"/>
              </a:ext>
            </a:extLst>
          </p:cNvPr>
          <p:cNvSpPr txBox="1"/>
          <p:nvPr/>
        </p:nvSpPr>
        <p:spPr>
          <a:xfrm>
            <a:off x="3731568" y="4676376"/>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328</a:t>
            </a:r>
          </a:p>
        </p:txBody>
      </p:sp>
      <p:sp>
        <p:nvSpPr>
          <p:cNvPr id="21" name="TextBox 20">
            <a:extLst>
              <a:ext uri="{FF2B5EF4-FFF2-40B4-BE49-F238E27FC236}">
                <a16:creationId xmlns:a16="http://schemas.microsoft.com/office/drawing/2014/main" id="{CC487442-FE43-A27B-166A-68527CBBE521}"/>
              </a:ext>
            </a:extLst>
          </p:cNvPr>
          <p:cNvSpPr txBox="1"/>
          <p:nvPr/>
        </p:nvSpPr>
        <p:spPr>
          <a:xfrm>
            <a:off x="5342326" y="1790055"/>
            <a:ext cx="1551716" cy="923330"/>
          </a:xfrm>
          <a:prstGeom prst="rect">
            <a:avLst/>
          </a:prstGeom>
          <a:solidFill>
            <a:schemeClr val="bg1">
              <a:lumMod val="95000"/>
            </a:schemeClr>
          </a:solidFill>
        </p:spPr>
        <p:txBody>
          <a:bodyPr wrap="square" rtlCol="0">
            <a:spAutoFit/>
          </a:bodyPr>
          <a:lstStyle/>
          <a:p>
            <a:pPr algn="ctr"/>
            <a:r>
              <a:rPr lang="lt-LT">
                <a:latin typeface="Arial" panose="020B0604020202020204" pitchFamily="34" charset="0"/>
                <a:cs typeface="Arial" panose="020B0604020202020204" pitchFamily="34" charset="0"/>
              </a:rPr>
              <a:t>Biurų, viešbučių ir pan. valytojai</a:t>
            </a:r>
          </a:p>
        </p:txBody>
      </p:sp>
      <p:sp>
        <p:nvSpPr>
          <p:cNvPr id="22" name="TextBox 21">
            <a:extLst>
              <a:ext uri="{FF2B5EF4-FFF2-40B4-BE49-F238E27FC236}">
                <a16:creationId xmlns:a16="http://schemas.microsoft.com/office/drawing/2014/main" id="{4511D3D8-311D-10CA-1030-13B45D3CF65B}"/>
              </a:ext>
            </a:extLst>
          </p:cNvPr>
          <p:cNvSpPr txBox="1"/>
          <p:nvPr/>
        </p:nvSpPr>
        <p:spPr>
          <a:xfrm>
            <a:off x="5328353" y="3004175"/>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6571</a:t>
            </a:r>
          </a:p>
        </p:txBody>
      </p:sp>
      <p:sp>
        <p:nvSpPr>
          <p:cNvPr id="23" name="TextBox 22">
            <a:extLst>
              <a:ext uri="{FF2B5EF4-FFF2-40B4-BE49-F238E27FC236}">
                <a16:creationId xmlns:a16="http://schemas.microsoft.com/office/drawing/2014/main" id="{337A6481-F48C-0046-1DE2-C9F9D003E88C}"/>
              </a:ext>
            </a:extLst>
          </p:cNvPr>
          <p:cNvSpPr txBox="1"/>
          <p:nvPr/>
        </p:nvSpPr>
        <p:spPr>
          <a:xfrm>
            <a:off x="5246534" y="3938660"/>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128</a:t>
            </a:r>
          </a:p>
        </p:txBody>
      </p:sp>
      <p:sp>
        <p:nvSpPr>
          <p:cNvPr id="24" name="TextBox 23">
            <a:extLst>
              <a:ext uri="{FF2B5EF4-FFF2-40B4-BE49-F238E27FC236}">
                <a16:creationId xmlns:a16="http://schemas.microsoft.com/office/drawing/2014/main" id="{8EB16E1E-9C2E-E1FC-D412-517A2810DAD6}"/>
              </a:ext>
            </a:extLst>
          </p:cNvPr>
          <p:cNvSpPr txBox="1"/>
          <p:nvPr/>
        </p:nvSpPr>
        <p:spPr>
          <a:xfrm>
            <a:off x="5246533" y="4676375"/>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6443</a:t>
            </a:r>
          </a:p>
        </p:txBody>
      </p:sp>
      <p:sp>
        <p:nvSpPr>
          <p:cNvPr id="25" name="TextBox 24">
            <a:extLst>
              <a:ext uri="{FF2B5EF4-FFF2-40B4-BE49-F238E27FC236}">
                <a16:creationId xmlns:a16="http://schemas.microsoft.com/office/drawing/2014/main" id="{B3ED38B7-882E-931F-12A8-2856A7460382}"/>
              </a:ext>
            </a:extLst>
          </p:cNvPr>
          <p:cNvSpPr txBox="1"/>
          <p:nvPr/>
        </p:nvSpPr>
        <p:spPr>
          <a:xfrm>
            <a:off x="7026084" y="1755746"/>
            <a:ext cx="1610646" cy="923330"/>
          </a:xfrm>
          <a:prstGeom prst="rect">
            <a:avLst/>
          </a:prstGeom>
          <a:solidFill>
            <a:schemeClr val="bg1">
              <a:lumMod val="95000"/>
            </a:schemeClr>
          </a:solidFill>
        </p:spPr>
        <p:txBody>
          <a:bodyPr wrap="square" rtlCol="0">
            <a:spAutoFit/>
          </a:bodyPr>
          <a:lstStyle/>
          <a:p>
            <a:pPr algn="ctr"/>
            <a:r>
              <a:rPr lang="lt-LT">
                <a:latin typeface="Arial" panose="020B0604020202020204" pitchFamily="34" charset="0"/>
                <a:cs typeface="Arial" panose="020B0604020202020204" pitchFamily="34" charset="0"/>
              </a:rPr>
              <a:t>Virtuvės pagalbininkai</a:t>
            </a:r>
          </a:p>
          <a:p>
            <a:pPr algn="ctr"/>
            <a:endParaRPr lang="lt-LT">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7AEAE58-F783-D61E-1E6B-39CB9F069A96}"/>
              </a:ext>
            </a:extLst>
          </p:cNvPr>
          <p:cNvSpPr txBox="1"/>
          <p:nvPr/>
        </p:nvSpPr>
        <p:spPr>
          <a:xfrm>
            <a:off x="7035675" y="2994994"/>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1696</a:t>
            </a:r>
          </a:p>
        </p:txBody>
      </p:sp>
      <p:sp>
        <p:nvSpPr>
          <p:cNvPr id="27" name="TextBox 26">
            <a:extLst>
              <a:ext uri="{FF2B5EF4-FFF2-40B4-BE49-F238E27FC236}">
                <a16:creationId xmlns:a16="http://schemas.microsoft.com/office/drawing/2014/main" id="{435AB644-C134-E1F1-EB30-2633E9C60FEB}"/>
              </a:ext>
            </a:extLst>
          </p:cNvPr>
          <p:cNvSpPr txBox="1"/>
          <p:nvPr/>
        </p:nvSpPr>
        <p:spPr>
          <a:xfrm>
            <a:off x="7072275" y="3912047"/>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82</a:t>
            </a:r>
          </a:p>
        </p:txBody>
      </p:sp>
      <p:sp>
        <p:nvSpPr>
          <p:cNvPr id="28" name="TextBox 27">
            <a:extLst>
              <a:ext uri="{FF2B5EF4-FFF2-40B4-BE49-F238E27FC236}">
                <a16:creationId xmlns:a16="http://schemas.microsoft.com/office/drawing/2014/main" id="{59343FAB-B1AA-7D40-D132-E1627D3DEC12}"/>
              </a:ext>
            </a:extLst>
          </p:cNvPr>
          <p:cNvSpPr txBox="1"/>
          <p:nvPr/>
        </p:nvSpPr>
        <p:spPr>
          <a:xfrm>
            <a:off x="7061492" y="4676920"/>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1614</a:t>
            </a:r>
          </a:p>
        </p:txBody>
      </p:sp>
      <p:sp>
        <p:nvSpPr>
          <p:cNvPr id="29" name="TextBox 28">
            <a:extLst>
              <a:ext uri="{FF2B5EF4-FFF2-40B4-BE49-F238E27FC236}">
                <a16:creationId xmlns:a16="http://schemas.microsoft.com/office/drawing/2014/main" id="{DFADBAF9-191B-8F31-8334-4583C4B694FA}"/>
              </a:ext>
            </a:extLst>
          </p:cNvPr>
          <p:cNvSpPr txBox="1"/>
          <p:nvPr/>
        </p:nvSpPr>
        <p:spPr>
          <a:xfrm>
            <a:off x="10414826" y="1713061"/>
            <a:ext cx="1482733" cy="923330"/>
          </a:xfrm>
          <a:prstGeom prst="rect">
            <a:avLst/>
          </a:prstGeom>
          <a:solidFill>
            <a:schemeClr val="bg1">
              <a:lumMod val="95000"/>
            </a:schemeClr>
          </a:solidFill>
        </p:spPr>
        <p:txBody>
          <a:bodyPr wrap="square" rtlCol="0">
            <a:spAutoFit/>
          </a:bodyPr>
          <a:lstStyle/>
          <a:p>
            <a:pPr algn="ctr"/>
            <a:r>
              <a:rPr lang="lt-LT">
                <a:latin typeface="Arial" panose="020B0604020202020204" pitchFamily="34" charset="0"/>
                <a:cs typeface="Arial" panose="020B0604020202020204" pitchFamily="34" charset="0"/>
              </a:rPr>
              <a:t>Socialiniai darbuotojai</a:t>
            </a:r>
          </a:p>
          <a:p>
            <a:pPr algn="ctr"/>
            <a:endParaRPr lang="lt-L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EDBAA62-9284-214F-E2B2-2BC1D5E8E3F1}"/>
              </a:ext>
            </a:extLst>
          </p:cNvPr>
          <p:cNvSpPr txBox="1"/>
          <p:nvPr/>
        </p:nvSpPr>
        <p:spPr>
          <a:xfrm>
            <a:off x="10366213" y="3000870"/>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424</a:t>
            </a:r>
          </a:p>
        </p:txBody>
      </p:sp>
      <p:sp>
        <p:nvSpPr>
          <p:cNvPr id="31" name="TextBox 30">
            <a:extLst>
              <a:ext uri="{FF2B5EF4-FFF2-40B4-BE49-F238E27FC236}">
                <a16:creationId xmlns:a16="http://schemas.microsoft.com/office/drawing/2014/main" id="{6D28D062-1FF8-88FD-A3BC-9B37F36E1F49}"/>
              </a:ext>
            </a:extLst>
          </p:cNvPr>
          <p:cNvSpPr txBox="1"/>
          <p:nvPr/>
        </p:nvSpPr>
        <p:spPr>
          <a:xfrm>
            <a:off x="10389009" y="3953255"/>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41</a:t>
            </a:r>
          </a:p>
        </p:txBody>
      </p:sp>
      <p:sp>
        <p:nvSpPr>
          <p:cNvPr id="32" name="TextBox 31">
            <a:extLst>
              <a:ext uri="{FF2B5EF4-FFF2-40B4-BE49-F238E27FC236}">
                <a16:creationId xmlns:a16="http://schemas.microsoft.com/office/drawing/2014/main" id="{2F3EDE60-F9CB-B4C8-15FA-DF6B3F5DE341}"/>
              </a:ext>
            </a:extLst>
          </p:cNvPr>
          <p:cNvSpPr txBox="1"/>
          <p:nvPr/>
        </p:nvSpPr>
        <p:spPr>
          <a:xfrm>
            <a:off x="10375149" y="4676375"/>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383</a:t>
            </a:r>
          </a:p>
        </p:txBody>
      </p:sp>
      <p:sp>
        <p:nvSpPr>
          <p:cNvPr id="38" name="TextBox 37">
            <a:extLst>
              <a:ext uri="{FF2B5EF4-FFF2-40B4-BE49-F238E27FC236}">
                <a16:creationId xmlns:a16="http://schemas.microsoft.com/office/drawing/2014/main" id="{8D95F583-00B0-D5EA-BFB0-92D77CEE44A3}"/>
              </a:ext>
            </a:extLst>
          </p:cNvPr>
          <p:cNvSpPr txBox="1"/>
          <p:nvPr/>
        </p:nvSpPr>
        <p:spPr>
          <a:xfrm>
            <a:off x="8777255" y="1734460"/>
            <a:ext cx="1482734" cy="923330"/>
          </a:xfrm>
          <a:prstGeom prst="rect">
            <a:avLst/>
          </a:prstGeom>
          <a:solidFill>
            <a:schemeClr val="bg1">
              <a:lumMod val="95000"/>
            </a:schemeClr>
          </a:solidFill>
        </p:spPr>
        <p:txBody>
          <a:bodyPr wrap="square" rtlCol="0">
            <a:spAutoFit/>
          </a:bodyPr>
          <a:lstStyle/>
          <a:p>
            <a:pPr algn="ctr"/>
            <a:r>
              <a:rPr lang="lt-LT">
                <a:latin typeface="Arial" panose="020B0604020202020204" pitchFamily="34" charset="0"/>
                <a:cs typeface="Arial" panose="020B0604020202020204" pitchFamily="34" charset="0"/>
              </a:rPr>
              <a:t>Pardavėjai</a:t>
            </a:r>
          </a:p>
          <a:p>
            <a:pPr algn="ctr"/>
            <a:endParaRPr lang="lt-LT">
              <a:latin typeface="Arial" panose="020B0604020202020204" pitchFamily="34" charset="0"/>
              <a:cs typeface="Arial" panose="020B0604020202020204" pitchFamily="34" charset="0"/>
            </a:endParaRPr>
          </a:p>
          <a:p>
            <a:pPr algn="ctr"/>
            <a:endParaRPr lang="lt-LT">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7605B19-7EE3-5247-25CB-14A809E392E5}"/>
              </a:ext>
            </a:extLst>
          </p:cNvPr>
          <p:cNvSpPr txBox="1"/>
          <p:nvPr/>
        </p:nvSpPr>
        <p:spPr>
          <a:xfrm>
            <a:off x="8751438" y="2994450"/>
            <a:ext cx="1637571" cy="707886"/>
          </a:xfrm>
          <a:prstGeom prst="rect">
            <a:avLst/>
          </a:prstGeom>
          <a:noFill/>
        </p:spPr>
        <p:txBody>
          <a:bodyPr wrap="square">
            <a:spAutoFit/>
          </a:bodyPr>
          <a:lstStyle/>
          <a:p>
            <a:pPr algn="ctr"/>
            <a:r>
              <a:rPr lang="lt-LT" sz="4000">
                <a:latin typeface="Arial" panose="020B0604020202020204" pitchFamily="34" charset="0"/>
                <a:cs typeface="Arial" panose="020B0604020202020204" pitchFamily="34" charset="0"/>
              </a:rPr>
              <a:t>7389</a:t>
            </a:r>
          </a:p>
        </p:txBody>
      </p:sp>
      <p:sp>
        <p:nvSpPr>
          <p:cNvPr id="40" name="TextBox 39">
            <a:extLst>
              <a:ext uri="{FF2B5EF4-FFF2-40B4-BE49-F238E27FC236}">
                <a16:creationId xmlns:a16="http://schemas.microsoft.com/office/drawing/2014/main" id="{AA64CD36-66AC-A338-9D77-6E80033A5311}"/>
              </a:ext>
            </a:extLst>
          </p:cNvPr>
          <p:cNvSpPr txBox="1"/>
          <p:nvPr/>
        </p:nvSpPr>
        <p:spPr>
          <a:xfrm>
            <a:off x="8780595" y="3912046"/>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488</a:t>
            </a:r>
          </a:p>
        </p:txBody>
      </p:sp>
      <p:sp>
        <p:nvSpPr>
          <p:cNvPr id="41" name="TextBox 40">
            <a:extLst>
              <a:ext uri="{FF2B5EF4-FFF2-40B4-BE49-F238E27FC236}">
                <a16:creationId xmlns:a16="http://schemas.microsoft.com/office/drawing/2014/main" id="{B8D7D33F-4985-B494-68B5-EB7E8E179774}"/>
              </a:ext>
            </a:extLst>
          </p:cNvPr>
          <p:cNvSpPr txBox="1"/>
          <p:nvPr/>
        </p:nvSpPr>
        <p:spPr>
          <a:xfrm>
            <a:off x="8777255" y="4676376"/>
            <a:ext cx="1637571" cy="461665"/>
          </a:xfrm>
          <a:prstGeom prst="rect">
            <a:avLst/>
          </a:prstGeom>
          <a:noFill/>
        </p:spPr>
        <p:txBody>
          <a:bodyPr wrap="square">
            <a:spAutoFit/>
          </a:bodyPr>
          <a:lstStyle/>
          <a:p>
            <a:pPr algn="ctr"/>
            <a:r>
              <a:rPr lang="lt-LT" sz="2400">
                <a:latin typeface="Arial" panose="020B0604020202020204" pitchFamily="34" charset="0"/>
                <a:cs typeface="Arial" panose="020B0604020202020204" pitchFamily="34" charset="0"/>
              </a:rPr>
              <a:t>6445</a:t>
            </a:r>
          </a:p>
        </p:txBody>
      </p:sp>
      <p:cxnSp>
        <p:nvCxnSpPr>
          <p:cNvPr id="43" name="Tiesioji jungtis 42">
            <a:extLst>
              <a:ext uri="{FF2B5EF4-FFF2-40B4-BE49-F238E27FC236}">
                <a16:creationId xmlns:a16="http://schemas.microsoft.com/office/drawing/2014/main" id="{688F8984-3809-3B74-58B8-0BB75BA1AC70}"/>
              </a:ext>
            </a:extLst>
          </p:cNvPr>
          <p:cNvCxnSpPr>
            <a:cxnSpLocks/>
          </p:cNvCxnSpPr>
          <p:nvPr/>
        </p:nvCxnSpPr>
        <p:spPr>
          <a:xfrm>
            <a:off x="548640" y="5705856"/>
            <a:ext cx="1122445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4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tables and chairs&#10;&#10;Description automatically generated with low confidence">
            <a:extLst>
              <a:ext uri="{FF2B5EF4-FFF2-40B4-BE49-F238E27FC236}">
                <a16:creationId xmlns:a16="http://schemas.microsoft.com/office/drawing/2014/main" id="{E141ACCB-03AC-834A-8401-4934AF4D75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03889" cy="8663989"/>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57366" y="1704538"/>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3909883" y="2388326"/>
            <a:ext cx="4372234" cy="2061754"/>
          </a:xfrm>
          <a:prstGeom prst="rect">
            <a:avLst/>
          </a:prstGeom>
        </p:spPr>
        <p:txBody>
          <a:bodyPr spcFirstLastPara="1" wrap="square" lIns="0" tIns="0" rIns="0" bIns="0" anchor="b" anchorCtr="0">
            <a:noAutofit/>
          </a:bodyPr>
          <a:lstStyle/>
          <a:p>
            <a:pPr lvl="0" algn="ctr"/>
            <a:r>
              <a:rPr lang="lt-LT" sz="3800">
                <a:solidFill>
                  <a:schemeClr val="tx1">
                    <a:lumMod val="75000"/>
                  </a:schemeClr>
                </a:solidFill>
                <a:latin typeface="Arial" panose="020B0604020202020204" pitchFamily="34" charset="0"/>
                <a:cs typeface="Arial" panose="020B0604020202020204" pitchFamily="34" charset="0"/>
              </a:rPr>
              <a:t>Užimtumas Lietuvoje ir Europos Sąjungoje</a:t>
            </a:r>
            <a:endParaRPr sz="380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64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867885" y="607709"/>
            <a:ext cx="10304172"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Nekvalifikuoto darbo ieškančių dalis greičiau didėja vyresnių moterų tarpe</a:t>
            </a:r>
          </a:p>
        </p:txBody>
      </p:sp>
      <p:sp>
        <p:nvSpPr>
          <p:cNvPr id="10" name="TextBox 9">
            <a:extLst>
              <a:ext uri="{FF2B5EF4-FFF2-40B4-BE49-F238E27FC236}">
                <a16:creationId xmlns:a16="http://schemas.microsoft.com/office/drawing/2014/main" id="{1B67C65E-C8C2-C01C-7AA1-5889D213E7E4}"/>
              </a:ext>
            </a:extLst>
          </p:cNvPr>
          <p:cNvSpPr txBox="1"/>
          <p:nvPr/>
        </p:nvSpPr>
        <p:spPr>
          <a:xfrm>
            <a:off x="5852161" y="1495014"/>
            <a:ext cx="5921737" cy="1354217"/>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Tarp vyresnio amžiaus asmenų – didesnė nekvalifikuoto darbo ieškančių dalis.</a:t>
            </a:r>
          </a:p>
          <a:p>
            <a:pPr>
              <a:spcAft>
                <a:spcPts val="1200"/>
              </a:spcAft>
            </a:pPr>
            <a:r>
              <a:rPr lang="lt-LT" b="1">
                <a:latin typeface="Arial" panose="020B0604020202020204" pitchFamily="34" charset="0"/>
                <a:cs typeface="Arial" panose="020B0604020202020204" pitchFamily="34" charset="0"/>
              </a:rPr>
              <a:t>Moterų grupėje nekvalifikuoto darbo ieškančių dalis vyresnių bedarbių grupėse auga greičiau nei vyrų.</a:t>
            </a:r>
          </a:p>
        </p:txBody>
      </p:sp>
      <p:graphicFrame>
        <p:nvGraphicFramePr>
          <p:cNvPr id="4" name="Diagrama 3">
            <a:extLst>
              <a:ext uri="{FF2B5EF4-FFF2-40B4-BE49-F238E27FC236}">
                <a16:creationId xmlns:a16="http://schemas.microsoft.com/office/drawing/2014/main" id="{18BBA330-304B-8046-EDDF-C29A0A972B53}"/>
              </a:ext>
            </a:extLst>
          </p:cNvPr>
          <p:cNvGraphicFramePr>
            <a:graphicFrameLocks/>
          </p:cNvGraphicFramePr>
          <p:nvPr/>
        </p:nvGraphicFramePr>
        <p:xfrm>
          <a:off x="626895" y="1495014"/>
          <a:ext cx="5133825" cy="386337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266E6CE-9A91-D076-ABE9-ADC208C8EFCD}"/>
              </a:ext>
            </a:extLst>
          </p:cNvPr>
          <p:cNvSpPr txBox="1"/>
          <p:nvPr/>
        </p:nvSpPr>
        <p:spPr>
          <a:xfrm>
            <a:off x="5852161" y="3426699"/>
            <a:ext cx="6148342" cy="2215991"/>
          </a:xfrm>
          <a:prstGeom prst="rect">
            <a:avLst/>
          </a:prstGeom>
          <a:solidFill>
            <a:schemeClr val="bg1"/>
          </a:solidFill>
        </p:spPr>
        <p:txBody>
          <a:bodyPr wrap="square">
            <a:spAutoFit/>
          </a:bodyPr>
          <a:lstStyle/>
          <a:p>
            <a:pPr>
              <a:spcAft>
                <a:spcPts val="1200"/>
              </a:spcAft>
            </a:pPr>
            <a:r>
              <a:rPr lang="lt-LT" b="1" dirty="0">
                <a:solidFill>
                  <a:schemeClr val="tx1">
                    <a:lumMod val="75000"/>
                  </a:schemeClr>
                </a:solidFill>
                <a:latin typeface="Arial" panose="020B0604020202020204" pitchFamily="34" charset="0"/>
                <a:cs typeface="Arial" panose="020B0604020202020204" pitchFamily="34" charset="0"/>
              </a:rPr>
              <a:t>Perkvalifikavimo ar kompetencijų atnaujinimo poreikis</a:t>
            </a:r>
          </a:p>
          <a:p>
            <a:pPr>
              <a:spcAft>
                <a:spcPts val="600"/>
              </a:spcAft>
            </a:pPr>
            <a:r>
              <a:rPr lang="lt-LT" dirty="0">
                <a:latin typeface="Arial" panose="020B0604020202020204" pitchFamily="34" charset="0"/>
                <a:cs typeface="Arial" panose="020B0604020202020204" pitchFamily="34" charset="0"/>
              </a:rPr>
              <a:t>Nekvalifikuoto darbo ieškančių moterų dalis tarp įgijusių:</a:t>
            </a:r>
          </a:p>
          <a:p>
            <a:pPr marL="182563" indent="-18256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Aukštąjį išsilavinimą – 6,9 proc. </a:t>
            </a:r>
            <a:r>
              <a:rPr lang="lt-LT" i="1" dirty="0">
                <a:latin typeface="Arial" panose="020B0604020202020204" pitchFamily="34" charset="0"/>
                <a:cs typeface="Arial" panose="020B0604020202020204" pitchFamily="34" charset="0"/>
              </a:rPr>
              <a:t>(vyrų – 6,2 proc.);</a:t>
            </a:r>
          </a:p>
          <a:p>
            <a:pPr marL="182563" indent="-18256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Aukštesnįjį išsilavinimą – 37,2 proc. </a:t>
            </a:r>
            <a:r>
              <a:rPr lang="lt-LT" i="1" dirty="0">
                <a:latin typeface="Arial" panose="020B0604020202020204" pitchFamily="34" charset="0"/>
                <a:cs typeface="Arial" panose="020B0604020202020204" pitchFamily="34" charset="0"/>
              </a:rPr>
              <a:t>(vyrų – 25,4 proc.);</a:t>
            </a:r>
          </a:p>
          <a:p>
            <a:pPr marL="182563" indent="-182563">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Profesinį išsilavinimą – 46,1 proc. </a:t>
            </a:r>
            <a:r>
              <a:rPr lang="lt-LT" i="1" dirty="0">
                <a:latin typeface="Arial" panose="020B0604020202020204" pitchFamily="34" charset="0"/>
                <a:cs typeface="Arial" panose="020B0604020202020204" pitchFamily="34" charset="0"/>
              </a:rPr>
              <a:t>(vyrų – 37,5 proc.).</a:t>
            </a:r>
          </a:p>
          <a:p>
            <a:pPr>
              <a:spcAft>
                <a:spcPts val="1200"/>
              </a:spcAft>
            </a:pPr>
            <a:endParaRPr lang="lt-LT"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153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tables and chairs&#10;&#10;Description automatically generated with low confidence">
            <a:extLst>
              <a:ext uri="{FF2B5EF4-FFF2-40B4-BE49-F238E27FC236}">
                <a16:creationId xmlns:a16="http://schemas.microsoft.com/office/drawing/2014/main" id="{E141ACCB-03AC-834A-8401-4934AF4D75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03889" cy="8663989"/>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57366" y="1704538"/>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3909883" y="2388326"/>
            <a:ext cx="4372234" cy="2061754"/>
          </a:xfrm>
          <a:prstGeom prst="rect">
            <a:avLst/>
          </a:prstGeom>
        </p:spPr>
        <p:txBody>
          <a:bodyPr spcFirstLastPara="1" wrap="square" lIns="0" tIns="0" rIns="0" bIns="0" anchor="b" anchorCtr="0">
            <a:noAutofit/>
          </a:bodyPr>
          <a:lstStyle/>
          <a:p>
            <a:pPr lvl="0" algn="ctr"/>
            <a:r>
              <a:rPr lang="lt-LT" sz="3800" dirty="0">
                <a:solidFill>
                  <a:schemeClr val="tx1">
                    <a:lumMod val="75000"/>
                  </a:schemeClr>
                </a:solidFill>
                <a:latin typeface="Arial" panose="020B0604020202020204" pitchFamily="34" charset="0"/>
                <a:cs typeface="Arial" panose="020B0604020202020204" pitchFamily="34" charset="0"/>
              </a:rPr>
              <a:t>Lyčių skirtumai aktyvios darbo rinkos politikos priemonėse</a:t>
            </a:r>
            <a:endParaRPr sz="38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0665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Moterų dalyvavimas ADRPP 2022 m. augo 4,1 proc.</a:t>
            </a:r>
          </a:p>
        </p:txBody>
      </p:sp>
      <p:sp>
        <p:nvSpPr>
          <p:cNvPr id="3" name="TextBox 2">
            <a:extLst>
              <a:ext uri="{FF2B5EF4-FFF2-40B4-BE49-F238E27FC236}">
                <a16:creationId xmlns:a16="http://schemas.microsoft.com/office/drawing/2014/main" id="{55CA0F1D-83E6-D733-3519-276C1041CDEC}"/>
              </a:ext>
            </a:extLst>
          </p:cNvPr>
          <p:cNvSpPr txBox="1"/>
          <p:nvPr/>
        </p:nvSpPr>
        <p:spPr>
          <a:xfrm>
            <a:off x="382034" y="4641297"/>
            <a:ext cx="6874172" cy="190821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7,6 proc. moterų daugiau nei vyrų persikvalifikuoja, rinkosi socialinės gerovės, verslo administravimo ir paslaugų asmenims švietimo sričių mokymo programas. Per 55 proc. vyrų rinkosi transporto paslaugų mokymo programas.</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2,6 proc. moterų daugiau įsidarbina subsidijų pagalba</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9,4 proc. vyrų daugiau naudojasi paramos judumo priemone</a:t>
            </a:r>
          </a:p>
        </p:txBody>
      </p:sp>
      <p:graphicFrame>
        <p:nvGraphicFramePr>
          <p:cNvPr id="12" name="Diagrama 11">
            <a:extLst>
              <a:ext uri="{FF2B5EF4-FFF2-40B4-BE49-F238E27FC236}">
                <a16:creationId xmlns:a16="http://schemas.microsoft.com/office/drawing/2014/main" id="{0107A301-E58D-AF00-C42D-EAE044BEBC66}"/>
              </a:ext>
            </a:extLst>
          </p:cNvPr>
          <p:cNvGraphicFramePr>
            <a:graphicFrameLocks/>
          </p:cNvGraphicFramePr>
          <p:nvPr>
            <p:extLst>
              <p:ext uri="{D42A27DB-BD31-4B8C-83A1-F6EECF244321}">
                <p14:modId xmlns:p14="http://schemas.microsoft.com/office/powerpoint/2010/main" val="4038584248"/>
              </p:ext>
            </p:extLst>
          </p:nvPr>
        </p:nvGraphicFramePr>
        <p:xfrm>
          <a:off x="7487478" y="1276902"/>
          <a:ext cx="4498975" cy="2976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a 12">
            <a:extLst>
              <a:ext uri="{FF2B5EF4-FFF2-40B4-BE49-F238E27FC236}">
                <a16:creationId xmlns:a16="http://schemas.microsoft.com/office/drawing/2014/main" id="{5794C1F3-85CC-B49E-D585-069FFEA4D653}"/>
              </a:ext>
            </a:extLst>
          </p:cNvPr>
          <p:cNvGraphicFramePr>
            <a:graphicFrameLocks/>
          </p:cNvGraphicFramePr>
          <p:nvPr>
            <p:extLst>
              <p:ext uri="{D42A27DB-BD31-4B8C-83A1-F6EECF244321}">
                <p14:modId xmlns:p14="http://schemas.microsoft.com/office/powerpoint/2010/main" val="1014665934"/>
              </p:ext>
            </p:extLst>
          </p:nvPr>
        </p:nvGraphicFramePr>
        <p:xfrm>
          <a:off x="382034" y="1276902"/>
          <a:ext cx="7498289" cy="3104321"/>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254B737E-D52B-2A5B-5F3F-2D76108D7ECB}"/>
              </a:ext>
            </a:extLst>
          </p:cNvPr>
          <p:cNvSpPr txBox="1"/>
          <p:nvPr/>
        </p:nvSpPr>
        <p:spPr>
          <a:xfrm>
            <a:off x="7727936" y="4689790"/>
            <a:ext cx="4018058" cy="646331"/>
          </a:xfrm>
          <a:prstGeom prst="rect">
            <a:avLst/>
          </a:prstGeom>
          <a:noFill/>
        </p:spPr>
        <p:txBody>
          <a:bodyPr wrap="square" rtlCol="0">
            <a:spAutoFit/>
          </a:bodyPr>
          <a:lstStyle/>
          <a:p>
            <a:pPr>
              <a:spcAft>
                <a:spcPts val="600"/>
              </a:spcAft>
            </a:pPr>
            <a:r>
              <a:rPr lang="lt-LT" dirty="0">
                <a:latin typeface="Arial" panose="020B0604020202020204" pitchFamily="34" charset="0"/>
                <a:cs typeface="Arial" panose="020B0604020202020204" pitchFamily="34" charset="0"/>
              </a:rPr>
              <a:t>2022 m. ADRP priemonėse 2200 moterų dalyvavo daugiau nei vyrų </a:t>
            </a:r>
          </a:p>
        </p:txBody>
      </p:sp>
    </p:spTree>
    <p:extLst>
      <p:ext uri="{BB962C8B-B14F-4D97-AF65-F5344CB8AC3E}">
        <p14:creationId xmlns:p14="http://schemas.microsoft.com/office/powerpoint/2010/main" val="10898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39"/>
            <a:ext cx="10304172" cy="805641"/>
          </a:xfrm>
        </p:spPr>
        <p:txBody>
          <a:bodyPr>
            <a:noAutofit/>
          </a:bodyPr>
          <a:lstStyle/>
          <a:p>
            <a:r>
              <a:rPr lang="lt-LT" sz="2400" dirty="0">
                <a:solidFill>
                  <a:srgbClr val="0FB273"/>
                </a:solidFill>
                <a:latin typeface="Arial" panose="020B0604020202020204" pitchFamily="34" charset="0"/>
                <a:cs typeface="Arial" panose="020B0604020202020204" pitchFamily="34" charset="0"/>
              </a:rPr>
              <a:t>Aukštą pridėtinę vertę kuriančių kvalifikacijų ir kompetencijų įgijimo priemonėje dominuoja vyrai</a:t>
            </a:r>
          </a:p>
        </p:txBody>
      </p:sp>
      <p:sp>
        <p:nvSpPr>
          <p:cNvPr id="13" name="TextBox 12">
            <a:extLst>
              <a:ext uri="{FF2B5EF4-FFF2-40B4-BE49-F238E27FC236}">
                <a16:creationId xmlns:a16="http://schemas.microsoft.com/office/drawing/2014/main" id="{324AD08A-04E2-156E-0D05-420F0700483F}"/>
              </a:ext>
            </a:extLst>
          </p:cNvPr>
          <p:cNvSpPr txBox="1"/>
          <p:nvPr/>
        </p:nvSpPr>
        <p:spPr>
          <a:xfrm>
            <a:off x="1163154" y="1530181"/>
            <a:ext cx="9865691" cy="2585323"/>
          </a:xfrm>
          <a:prstGeom prst="rect">
            <a:avLst/>
          </a:prstGeom>
          <a:noFill/>
        </p:spPr>
        <p:txBody>
          <a:bodyPr wrap="square">
            <a:spAutoFit/>
          </a:bodyPr>
          <a:lstStyle/>
          <a:p>
            <a:pPr marL="285750" indent="-285750">
              <a:buFont typeface="Arial" panose="020B0604020202020204" pitchFamily="34" charset="0"/>
              <a:buChar char="•"/>
            </a:pPr>
            <a:r>
              <a:rPr lang="lt-LT" sz="1800" dirty="0">
                <a:effectLst/>
                <a:latin typeface="Arial" panose="020B0604020202020204" pitchFamily="34" charset="0"/>
                <a:ea typeface="Calibri" panose="020F0502020204030204" pitchFamily="34" charset="0"/>
                <a:cs typeface="Arial" panose="020B0604020202020204" pitchFamily="34" charset="0"/>
              </a:rPr>
              <a:t>2022 m. aukštą pridėtinę vertę kuriančių kvalifikacijų ir kompetencijų pripažinimą daugiausiai rinkosi vyrai, kurie sudarė 51 proc.</a:t>
            </a:r>
          </a:p>
          <a:p>
            <a:r>
              <a:rPr lang="lt-LT" sz="18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lt-LT" dirty="0">
                <a:latin typeface="Arial" panose="020B0604020202020204" pitchFamily="34" charset="0"/>
                <a:ea typeface="Calibri" panose="020F0502020204030204" pitchFamily="34" charset="0"/>
                <a:cs typeface="Arial" panose="020B0604020202020204" pitchFamily="34" charset="0"/>
              </a:rPr>
              <a:t>D</a:t>
            </a:r>
            <a:r>
              <a:rPr lang="lt-LT" sz="1800" dirty="0">
                <a:effectLst/>
                <a:latin typeface="Arial" panose="020B0604020202020204" pitchFamily="34" charset="0"/>
                <a:ea typeface="Calibri" panose="020F0502020204030204" pitchFamily="34" charset="0"/>
                <a:cs typeface="Arial" panose="020B0604020202020204" pitchFamily="34" charset="0"/>
              </a:rPr>
              <a:t>alyvavusių tarpe populiariausia mokymų švietimo sritis – informacijos ir ryšio technologijos, kurią pasirinko 90,4 proc. dalyvavusių moterų </a:t>
            </a:r>
            <a:r>
              <a:rPr lang="lt-LT" dirty="0">
                <a:latin typeface="Arial" panose="020B0604020202020204" pitchFamily="34" charset="0"/>
                <a:ea typeface="Calibri" panose="020F0502020204030204" pitchFamily="34" charset="0"/>
                <a:cs typeface="Arial" panose="020B0604020202020204" pitchFamily="34" charset="0"/>
              </a:rPr>
              <a:t>ir 85,9 proc. </a:t>
            </a:r>
            <a:r>
              <a:rPr lang="lt-LT" sz="1800" dirty="0">
                <a:effectLst/>
                <a:latin typeface="Arial" panose="020B0604020202020204" pitchFamily="34" charset="0"/>
                <a:ea typeface="Calibri" panose="020F0502020204030204" pitchFamily="34" charset="0"/>
                <a:cs typeface="Arial" panose="020B0604020202020204" pitchFamily="34" charset="0"/>
              </a:rPr>
              <a:t>vyrų.</a:t>
            </a:r>
          </a:p>
          <a:p>
            <a:pPr marL="285750" indent="-285750">
              <a:buFont typeface="Arial" panose="020B0604020202020204" pitchFamily="34" charset="0"/>
              <a:buChar char="•"/>
            </a:pPr>
            <a:endParaRPr lang="lt-LT"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lt-LT" sz="1800" dirty="0">
                <a:effectLst/>
                <a:latin typeface="Arial" panose="020B0604020202020204" pitchFamily="34" charset="0"/>
                <a:ea typeface="Calibri" panose="020F0502020204030204" pitchFamily="34" charset="0"/>
                <a:cs typeface="Arial" panose="020B0604020202020204" pitchFamily="34" charset="0"/>
              </a:rPr>
              <a:t>Kitose srityse moterų ir vyrų pasirinkimai šiek tiek skyrėsi. Moterų tarpe buvo populiaresnis verslas ir administravimas – 1,4 proc., o vyrų tarpe gamyba ir perdirbimas – 4,9 proc., inžinerija ir inžinerinės profesijos – 2,3 proc.</a:t>
            </a:r>
            <a:endParaRPr lang="lt-LT" dirty="0">
              <a:latin typeface="Arial" panose="020B0604020202020204" pitchFamily="34" charset="0"/>
              <a:cs typeface="Arial" panose="020B0604020202020204" pitchFamily="34" charset="0"/>
            </a:endParaRPr>
          </a:p>
        </p:txBody>
      </p:sp>
      <p:graphicFrame>
        <p:nvGraphicFramePr>
          <p:cNvPr id="5" name="Lentelė 4">
            <a:extLst>
              <a:ext uri="{FF2B5EF4-FFF2-40B4-BE49-F238E27FC236}">
                <a16:creationId xmlns:a16="http://schemas.microsoft.com/office/drawing/2014/main" id="{40B13916-A7B2-1AD2-8D93-115012000495}"/>
              </a:ext>
            </a:extLst>
          </p:cNvPr>
          <p:cNvGraphicFramePr>
            <a:graphicFrameLocks noGrp="1"/>
          </p:cNvGraphicFramePr>
          <p:nvPr>
            <p:extLst>
              <p:ext uri="{D42A27DB-BD31-4B8C-83A1-F6EECF244321}">
                <p14:modId xmlns:p14="http://schemas.microsoft.com/office/powerpoint/2010/main" val="1890110351"/>
              </p:ext>
            </p:extLst>
          </p:nvPr>
        </p:nvGraphicFramePr>
        <p:xfrm>
          <a:off x="1258531" y="4249506"/>
          <a:ext cx="9704440" cy="2205402"/>
        </p:xfrm>
        <a:graphic>
          <a:graphicData uri="http://schemas.openxmlformats.org/drawingml/2006/table">
            <a:tbl>
              <a:tblPr>
                <a:tableStyleId>{B301B821-A1FF-4177-AEE7-76D212191A09}</a:tableStyleId>
              </a:tblPr>
              <a:tblGrid>
                <a:gridCol w="1028284">
                  <a:extLst>
                    <a:ext uri="{9D8B030D-6E8A-4147-A177-3AD203B41FA5}">
                      <a16:colId xmlns:a16="http://schemas.microsoft.com/office/drawing/2014/main" val="1334042550"/>
                    </a:ext>
                  </a:extLst>
                </a:gridCol>
                <a:gridCol w="1446026">
                  <a:extLst>
                    <a:ext uri="{9D8B030D-6E8A-4147-A177-3AD203B41FA5}">
                      <a16:colId xmlns:a16="http://schemas.microsoft.com/office/drawing/2014/main" val="960257422"/>
                    </a:ext>
                  </a:extLst>
                </a:gridCol>
                <a:gridCol w="1446026">
                  <a:extLst>
                    <a:ext uri="{9D8B030D-6E8A-4147-A177-3AD203B41FA5}">
                      <a16:colId xmlns:a16="http://schemas.microsoft.com/office/drawing/2014/main" val="312331256"/>
                    </a:ext>
                  </a:extLst>
                </a:gridCol>
                <a:gridCol w="1446026">
                  <a:extLst>
                    <a:ext uri="{9D8B030D-6E8A-4147-A177-3AD203B41FA5}">
                      <a16:colId xmlns:a16="http://schemas.microsoft.com/office/drawing/2014/main" val="1905059341"/>
                    </a:ext>
                  </a:extLst>
                </a:gridCol>
                <a:gridCol w="1446026">
                  <a:extLst>
                    <a:ext uri="{9D8B030D-6E8A-4147-A177-3AD203B41FA5}">
                      <a16:colId xmlns:a16="http://schemas.microsoft.com/office/drawing/2014/main" val="1571981550"/>
                    </a:ext>
                  </a:extLst>
                </a:gridCol>
                <a:gridCol w="1446026">
                  <a:extLst>
                    <a:ext uri="{9D8B030D-6E8A-4147-A177-3AD203B41FA5}">
                      <a16:colId xmlns:a16="http://schemas.microsoft.com/office/drawing/2014/main" val="2643149910"/>
                    </a:ext>
                  </a:extLst>
                </a:gridCol>
                <a:gridCol w="1446026">
                  <a:extLst>
                    <a:ext uri="{9D8B030D-6E8A-4147-A177-3AD203B41FA5}">
                      <a16:colId xmlns:a16="http://schemas.microsoft.com/office/drawing/2014/main" val="3323370745"/>
                    </a:ext>
                  </a:extLst>
                </a:gridCol>
              </a:tblGrid>
              <a:tr h="420443">
                <a:tc>
                  <a:txBody>
                    <a:bodyPr/>
                    <a:lstStyle/>
                    <a:p>
                      <a:pPr algn="l" fontAlgn="b"/>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gridSpan="6">
                  <a:txBody>
                    <a:bodyPr/>
                    <a:lstStyle/>
                    <a:p>
                      <a:pPr algn="ctr" fontAlgn="ctr"/>
                      <a:r>
                        <a:rPr lang="lt-LT" sz="2000" b="0" u="none" strike="noStrike" dirty="0">
                          <a:solidFill>
                            <a:srgbClr val="000000"/>
                          </a:solidFill>
                          <a:effectLst/>
                          <a:latin typeface="Arial" panose="020B0604020202020204" pitchFamily="34" charset="0"/>
                          <a:cs typeface="Arial" panose="020B0604020202020204" pitchFamily="34" charset="0"/>
                        </a:rPr>
                        <a:t>Švietimo sritis</a:t>
                      </a:r>
                      <a:endParaRPr lang="lt-LT" sz="20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hMerge="1">
                  <a:txBody>
                    <a:bodyPr/>
                    <a:lstStyle/>
                    <a:p>
                      <a:pPr algn="l" fontAlgn="ctr"/>
                      <a:endParaRPr lang="lt-LT"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fontAlgn="ctr"/>
                      <a:endParaRPr lang="lt-LT"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fontAlgn="ctr"/>
                      <a:endParaRPr lang="lt-LT"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fontAlgn="ctr"/>
                      <a:endParaRPr lang="lt-LT"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l" fontAlgn="ctr"/>
                      <a:endParaRPr lang="lt-LT"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33796357"/>
                  </a:ext>
                </a:extLst>
              </a:tr>
              <a:tr h="1070975">
                <a:tc>
                  <a:txBody>
                    <a:bodyPr/>
                    <a:lstStyle/>
                    <a:p>
                      <a:pPr algn="l" fontAlgn="b"/>
                      <a:r>
                        <a:rPr lang="lt-LT" sz="1600" u="none" strike="noStrike">
                          <a:effectLst/>
                          <a:latin typeface="Arial" panose="020B0604020202020204" pitchFamily="34" charset="0"/>
                          <a:cs typeface="Arial" panose="020B0604020202020204" pitchFamily="34" charset="0"/>
                        </a:rPr>
                        <a:t> </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ctr" fontAlgn="ctr"/>
                      <a:r>
                        <a:rPr lang="lt-LT" sz="1600" u="none" strike="noStrike" dirty="0">
                          <a:effectLst/>
                          <a:latin typeface="Arial" panose="020B0604020202020204" pitchFamily="34" charset="0"/>
                          <a:cs typeface="Arial" panose="020B0604020202020204" pitchFamily="34" charset="0"/>
                        </a:rPr>
                        <a:t>Informacijos ir ryšio technologijos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lt-LT" sz="1600" u="none" strike="noStrike" dirty="0">
                          <a:effectLst/>
                          <a:latin typeface="Arial" panose="020B0604020202020204" pitchFamily="34" charset="0"/>
                          <a:cs typeface="Arial" panose="020B0604020202020204" pitchFamily="34" charset="0"/>
                        </a:rPr>
                        <a:t>Kompiuterija</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lt-LT" sz="1600" u="none" strike="noStrike" dirty="0">
                          <a:effectLst/>
                          <a:latin typeface="Arial" panose="020B0604020202020204" pitchFamily="34" charset="0"/>
                          <a:cs typeface="Arial" panose="020B0604020202020204" pitchFamily="34" charset="0"/>
                        </a:rPr>
                        <a:t>Gamyba ir perdirbimas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lt-LT" sz="1600" u="none" strike="noStrike" dirty="0">
                          <a:effectLst/>
                          <a:latin typeface="Arial" panose="020B0604020202020204" pitchFamily="34" charset="0"/>
                          <a:cs typeface="Arial" panose="020B0604020202020204" pitchFamily="34" charset="0"/>
                        </a:rPr>
                        <a:t>Inžinerija ir inžinerinės profesijos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lt-LT" sz="1600" u="none" strike="noStrike" dirty="0">
                          <a:effectLst/>
                          <a:latin typeface="Arial" panose="020B0604020202020204" pitchFamily="34" charset="0"/>
                          <a:cs typeface="Arial" panose="020B0604020202020204" pitchFamily="34" charset="0"/>
                        </a:rPr>
                        <a:t>Menas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lt-LT" sz="1600" u="none" strike="noStrike" dirty="0">
                          <a:effectLst/>
                          <a:latin typeface="Arial" panose="020B0604020202020204" pitchFamily="34" charset="0"/>
                          <a:cs typeface="Arial" panose="020B0604020202020204" pitchFamily="34" charset="0"/>
                        </a:rPr>
                        <a:t>Verslas ir </a:t>
                      </a:r>
                      <a:r>
                        <a:rPr lang="lt-LT" sz="1600" u="none" strike="noStrike" dirty="0" err="1">
                          <a:effectLst/>
                          <a:latin typeface="Arial" panose="020B0604020202020204" pitchFamily="34" charset="0"/>
                          <a:cs typeface="Arial" panose="020B0604020202020204" pitchFamily="34" charset="0"/>
                        </a:rPr>
                        <a:t>administra-vimas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192928248"/>
                  </a:ext>
                </a:extLst>
              </a:tr>
              <a:tr h="356992">
                <a:tc>
                  <a:txBody>
                    <a:bodyPr/>
                    <a:lstStyle/>
                    <a:p>
                      <a:pPr algn="l" fontAlgn="b"/>
                      <a:r>
                        <a:rPr lang="lt-LT" sz="1600" u="none" strike="noStrike">
                          <a:effectLst/>
                          <a:latin typeface="Arial" panose="020B0604020202020204" pitchFamily="34" charset="0"/>
                          <a:cs typeface="Arial" panose="020B0604020202020204" pitchFamily="34" charset="0"/>
                        </a:rPr>
                        <a:t>Moterys</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695</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a:effectLst/>
                          <a:latin typeface="Arial" panose="020B0604020202020204" pitchFamily="34" charset="0"/>
                          <a:cs typeface="Arial" panose="020B0604020202020204" pitchFamily="34" charset="0"/>
                        </a:rPr>
                        <a:t>57</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2</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a:effectLst/>
                          <a:latin typeface="Arial" panose="020B0604020202020204" pitchFamily="34" charset="0"/>
                          <a:cs typeface="Arial" panose="020B0604020202020204" pitchFamily="34" charset="0"/>
                        </a:rPr>
                        <a:t>0</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4</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11</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744171329"/>
                  </a:ext>
                </a:extLst>
              </a:tr>
              <a:tr h="356992">
                <a:tc>
                  <a:txBody>
                    <a:bodyPr/>
                    <a:lstStyle/>
                    <a:p>
                      <a:pPr algn="l" fontAlgn="b"/>
                      <a:r>
                        <a:rPr lang="lt-LT" sz="1600" u="none" strike="noStrike">
                          <a:effectLst/>
                          <a:latin typeface="Arial" panose="020B0604020202020204" pitchFamily="34" charset="0"/>
                          <a:cs typeface="Arial" panose="020B0604020202020204" pitchFamily="34" charset="0"/>
                        </a:rPr>
                        <a:t>Vyrai</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a:effectLst/>
                          <a:latin typeface="Arial" panose="020B0604020202020204" pitchFamily="34" charset="0"/>
                          <a:cs typeface="Arial" panose="020B0604020202020204" pitchFamily="34" charset="0"/>
                        </a:rPr>
                        <a:t>686</a:t>
                      </a:r>
                      <a:endParaRPr lang="lt-LT" sz="16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a:effectLst/>
                          <a:latin typeface="Arial" panose="020B0604020202020204" pitchFamily="34" charset="0"/>
                          <a:cs typeface="Arial" panose="020B0604020202020204" pitchFamily="34" charset="0"/>
                        </a:rPr>
                        <a:t>53</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39</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18</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2</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lt-LT" sz="1600" u="none" strike="noStrike" dirty="0">
                          <a:effectLst/>
                          <a:latin typeface="Arial" panose="020B0604020202020204" pitchFamily="34" charset="0"/>
                          <a:cs typeface="Arial" panose="020B0604020202020204" pitchFamily="34" charset="0"/>
                        </a:rPr>
                        <a:t>1</a:t>
                      </a:r>
                      <a:endParaRPr lang="lt-LT" sz="16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640538952"/>
                  </a:ext>
                </a:extLst>
              </a:tr>
            </a:tbl>
          </a:graphicData>
        </a:graphic>
      </p:graphicFrame>
    </p:spTree>
    <p:extLst>
      <p:ext uri="{BB962C8B-B14F-4D97-AF65-F5344CB8AC3E}">
        <p14:creationId xmlns:p14="http://schemas.microsoft.com/office/powerpoint/2010/main" val="244290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Integracijos į darbo rinką tvarumas</a:t>
            </a:r>
          </a:p>
        </p:txBody>
      </p:sp>
      <p:sp>
        <p:nvSpPr>
          <p:cNvPr id="10" name="TextBox 9">
            <a:extLst>
              <a:ext uri="{FF2B5EF4-FFF2-40B4-BE49-F238E27FC236}">
                <a16:creationId xmlns:a16="http://schemas.microsoft.com/office/drawing/2014/main" id="{1B67C65E-C8C2-C01C-7AA1-5889D213E7E4}"/>
              </a:ext>
            </a:extLst>
          </p:cNvPr>
          <p:cNvSpPr txBox="1"/>
          <p:nvPr/>
        </p:nvSpPr>
        <p:spPr>
          <a:xfrm>
            <a:off x="942948" y="1442072"/>
            <a:ext cx="9755532" cy="646331"/>
          </a:xfrm>
          <a:prstGeom prst="rect">
            <a:avLst/>
          </a:prstGeom>
          <a:noFill/>
        </p:spPr>
        <p:txBody>
          <a:bodyPr wrap="square" rtlCol="0">
            <a:spAutoFit/>
          </a:bodyPr>
          <a:lstStyle/>
          <a:p>
            <a:pPr>
              <a:spcAft>
                <a:spcPts val="1200"/>
              </a:spcAft>
            </a:pPr>
            <a:r>
              <a:rPr lang="lt-LT" dirty="0">
                <a:latin typeface="Arial" panose="020B0604020202020204" pitchFamily="34" charset="0"/>
                <a:ea typeface="Calibri" panose="020F0502020204030204" pitchFamily="34" charset="0"/>
                <a:cs typeface="Arial" panose="020B0604020202020204" pitchFamily="34" charset="0"/>
              </a:rPr>
              <a:t>Nuo 2020 m. </a:t>
            </a:r>
            <a:r>
              <a:rPr lang="lt-LT" sz="1800" dirty="0">
                <a:effectLst/>
                <a:latin typeface="Arial" panose="020B0604020202020204" pitchFamily="34" charset="0"/>
                <a:ea typeface="Calibri" panose="020F0502020204030204" pitchFamily="34" charset="0"/>
                <a:cs typeface="Arial" panose="020B0604020202020204" pitchFamily="34" charset="0"/>
              </a:rPr>
              <a:t>integracijos į darbo rinką rodikliai aug</a:t>
            </a:r>
            <a:r>
              <a:rPr lang="lt-LT" dirty="0">
                <a:latin typeface="Arial" panose="020B0604020202020204" pitchFamily="34" charset="0"/>
                <a:ea typeface="Calibri" panose="020F0502020204030204" pitchFamily="34" charset="0"/>
                <a:cs typeface="Arial" panose="020B0604020202020204" pitchFamily="34" charset="0"/>
              </a:rPr>
              <a:t>o ir vyrų ir moterų, tačiau moterų integracija po priemonių baigimo yra tvaresnė.</a:t>
            </a:r>
            <a:endParaRPr lang="lt-LT" dirty="0">
              <a:latin typeface="Arial" panose="020B0604020202020204" pitchFamily="34" charset="0"/>
              <a:cs typeface="Arial" panose="020B0604020202020204" pitchFamily="34" charset="0"/>
            </a:endParaRPr>
          </a:p>
        </p:txBody>
      </p:sp>
      <p:graphicFrame>
        <p:nvGraphicFramePr>
          <p:cNvPr id="2" name="Diagrama 1">
            <a:extLst>
              <a:ext uri="{FF2B5EF4-FFF2-40B4-BE49-F238E27FC236}">
                <a16:creationId xmlns:a16="http://schemas.microsoft.com/office/drawing/2014/main" id="{A03D877C-4FBA-3696-67AB-51F963C18956}"/>
              </a:ext>
            </a:extLst>
          </p:cNvPr>
          <p:cNvGraphicFramePr>
            <a:graphicFrameLocks/>
          </p:cNvGraphicFramePr>
          <p:nvPr>
            <p:extLst>
              <p:ext uri="{D42A27DB-BD31-4B8C-83A1-F6EECF244321}">
                <p14:modId xmlns:p14="http://schemas.microsoft.com/office/powerpoint/2010/main" val="1276433078"/>
              </p:ext>
            </p:extLst>
          </p:nvPr>
        </p:nvGraphicFramePr>
        <p:xfrm>
          <a:off x="1341120" y="2721864"/>
          <a:ext cx="8166674" cy="3315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282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Moterų įsitvirtinimas darbo rinkoje sunkesnis, bet tvaresnis</a:t>
            </a:r>
          </a:p>
        </p:txBody>
      </p:sp>
      <p:sp>
        <p:nvSpPr>
          <p:cNvPr id="10" name="TextBox 9">
            <a:extLst>
              <a:ext uri="{FF2B5EF4-FFF2-40B4-BE49-F238E27FC236}">
                <a16:creationId xmlns:a16="http://schemas.microsoft.com/office/drawing/2014/main" id="{1B67C65E-C8C2-C01C-7AA1-5889D213E7E4}"/>
              </a:ext>
            </a:extLst>
          </p:cNvPr>
          <p:cNvSpPr txBox="1"/>
          <p:nvPr/>
        </p:nvSpPr>
        <p:spPr>
          <a:xfrm>
            <a:off x="6733032" y="1442865"/>
            <a:ext cx="4931664" cy="1200329"/>
          </a:xfrm>
          <a:prstGeom prst="rect">
            <a:avLst/>
          </a:prstGeom>
          <a:noFill/>
        </p:spPr>
        <p:txBody>
          <a:bodyPr wrap="square" rtlCol="0">
            <a:spAutoFit/>
          </a:bodyPr>
          <a:lstStyle/>
          <a:p>
            <a:pPr>
              <a:spcAft>
                <a:spcPts val="1200"/>
              </a:spcAft>
            </a:pPr>
            <a:r>
              <a:rPr lang="lt-LT" sz="1800" dirty="0">
                <a:effectLst/>
                <a:latin typeface="Arial" panose="020B0604020202020204" pitchFamily="34" charset="0"/>
                <a:ea typeface="Calibri" panose="020F0502020204030204" pitchFamily="34" charset="0"/>
                <a:cs typeface="Arial" panose="020B0604020202020204" pitchFamily="34" charset="0"/>
              </a:rPr>
              <a:t>Kiekvienais metais vyrų, pakartotinai besiregistruojančių per 12 mėnesių nuo neterminuoto į(</a:t>
            </a:r>
            <a:r>
              <a:rPr lang="lt-LT" sz="1800" dirty="0" err="1">
                <a:effectLst/>
                <a:latin typeface="Arial" panose="020B0604020202020204" pitchFamily="34" charset="0"/>
                <a:ea typeface="Calibri" panose="020F0502020204030204" pitchFamily="34" charset="0"/>
                <a:cs typeface="Arial" panose="020B0604020202020204" pitchFamily="34" charset="0"/>
              </a:rPr>
              <a:t>si</a:t>
            </a:r>
            <a:r>
              <a:rPr lang="lt-LT" sz="1800" dirty="0">
                <a:effectLst/>
                <a:latin typeface="Arial" panose="020B0604020202020204" pitchFamily="34" charset="0"/>
                <a:ea typeface="Calibri" panose="020F0502020204030204" pitchFamily="34" charset="0"/>
                <a:cs typeface="Arial" panose="020B0604020202020204" pitchFamily="34" charset="0"/>
              </a:rPr>
              <a:t>)darbinimo, dalis vidutiniškai 3,5 proc. didesnė negu moterų.</a:t>
            </a:r>
          </a:p>
        </p:txBody>
      </p:sp>
      <p:graphicFrame>
        <p:nvGraphicFramePr>
          <p:cNvPr id="3" name="Diagrama 2">
            <a:extLst>
              <a:ext uri="{FF2B5EF4-FFF2-40B4-BE49-F238E27FC236}">
                <a16:creationId xmlns:a16="http://schemas.microsoft.com/office/drawing/2014/main" id="{77F30D27-755D-76E0-7772-ED22CE42F853}"/>
              </a:ext>
            </a:extLst>
          </p:cNvPr>
          <p:cNvGraphicFramePr>
            <a:graphicFrameLocks/>
          </p:cNvGraphicFramePr>
          <p:nvPr>
            <p:extLst>
              <p:ext uri="{D42A27DB-BD31-4B8C-83A1-F6EECF244321}">
                <p14:modId xmlns:p14="http://schemas.microsoft.com/office/powerpoint/2010/main" val="4034058869"/>
              </p:ext>
            </p:extLst>
          </p:nvPr>
        </p:nvGraphicFramePr>
        <p:xfrm>
          <a:off x="1097280" y="1068942"/>
          <a:ext cx="5197922" cy="1948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a 3">
            <a:extLst>
              <a:ext uri="{FF2B5EF4-FFF2-40B4-BE49-F238E27FC236}">
                <a16:creationId xmlns:a16="http://schemas.microsoft.com/office/drawing/2014/main" id="{87582274-1651-A79F-1A76-271B4149C46F}"/>
              </a:ext>
            </a:extLst>
          </p:cNvPr>
          <p:cNvGraphicFramePr>
            <a:graphicFrameLocks/>
          </p:cNvGraphicFramePr>
          <p:nvPr>
            <p:extLst>
              <p:ext uri="{D42A27DB-BD31-4B8C-83A1-F6EECF244321}">
                <p14:modId xmlns:p14="http://schemas.microsoft.com/office/powerpoint/2010/main" val="2834469897"/>
              </p:ext>
            </p:extLst>
          </p:nvPr>
        </p:nvGraphicFramePr>
        <p:xfrm>
          <a:off x="1277111" y="2963434"/>
          <a:ext cx="5008381" cy="19891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ADC1FB13-715D-0454-3DDB-ECB038C37BF3}"/>
              </a:ext>
            </a:extLst>
          </p:cNvPr>
          <p:cNvSpPr txBox="1"/>
          <p:nvPr/>
        </p:nvSpPr>
        <p:spPr>
          <a:xfrm>
            <a:off x="6733032" y="3634850"/>
            <a:ext cx="4931664" cy="646331"/>
          </a:xfrm>
          <a:prstGeom prst="rect">
            <a:avLst/>
          </a:prstGeom>
          <a:noFill/>
        </p:spPr>
        <p:txBody>
          <a:bodyPr wrap="square" rtlCol="0">
            <a:spAutoFit/>
          </a:bodyPr>
          <a:lstStyle/>
          <a:p>
            <a:pPr>
              <a:spcAft>
                <a:spcPts val="1200"/>
              </a:spcAft>
            </a:pPr>
            <a:r>
              <a:rPr lang="lt-LT" sz="1800" dirty="0">
                <a:effectLst/>
                <a:latin typeface="Arial" panose="020B0604020202020204" pitchFamily="34" charset="0"/>
                <a:ea typeface="Calibri" panose="020F0502020204030204" pitchFamily="34" charset="0"/>
                <a:cs typeface="Arial" panose="020B0604020202020204" pitchFamily="34" charset="0"/>
              </a:rPr>
              <a:t>Darbo paieškos moterims vidutiniškai 15 dienų trunka ilgiau nei vyrų</a:t>
            </a:r>
          </a:p>
        </p:txBody>
      </p:sp>
      <p:graphicFrame>
        <p:nvGraphicFramePr>
          <p:cNvPr id="6" name="Diagrama 5">
            <a:extLst>
              <a:ext uri="{FF2B5EF4-FFF2-40B4-BE49-F238E27FC236}">
                <a16:creationId xmlns:a16="http://schemas.microsoft.com/office/drawing/2014/main" id="{0BE038D2-72B9-2DD0-2D8C-8A1F6F7821FE}"/>
              </a:ext>
            </a:extLst>
          </p:cNvPr>
          <p:cNvGraphicFramePr>
            <a:graphicFrameLocks/>
          </p:cNvGraphicFramePr>
          <p:nvPr>
            <p:extLst>
              <p:ext uri="{D42A27DB-BD31-4B8C-83A1-F6EECF244321}">
                <p14:modId xmlns:p14="http://schemas.microsoft.com/office/powerpoint/2010/main" val="2387407662"/>
              </p:ext>
            </p:extLst>
          </p:nvPr>
        </p:nvGraphicFramePr>
        <p:xfrm>
          <a:off x="1456944" y="4915128"/>
          <a:ext cx="4818840" cy="1772433"/>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4B03891D-634E-55AF-1761-C47036D35E4B}"/>
              </a:ext>
            </a:extLst>
          </p:cNvPr>
          <p:cNvSpPr txBox="1"/>
          <p:nvPr/>
        </p:nvSpPr>
        <p:spPr>
          <a:xfrm>
            <a:off x="6733032" y="5478179"/>
            <a:ext cx="4931664" cy="646331"/>
          </a:xfrm>
          <a:prstGeom prst="rect">
            <a:avLst/>
          </a:prstGeom>
          <a:noFill/>
        </p:spPr>
        <p:txBody>
          <a:bodyPr wrap="square" rtlCol="0">
            <a:spAutoFit/>
          </a:bodyPr>
          <a:lstStyle/>
          <a:p>
            <a:pPr>
              <a:spcAft>
                <a:spcPts val="1200"/>
              </a:spcAft>
            </a:pPr>
            <a:r>
              <a:rPr lang="lt-LT" sz="1800" dirty="0">
                <a:effectLst/>
                <a:latin typeface="Arial" panose="020B0604020202020204" pitchFamily="34" charset="0"/>
                <a:ea typeface="Calibri" panose="020F0502020204030204" pitchFamily="34" charset="0"/>
                <a:cs typeface="Arial" panose="020B0604020202020204" pitchFamily="34" charset="0"/>
              </a:rPr>
              <a:t>Užimtumo tarnyboje darbo ieškančių moterų įsitraukimo į darbo rinką dalis didėja</a:t>
            </a:r>
          </a:p>
        </p:txBody>
      </p:sp>
    </p:spTree>
    <p:extLst>
      <p:ext uri="{BB962C8B-B14F-4D97-AF65-F5344CB8AC3E}">
        <p14:creationId xmlns:p14="http://schemas.microsoft.com/office/powerpoint/2010/main" val="331366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tables and chairs&#10;&#10;Description automatically generated with low confidence">
            <a:extLst>
              <a:ext uri="{FF2B5EF4-FFF2-40B4-BE49-F238E27FC236}">
                <a16:creationId xmlns:a16="http://schemas.microsoft.com/office/drawing/2014/main" id="{E141ACCB-03AC-834A-8401-4934AF4D75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03889" cy="8663989"/>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57366" y="1704538"/>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3909883" y="2388326"/>
            <a:ext cx="4372234" cy="2061754"/>
          </a:xfrm>
          <a:prstGeom prst="rect">
            <a:avLst/>
          </a:prstGeom>
        </p:spPr>
        <p:txBody>
          <a:bodyPr spcFirstLastPara="1" wrap="square" lIns="0" tIns="0" rIns="0" bIns="0" anchor="b" anchorCtr="0">
            <a:noAutofit/>
          </a:bodyPr>
          <a:lstStyle/>
          <a:p>
            <a:pPr lvl="0" algn="ctr"/>
            <a:r>
              <a:rPr lang="lt-LT" sz="3800" dirty="0">
                <a:solidFill>
                  <a:schemeClr val="tx1">
                    <a:lumMod val="75000"/>
                  </a:schemeClr>
                </a:solidFill>
                <a:latin typeface="Arial" panose="020B0604020202020204" pitchFamily="34" charset="0"/>
                <a:cs typeface="Arial" panose="020B0604020202020204" pitchFamily="34" charset="0"/>
              </a:rPr>
              <a:t>Ateities </a:t>
            </a:r>
            <a:br>
              <a:rPr lang="lt-LT" sz="3800" dirty="0">
                <a:solidFill>
                  <a:schemeClr val="tx1">
                    <a:lumMod val="75000"/>
                  </a:schemeClr>
                </a:solidFill>
                <a:latin typeface="Arial" panose="020B0604020202020204" pitchFamily="34" charset="0"/>
                <a:cs typeface="Arial" panose="020B0604020202020204" pitchFamily="34" charset="0"/>
              </a:rPr>
            </a:br>
            <a:r>
              <a:rPr lang="lt-LT" sz="3800" dirty="0">
                <a:solidFill>
                  <a:schemeClr val="tx1">
                    <a:lumMod val="75000"/>
                  </a:schemeClr>
                </a:solidFill>
                <a:latin typeface="Arial" panose="020B0604020202020204" pitchFamily="34" charset="0"/>
                <a:cs typeface="Arial" panose="020B0604020202020204" pitchFamily="34" charset="0"/>
              </a:rPr>
              <a:t>tendencijos</a:t>
            </a:r>
            <a:endParaRPr sz="3800"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759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42948" y="590540"/>
            <a:ext cx="5494427"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Ateitis – lygybės sąjunga</a:t>
            </a:r>
          </a:p>
        </p:txBody>
      </p:sp>
      <p:sp>
        <p:nvSpPr>
          <p:cNvPr id="10" name="TextBox 9">
            <a:extLst>
              <a:ext uri="{FF2B5EF4-FFF2-40B4-BE49-F238E27FC236}">
                <a16:creationId xmlns:a16="http://schemas.microsoft.com/office/drawing/2014/main" id="{1B67C65E-C8C2-C01C-7AA1-5889D213E7E4}"/>
              </a:ext>
            </a:extLst>
          </p:cNvPr>
          <p:cNvSpPr txBox="1"/>
          <p:nvPr/>
        </p:nvSpPr>
        <p:spPr>
          <a:xfrm>
            <a:off x="942948" y="1442072"/>
            <a:ext cx="9755532" cy="369332"/>
          </a:xfrm>
          <a:prstGeom prst="rect">
            <a:avLst/>
          </a:prstGeom>
          <a:noFill/>
        </p:spPr>
        <p:txBody>
          <a:bodyPr wrap="square" lIns="91440" tIns="45720" rIns="91440" bIns="45720" rtlCol="0" anchor="t">
            <a:spAutoFit/>
          </a:bodyPr>
          <a:lstStyle/>
          <a:p>
            <a:pPr>
              <a:spcAft>
                <a:spcPts val="1200"/>
              </a:spcAft>
            </a:pPr>
            <a:endParaRPr lang="lt-L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D835316-CB81-546F-A1AB-DFC711643526}"/>
              </a:ext>
            </a:extLst>
          </p:cNvPr>
          <p:cNvSpPr txBox="1"/>
          <p:nvPr/>
        </p:nvSpPr>
        <p:spPr>
          <a:xfrm>
            <a:off x="942948" y="1196417"/>
            <a:ext cx="5398858"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lt-LT" dirty="0">
                <a:latin typeface="Arial" panose="020B0604020202020204" pitchFamily="34" charset="0"/>
                <a:cs typeface="Arial" panose="020B0604020202020204" pitchFamily="34" charset="0"/>
              </a:rPr>
              <a:t>Iki 2025 m. Europos Sąjungoje, įgyvendinant strategiją, siekiama sukurti lygybės sąjungą, darant  didelę pažangą lyčių lygybės Europoje srityje.</a:t>
            </a:r>
          </a:p>
          <a:p>
            <a:pPr>
              <a:spcAft>
                <a:spcPts val="600"/>
              </a:spcAft>
            </a:pPr>
            <a:endParaRPr lang="lt-LT" dirty="0">
              <a:latin typeface="Arial" panose="020B0604020202020204" pitchFamily="34" charset="0"/>
              <a:cs typeface="Arial" panose="020B0604020202020204" pitchFamily="34" charset="0"/>
            </a:endParaRPr>
          </a:p>
          <a:p>
            <a:pPr>
              <a:spcAft>
                <a:spcPts val="600"/>
              </a:spcAft>
            </a:pPr>
            <a:r>
              <a:rPr lang="lt-LT" dirty="0">
                <a:latin typeface="Arial" panose="020B0604020202020204" pitchFamily="34" charset="0"/>
                <a:cs typeface="Arial" panose="020B0604020202020204" pitchFamily="34" charset="0"/>
              </a:rPr>
              <a:t>Pagrindiniai tikslai: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panaikinti smurtą dėl lyties;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įveikti lyčių stereotipus;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panaikinti lyčių nelygybę darbo rinkoje;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pasiekti vienodą moterų ir vyrų dalyvavimą įvairiuose ekonomikos sektoriuose;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išspręsti vyrų ir moterų darbo užmokesčio ir pensijų skirtumo problemą; </a:t>
            </a:r>
          </a:p>
          <a:p>
            <a:pPr marL="285750" indent="-285750">
              <a:spcAft>
                <a:spcPts val="600"/>
              </a:spcAft>
              <a:buFont typeface="Arial" panose="020B0604020202020204" pitchFamily="34" charset="0"/>
              <a:buChar char="•"/>
            </a:pPr>
            <a:r>
              <a:rPr lang="lt-LT" dirty="0">
                <a:latin typeface="Arial" panose="020B0604020202020204" pitchFamily="34" charset="0"/>
                <a:cs typeface="Arial" panose="020B0604020202020204" pitchFamily="34" charset="0"/>
              </a:rPr>
              <a:t>panaikinti lyčių nelygybę ir užtikrinti lyčių pusiausvyrą sprendimų priėmimo procese ir politikoje.​</a:t>
            </a:r>
          </a:p>
        </p:txBody>
      </p:sp>
      <p:pic>
        <p:nvPicPr>
          <p:cNvPr id="4" name="Paveikslėlis 3">
            <a:extLst>
              <a:ext uri="{FF2B5EF4-FFF2-40B4-BE49-F238E27FC236}">
                <a16:creationId xmlns:a16="http://schemas.microsoft.com/office/drawing/2014/main" id="{110E445E-A5C1-1057-B19D-826B9A851440}"/>
              </a:ext>
            </a:extLst>
          </p:cNvPr>
          <p:cNvPicPr>
            <a:picLocks noChangeAspect="1"/>
          </p:cNvPicPr>
          <p:nvPr/>
        </p:nvPicPr>
        <p:blipFill>
          <a:blip r:embed="rId3"/>
          <a:stretch>
            <a:fillRect/>
          </a:stretch>
        </p:blipFill>
        <p:spPr>
          <a:xfrm>
            <a:off x="6437375" y="0"/>
            <a:ext cx="5754625" cy="6858000"/>
          </a:xfrm>
          <a:prstGeom prst="rect">
            <a:avLst/>
          </a:prstGeom>
        </p:spPr>
      </p:pic>
    </p:spTree>
    <p:extLst>
      <p:ext uri="{BB962C8B-B14F-4D97-AF65-F5344CB8AC3E}">
        <p14:creationId xmlns:p14="http://schemas.microsoft.com/office/powerpoint/2010/main" val="1685545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dirty="0">
                <a:solidFill>
                  <a:srgbClr val="0FB273"/>
                </a:solidFill>
                <a:latin typeface="Arial" panose="020B0604020202020204" pitchFamily="34" charset="0"/>
                <a:cs typeface="Arial" panose="020B0604020202020204" pitchFamily="34" charset="0"/>
              </a:rPr>
              <a:t>Būdai mažinti lyčių nelygybę darbo rinkoje</a:t>
            </a:r>
          </a:p>
        </p:txBody>
      </p:sp>
      <p:graphicFrame>
        <p:nvGraphicFramePr>
          <p:cNvPr id="13" name="Diagrama 12">
            <a:extLst>
              <a:ext uri="{FF2B5EF4-FFF2-40B4-BE49-F238E27FC236}">
                <a16:creationId xmlns:a16="http://schemas.microsoft.com/office/drawing/2014/main" id="{3E9DD830-C722-DF20-4CBC-311D3994B72D}"/>
              </a:ext>
            </a:extLst>
          </p:cNvPr>
          <p:cNvGraphicFramePr/>
          <p:nvPr>
            <p:extLst>
              <p:ext uri="{D42A27DB-BD31-4B8C-83A1-F6EECF244321}">
                <p14:modId xmlns:p14="http://schemas.microsoft.com/office/powerpoint/2010/main" val="775982718"/>
              </p:ext>
            </p:extLst>
          </p:nvPr>
        </p:nvGraphicFramePr>
        <p:xfrm>
          <a:off x="994023" y="1278193"/>
          <a:ext cx="10510685" cy="4503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3614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om with a table and chairs&#10;&#10;Description automatically generated with low confidence">
            <a:extLst>
              <a:ext uri="{FF2B5EF4-FFF2-40B4-BE49-F238E27FC236}">
                <a16:creationId xmlns:a16="http://schemas.microsoft.com/office/drawing/2014/main" id="{0A800B67-87C1-AD46-9910-48C6D51119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 y="0"/>
            <a:ext cx="12287250" cy="8652272"/>
          </a:xfrm>
          <a:prstGeom prst="rect">
            <a:avLst/>
          </a:prstGeom>
        </p:spPr>
      </p:pic>
      <p:sp>
        <p:nvSpPr>
          <p:cNvPr id="9" name="Rectangle 8">
            <a:extLst>
              <a:ext uri="{FF2B5EF4-FFF2-40B4-BE49-F238E27FC236}">
                <a16:creationId xmlns:a16="http://schemas.microsoft.com/office/drawing/2014/main" id="{392AAAC9-77AB-BA49-91FC-8E8D71AA2401}"/>
              </a:ext>
            </a:extLst>
          </p:cNvPr>
          <p:cNvSpPr/>
          <p:nvPr/>
        </p:nvSpPr>
        <p:spPr>
          <a:xfrm>
            <a:off x="-95250" y="0"/>
            <a:ext cx="12287250" cy="68580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Google Shape;128;p24">
            <a:extLst>
              <a:ext uri="{FF2B5EF4-FFF2-40B4-BE49-F238E27FC236}">
                <a16:creationId xmlns:a16="http://schemas.microsoft.com/office/drawing/2014/main" id="{08981EAF-51E4-B84B-902F-4D899F897225}"/>
              </a:ext>
            </a:extLst>
          </p:cNvPr>
          <p:cNvSpPr/>
          <p:nvPr/>
        </p:nvSpPr>
        <p:spPr>
          <a:xfrm>
            <a:off x="3833599" y="3029586"/>
            <a:ext cx="8429522" cy="1175574"/>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14144"/>
              </a:solidFill>
              <a:effectLst/>
              <a:uLnTx/>
              <a:uFillTx/>
              <a:latin typeface="Calibri" panose="020F0502020204030204"/>
              <a:ea typeface="+mn-ea"/>
              <a:cs typeface="+mn-cs"/>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4291584" y="3218688"/>
            <a:ext cx="7829296" cy="799423"/>
          </a:xfrm>
          <a:prstGeom prst="rect">
            <a:avLst/>
          </a:prstGeom>
        </p:spPr>
        <p:txBody>
          <a:bodyPr spcFirstLastPara="1" wrap="square" lIns="0" tIns="0" rIns="0" bIns="0" anchor="b" anchorCtr="0">
            <a:noAutofit/>
          </a:bodyPr>
          <a:lstStyle/>
          <a:p>
            <a:pPr lvl="0">
              <a:spcAft>
                <a:spcPts val="600"/>
              </a:spcAft>
            </a:pPr>
            <a:r>
              <a:rPr lang="lt-LT" sz="4000">
                <a:solidFill>
                  <a:srgbClr val="49484A"/>
                </a:solidFill>
                <a:latin typeface="Arial" panose="020B0604020202020204" pitchFamily="34" charset="0"/>
                <a:cs typeface="Arial" panose="020B0604020202020204" pitchFamily="34" charset="0"/>
              </a:rPr>
              <a:t>Diskusija</a:t>
            </a:r>
          </a:p>
        </p:txBody>
      </p:sp>
    </p:spTree>
    <p:extLst>
      <p:ext uri="{BB962C8B-B14F-4D97-AF65-F5344CB8AC3E}">
        <p14:creationId xmlns:p14="http://schemas.microsoft.com/office/powerpoint/2010/main" val="71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Moterų užimtumas Lietuvoje – vienas aukščiausių ES</a:t>
            </a:r>
          </a:p>
        </p:txBody>
      </p:sp>
      <p:pic>
        <p:nvPicPr>
          <p:cNvPr id="9" name="Paveikslėlis 8">
            <a:extLst>
              <a:ext uri="{FF2B5EF4-FFF2-40B4-BE49-F238E27FC236}">
                <a16:creationId xmlns:a16="http://schemas.microsoft.com/office/drawing/2014/main" id="{51B2A9D7-2C34-32B7-91DA-46D0579B6304}"/>
              </a:ext>
            </a:extLst>
          </p:cNvPr>
          <p:cNvPicPr>
            <a:picLocks noChangeAspect="1"/>
          </p:cNvPicPr>
          <p:nvPr/>
        </p:nvPicPr>
        <p:blipFill>
          <a:blip r:embed="rId3"/>
          <a:stretch>
            <a:fillRect/>
          </a:stretch>
        </p:blipFill>
        <p:spPr>
          <a:xfrm>
            <a:off x="342900" y="4927949"/>
            <a:ext cx="1171575" cy="1638085"/>
          </a:xfrm>
          <a:prstGeom prst="rect">
            <a:avLst/>
          </a:prstGeom>
        </p:spPr>
      </p:pic>
      <p:pic>
        <p:nvPicPr>
          <p:cNvPr id="12" name="Paveikslėlis 11">
            <a:extLst>
              <a:ext uri="{FF2B5EF4-FFF2-40B4-BE49-F238E27FC236}">
                <a16:creationId xmlns:a16="http://schemas.microsoft.com/office/drawing/2014/main" id="{A1CAB041-29E8-A1EA-CD25-80B6BB2D4945}"/>
              </a:ext>
            </a:extLst>
          </p:cNvPr>
          <p:cNvPicPr>
            <a:picLocks noChangeAspect="1"/>
          </p:cNvPicPr>
          <p:nvPr/>
        </p:nvPicPr>
        <p:blipFill>
          <a:blip r:embed="rId4"/>
          <a:stretch>
            <a:fillRect/>
          </a:stretch>
        </p:blipFill>
        <p:spPr>
          <a:xfrm>
            <a:off x="1443018" y="1198840"/>
            <a:ext cx="4345126" cy="5394905"/>
          </a:xfrm>
          <a:prstGeom prst="rect">
            <a:avLst/>
          </a:prstGeom>
        </p:spPr>
      </p:pic>
      <p:sp>
        <p:nvSpPr>
          <p:cNvPr id="13" name="TextBox 12">
            <a:extLst>
              <a:ext uri="{FF2B5EF4-FFF2-40B4-BE49-F238E27FC236}">
                <a16:creationId xmlns:a16="http://schemas.microsoft.com/office/drawing/2014/main" id="{884EB83B-ED75-5EFE-FA8E-1C3765C813F8}"/>
              </a:ext>
            </a:extLst>
          </p:cNvPr>
          <p:cNvSpPr txBox="1"/>
          <p:nvPr/>
        </p:nvSpPr>
        <p:spPr>
          <a:xfrm>
            <a:off x="5987096" y="1099826"/>
            <a:ext cx="5661979" cy="3046988"/>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Moterų (</a:t>
            </a:r>
            <a:r>
              <a:rPr lang="lt-LT">
                <a:solidFill>
                  <a:schemeClr val="tx1">
                    <a:lumMod val="75000"/>
                  </a:schemeClr>
                </a:solidFill>
                <a:latin typeface="Arial" panose="020B0604020202020204" pitchFamily="34" charset="0"/>
                <a:cs typeface="Arial" panose="020B0604020202020204" pitchFamily="34" charset="0"/>
              </a:rPr>
              <a:t>15-64 m.)</a:t>
            </a:r>
            <a:r>
              <a:rPr lang="lt-LT">
                <a:latin typeface="Arial" panose="020B0604020202020204" pitchFamily="34" charset="0"/>
                <a:cs typeface="Arial" panose="020B0604020202020204" pitchFamily="34" charset="0"/>
              </a:rPr>
              <a:t> užimtumas Lietuvoje 2022 m. siekė</a:t>
            </a:r>
            <a:br>
              <a:rPr lang="lt-LT">
                <a:latin typeface="Arial" panose="020B0604020202020204" pitchFamily="34" charset="0"/>
                <a:cs typeface="Arial" panose="020B0604020202020204" pitchFamily="34" charset="0"/>
              </a:rPr>
            </a:br>
            <a:r>
              <a:rPr lang="lt-LT" b="1">
                <a:latin typeface="Arial" panose="020B0604020202020204" pitchFamily="34" charset="0"/>
                <a:cs typeface="Arial" panose="020B0604020202020204" pitchFamily="34" charset="0"/>
              </a:rPr>
              <a:t>73,6 proc. </a:t>
            </a:r>
            <a:r>
              <a:rPr lang="lt-LT">
                <a:latin typeface="Arial" panose="020B0604020202020204" pitchFamily="34" charset="0"/>
                <a:cs typeface="Arial" panose="020B0604020202020204" pitchFamily="34" charset="0"/>
              </a:rPr>
              <a:t>ir buvo vienas aukščiausių ES (iš 27 šalių – 6 vieta). </a:t>
            </a:r>
          </a:p>
          <a:p>
            <a:pPr>
              <a:spcAft>
                <a:spcPts val="1200"/>
              </a:spcAft>
            </a:pPr>
            <a:r>
              <a:rPr lang="lt-LT">
                <a:latin typeface="Arial" panose="020B0604020202020204" pitchFamily="34" charset="0"/>
                <a:cs typeface="Arial" panose="020B0604020202020204" pitchFamily="34" charset="0"/>
              </a:rPr>
              <a:t>Lietuvą šioje srityje lenkė Nyderlandai, Estija, Švedija, Danija, Suomija bei tokios ne ES šalys kaip Islandija, Norvegija, Šveicarija. </a:t>
            </a:r>
          </a:p>
          <a:p>
            <a:pPr>
              <a:spcAft>
                <a:spcPts val="1200"/>
              </a:spcAft>
            </a:pPr>
            <a:r>
              <a:rPr lang="lt-LT">
                <a:latin typeface="Arial" panose="020B0604020202020204" pitchFamily="34" charset="0"/>
                <a:cs typeface="Arial" panose="020B0604020202020204" pitchFamily="34" charset="0"/>
              </a:rPr>
              <a:t>Vyrų užimtumas siekė </a:t>
            </a:r>
            <a:r>
              <a:rPr lang="lt-LT" b="1">
                <a:latin typeface="Arial" panose="020B0604020202020204" pitchFamily="34" charset="0"/>
                <a:cs typeface="Arial" panose="020B0604020202020204" pitchFamily="34" charset="0"/>
              </a:rPr>
              <a:t>73,9 proc</a:t>
            </a:r>
            <a:r>
              <a:rPr lang="lt-LT">
                <a:latin typeface="Arial" panose="020B0604020202020204" pitchFamily="34" charset="0"/>
                <a:cs typeface="Arial" panose="020B0604020202020204" pitchFamily="34" charset="0"/>
              </a:rPr>
              <a:t>. – didesnis nei ES vidurkis (69,8 proc.; 17 vieta tarp ES šalių).</a:t>
            </a:r>
          </a:p>
          <a:p>
            <a:pPr>
              <a:spcAft>
                <a:spcPts val="1200"/>
              </a:spcAft>
            </a:pPr>
            <a:endParaRPr lang="lt-L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E5C2F8-6681-7985-98E6-0BB231AF6B37}"/>
              </a:ext>
            </a:extLst>
          </p:cNvPr>
          <p:cNvSpPr txBox="1"/>
          <p:nvPr/>
        </p:nvSpPr>
        <p:spPr>
          <a:xfrm rot="16200000">
            <a:off x="-585267" y="2412700"/>
            <a:ext cx="2505521" cy="461665"/>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Užimtumo lygis 15-64 m. amžiaus grupėje (</a:t>
            </a:r>
            <a:r>
              <a:rPr lang="lt-LT" sz="1200" dirty="0" err="1">
                <a:latin typeface="Arial" panose="020B0604020202020204" pitchFamily="34" charset="0"/>
                <a:cs typeface="Arial" panose="020B0604020202020204" pitchFamily="34" charset="0"/>
              </a:rPr>
              <a:t>Eurostat</a:t>
            </a:r>
            <a:r>
              <a:rPr lang="lt-LT" sz="1200"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29296630-C78C-1108-9F95-049BAD01AE20}"/>
              </a:ext>
            </a:extLst>
          </p:cNvPr>
          <p:cNvSpPr txBox="1"/>
          <p:nvPr/>
        </p:nvSpPr>
        <p:spPr>
          <a:xfrm>
            <a:off x="328940" y="4281618"/>
            <a:ext cx="1247775" cy="646331"/>
          </a:xfrm>
          <a:prstGeom prst="rect">
            <a:avLst/>
          </a:prstGeom>
          <a:noFill/>
        </p:spPr>
        <p:txBody>
          <a:bodyPr wrap="square" rtlCol="0">
            <a:spAutoFit/>
          </a:bodyPr>
          <a:lstStyle/>
          <a:p>
            <a:r>
              <a:rPr lang="lt-LT" sz="1200" b="1">
                <a:latin typeface="Arial" panose="020B0604020202020204" pitchFamily="34" charset="0"/>
                <a:cs typeface="Arial" panose="020B0604020202020204" pitchFamily="34" charset="0"/>
              </a:rPr>
              <a:t>Moterų užimtumas, proc.</a:t>
            </a:r>
          </a:p>
        </p:txBody>
      </p:sp>
      <p:graphicFrame>
        <p:nvGraphicFramePr>
          <p:cNvPr id="18" name="Diagrama 17">
            <a:extLst>
              <a:ext uri="{FF2B5EF4-FFF2-40B4-BE49-F238E27FC236}">
                <a16:creationId xmlns:a16="http://schemas.microsoft.com/office/drawing/2014/main" id="{531BEC27-D0CF-B530-220A-4BE9EC858A8E}"/>
              </a:ext>
            </a:extLst>
          </p:cNvPr>
          <p:cNvGraphicFramePr>
            <a:graphicFrameLocks/>
          </p:cNvGraphicFramePr>
          <p:nvPr>
            <p:extLst>
              <p:ext uri="{D42A27DB-BD31-4B8C-83A1-F6EECF244321}">
                <p14:modId xmlns:p14="http://schemas.microsoft.com/office/powerpoint/2010/main" val="3613051610"/>
              </p:ext>
            </p:extLst>
          </p:nvPr>
        </p:nvGraphicFramePr>
        <p:xfrm>
          <a:off x="6249366" y="3905827"/>
          <a:ext cx="5304459" cy="25421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6087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1097280" y="590540"/>
            <a:ext cx="10562838"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Atotrūkis tarp vyrų ir moterų užimtumo Lietuvoje – mažiausias ES (2022 m.)</a:t>
            </a:r>
          </a:p>
        </p:txBody>
      </p:sp>
      <p:sp>
        <p:nvSpPr>
          <p:cNvPr id="14" name="TextBox 13">
            <a:extLst>
              <a:ext uri="{FF2B5EF4-FFF2-40B4-BE49-F238E27FC236}">
                <a16:creationId xmlns:a16="http://schemas.microsoft.com/office/drawing/2014/main" id="{ABE5C2F8-6681-7985-98E6-0BB231AF6B37}"/>
              </a:ext>
            </a:extLst>
          </p:cNvPr>
          <p:cNvSpPr txBox="1"/>
          <p:nvPr/>
        </p:nvSpPr>
        <p:spPr>
          <a:xfrm rot="16200000">
            <a:off x="-647465" y="4918221"/>
            <a:ext cx="2505521" cy="461665"/>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Užimtumo lygis 15-64 m. amžiaus grupėje (</a:t>
            </a:r>
            <a:r>
              <a:rPr lang="lt-LT" sz="1200" dirty="0" err="1">
                <a:latin typeface="Arial" panose="020B0604020202020204" pitchFamily="34" charset="0"/>
                <a:cs typeface="Arial" panose="020B0604020202020204" pitchFamily="34" charset="0"/>
              </a:rPr>
              <a:t>Eurostat</a:t>
            </a:r>
            <a:r>
              <a:rPr lang="lt-LT" sz="1200" dirty="0">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9D8828AB-D71E-FFCA-C335-FB2BB7AC0BED}"/>
              </a:ext>
            </a:extLst>
          </p:cNvPr>
          <p:cNvSpPr txBox="1"/>
          <p:nvPr/>
        </p:nvSpPr>
        <p:spPr>
          <a:xfrm>
            <a:off x="1097280" y="1266026"/>
            <a:ext cx="5179695" cy="2339102"/>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Vyrų užimtumas didesnis nei moterų – </a:t>
            </a:r>
            <a:r>
              <a:rPr lang="lt-LT" b="1">
                <a:latin typeface="Arial" panose="020B0604020202020204" pitchFamily="34" charset="0"/>
                <a:cs typeface="Arial" panose="020B0604020202020204" pitchFamily="34" charset="0"/>
              </a:rPr>
              <a:t>visose</a:t>
            </a:r>
            <a:r>
              <a:rPr lang="lt-LT">
                <a:latin typeface="Arial" panose="020B0604020202020204" pitchFamily="34" charset="0"/>
                <a:cs typeface="Arial" panose="020B0604020202020204" pitchFamily="34" charset="0"/>
              </a:rPr>
              <a:t> </a:t>
            </a:r>
            <a:r>
              <a:rPr lang="lt-LT" b="1">
                <a:latin typeface="Arial" panose="020B0604020202020204" pitchFamily="34" charset="0"/>
                <a:cs typeface="Arial" panose="020B0604020202020204" pitchFamily="34" charset="0"/>
              </a:rPr>
              <a:t>ES šalyse </a:t>
            </a:r>
            <a:r>
              <a:rPr lang="lt-LT">
                <a:latin typeface="Arial" panose="020B0604020202020204" pitchFamily="34" charset="0"/>
                <a:cs typeface="Arial" panose="020B0604020202020204" pitchFamily="34" charset="0"/>
              </a:rPr>
              <a:t>(27). </a:t>
            </a:r>
          </a:p>
          <a:p>
            <a:pPr>
              <a:spcAft>
                <a:spcPts val="1200"/>
              </a:spcAft>
            </a:pPr>
            <a:r>
              <a:rPr lang="lt-LT">
                <a:latin typeface="Arial" panose="020B0604020202020204" pitchFamily="34" charset="0"/>
                <a:cs typeface="Arial" panose="020B0604020202020204" pitchFamily="34" charset="0"/>
              </a:rPr>
              <a:t>Vidutinis atotrūkis tarp vyrų ir moterų užimtumo ES šalyse 2022 m. siekė </a:t>
            </a:r>
            <a:r>
              <a:rPr lang="lt-LT" b="1">
                <a:latin typeface="Arial" panose="020B0604020202020204" pitchFamily="34" charset="0"/>
                <a:cs typeface="Arial" panose="020B0604020202020204" pitchFamily="34" charset="0"/>
              </a:rPr>
              <a:t>9,8 proc. punkto</a:t>
            </a:r>
            <a:r>
              <a:rPr lang="lt-LT">
                <a:latin typeface="Arial" panose="020B0604020202020204" pitchFamily="34" charset="0"/>
                <a:cs typeface="Arial" panose="020B0604020202020204" pitchFamily="34" charset="0"/>
              </a:rPr>
              <a:t>.</a:t>
            </a:r>
          </a:p>
          <a:p>
            <a:pPr>
              <a:spcAft>
                <a:spcPts val="1200"/>
              </a:spcAft>
            </a:pPr>
            <a:r>
              <a:rPr lang="lt-LT">
                <a:latin typeface="Arial" panose="020B0604020202020204" pitchFamily="34" charset="0"/>
                <a:cs typeface="Arial" panose="020B0604020202020204" pitchFamily="34" charset="0"/>
              </a:rPr>
              <a:t>Didžiausias vyrų ir moterų užimtumo skirtumas – Graikijoje (19,1 proc. punkto), Italijoje (18,1 proc. punkto) ir Rumunijoje (17,1 proc. punkto).</a:t>
            </a:r>
          </a:p>
        </p:txBody>
      </p:sp>
      <p:sp>
        <p:nvSpPr>
          <p:cNvPr id="4" name="TextBox 3">
            <a:extLst>
              <a:ext uri="{FF2B5EF4-FFF2-40B4-BE49-F238E27FC236}">
                <a16:creationId xmlns:a16="http://schemas.microsoft.com/office/drawing/2014/main" id="{4B743F7E-6E66-42B1-B96C-2AD90481FBD2}"/>
              </a:ext>
            </a:extLst>
          </p:cNvPr>
          <p:cNvSpPr txBox="1"/>
          <p:nvPr/>
        </p:nvSpPr>
        <p:spPr>
          <a:xfrm>
            <a:off x="6700572" y="2286996"/>
            <a:ext cx="5057762" cy="1200329"/>
          </a:xfrm>
          <a:prstGeom prst="rect">
            <a:avLst/>
          </a:prstGeom>
          <a:solidFill>
            <a:schemeClr val="bg1">
              <a:lumMod val="95000"/>
            </a:schemeClr>
          </a:solidFill>
        </p:spPr>
        <p:txBody>
          <a:bodyPr wrap="square">
            <a:spAutoFit/>
          </a:bodyPr>
          <a:lstStyle/>
          <a:p>
            <a:pPr>
              <a:spcBef>
                <a:spcPts val="1200"/>
              </a:spcBef>
              <a:spcAft>
                <a:spcPts val="1200"/>
              </a:spcAft>
            </a:pPr>
            <a:r>
              <a:rPr lang="lt-LT" b="1">
                <a:latin typeface="Arial" panose="020B0604020202020204" pitchFamily="34" charset="0"/>
                <a:cs typeface="Arial" panose="020B0604020202020204" pitchFamily="34" charset="0"/>
              </a:rPr>
              <a:t>Mažiausias atotrūkis tarp vyrų ir moterų užimtumo 2022 m. – Lietuvoje </a:t>
            </a:r>
            <a:r>
              <a:rPr lang="lt-LT">
                <a:latin typeface="Arial" panose="020B0604020202020204" pitchFamily="34" charset="0"/>
                <a:cs typeface="Arial" panose="020B0604020202020204" pitchFamily="34" charset="0"/>
              </a:rPr>
              <a:t>(0,3 proc. punkto), Suomijoje (0,8 proc. punkto), Estijoje (2,2 proc. punkto) ir Latvijoje (2,3 proc. punkto.).</a:t>
            </a:r>
          </a:p>
        </p:txBody>
      </p:sp>
      <p:graphicFrame>
        <p:nvGraphicFramePr>
          <p:cNvPr id="5" name="Diagrama 4">
            <a:extLst>
              <a:ext uri="{FF2B5EF4-FFF2-40B4-BE49-F238E27FC236}">
                <a16:creationId xmlns:a16="http://schemas.microsoft.com/office/drawing/2014/main" id="{EDA6B6A9-83C5-5DE3-8F1F-6AA12416439F}"/>
              </a:ext>
            </a:extLst>
          </p:cNvPr>
          <p:cNvGraphicFramePr>
            <a:graphicFrameLocks/>
          </p:cNvGraphicFramePr>
          <p:nvPr>
            <p:extLst>
              <p:ext uri="{D42A27DB-BD31-4B8C-83A1-F6EECF244321}">
                <p14:modId xmlns:p14="http://schemas.microsoft.com/office/powerpoint/2010/main" val="1906771139"/>
              </p:ext>
            </p:extLst>
          </p:nvPr>
        </p:nvGraphicFramePr>
        <p:xfrm>
          <a:off x="926913" y="3896293"/>
          <a:ext cx="10903137" cy="265292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FCA4070-8CC0-82A9-3E53-2106B0F2691B}"/>
              </a:ext>
            </a:extLst>
          </p:cNvPr>
          <p:cNvSpPr txBox="1"/>
          <p:nvPr/>
        </p:nvSpPr>
        <p:spPr>
          <a:xfrm>
            <a:off x="6639606" y="1266026"/>
            <a:ext cx="5179695" cy="646331"/>
          </a:xfrm>
          <a:prstGeom prst="rect">
            <a:avLst/>
          </a:prstGeom>
          <a:noFill/>
        </p:spPr>
        <p:txBody>
          <a:bodyPr wrap="square">
            <a:spAutoFit/>
          </a:bodyPr>
          <a:lstStyle/>
          <a:p>
            <a:pPr>
              <a:spcBef>
                <a:spcPts val="1200"/>
              </a:spcBef>
              <a:spcAft>
                <a:spcPts val="1200"/>
              </a:spcAft>
            </a:pPr>
            <a:r>
              <a:rPr lang="lt-LT">
                <a:latin typeface="Arial" panose="020B0604020202020204" pitchFamily="34" charset="0"/>
                <a:cs typeface="Arial" panose="020B0604020202020204" pitchFamily="34" charset="0"/>
              </a:rPr>
              <a:t>Didesnis nei ES vidurkis atotrūkis tarp vyrų ir moterų užimtumo ir kaimyninėje Lenkijoje.</a:t>
            </a:r>
          </a:p>
        </p:txBody>
      </p:sp>
    </p:spTree>
    <p:extLst>
      <p:ext uri="{BB962C8B-B14F-4D97-AF65-F5344CB8AC3E}">
        <p14:creationId xmlns:p14="http://schemas.microsoft.com/office/powerpoint/2010/main" val="361539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oom with tables and chairs&#10;&#10;Description automatically generated with low confidence">
            <a:extLst>
              <a:ext uri="{FF2B5EF4-FFF2-40B4-BE49-F238E27FC236}">
                <a16:creationId xmlns:a16="http://schemas.microsoft.com/office/drawing/2014/main" id="{E141ACCB-03AC-834A-8401-4934AF4D75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
            <a:ext cx="12303889" cy="8663989"/>
          </a:xfrm>
          <a:prstGeom prst="rect">
            <a:avLst/>
          </a:prstGeom>
        </p:spPr>
      </p:pic>
      <p:sp>
        <p:nvSpPr>
          <p:cNvPr id="4" name="Google Shape;128;p24">
            <a:extLst>
              <a:ext uri="{FF2B5EF4-FFF2-40B4-BE49-F238E27FC236}">
                <a16:creationId xmlns:a16="http://schemas.microsoft.com/office/drawing/2014/main" id="{08981EAF-51E4-B84B-902F-4D899F897225}"/>
              </a:ext>
            </a:extLst>
          </p:cNvPr>
          <p:cNvSpPr/>
          <p:nvPr/>
        </p:nvSpPr>
        <p:spPr>
          <a:xfrm>
            <a:off x="3857366" y="1724858"/>
            <a:ext cx="4477268" cy="4023690"/>
          </a:xfrm>
          <a:prstGeom prst="rect">
            <a:avLst/>
          </a:prstGeom>
          <a:solidFill>
            <a:schemeClr val="lt1"/>
          </a:solidFill>
          <a:ln w="38100" cap="flat" cmpd="sng">
            <a:solidFill>
              <a:srgbClr val="13AF73"/>
            </a:solidFill>
            <a:prstDash val="solid"/>
            <a:round/>
            <a:headEnd type="none" w="sm" len="sm"/>
            <a:tailEnd type="none" w="sm" len="sm"/>
          </a:ln>
        </p:spPr>
        <p:txBody>
          <a:bodyPr spcFirstLastPara="1" wrap="square" lIns="48200" tIns="48200" rIns="48200" bIns="48200" anchor="ctr" anchorCtr="0">
            <a:noAutofit/>
          </a:bodyPr>
          <a:lstStyle/>
          <a:p>
            <a:pPr marL="0" lvl="0" indent="0" algn="l" rtl="0">
              <a:spcBef>
                <a:spcPts val="0"/>
              </a:spcBef>
              <a:spcAft>
                <a:spcPts val="0"/>
              </a:spcAft>
              <a:buNone/>
            </a:pPr>
            <a:endParaRPr/>
          </a:p>
        </p:txBody>
      </p:sp>
      <p:sp>
        <p:nvSpPr>
          <p:cNvPr id="5" name="Google Shape;157;p28">
            <a:extLst>
              <a:ext uri="{FF2B5EF4-FFF2-40B4-BE49-F238E27FC236}">
                <a16:creationId xmlns:a16="http://schemas.microsoft.com/office/drawing/2014/main" id="{FA7831EA-3352-E84C-B083-615159BFCC47}"/>
              </a:ext>
            </a:extLst>
          </p:cNvPr>
          <p:cNvSpPr txBox="1">
            <a:spLocks noGrp="1"/>
          </p:cNvSpPr>
          <p:nvPr>
            <p:ph type="title"/>
          </p:nvPr>
        </p:nvSpPr>
        <p:spPr>
          <a:xfrm>
            <a:off x="3857366" y="2209582"/>
            <a:ext cx="4477268" cy="2438836"/>
          </a:xfrm>
          <a:prstGeom prst="rect">
            <a:avLst/>
          </a:prstGeom>
        </p:spPr>
        <p:txBody>
          <a:bodyPr spcFirstLastPara="1" wrap="square" lIns="0" tIns="0" rIns="0" bIns="0" anchor="b" anchorCtr="0">
            <a:noAutofit/>
          </a:bodyPr>
          <a:lstStyle/>
          <a:p>
            <a:pPr lvl="0" algn="ctr">
              <a:spcAft>
                <a:spcPts val="600"/>
              </a:spcAft>
            </a:pPr>
            <a:r>
              <a:rPr lang="lt-LT" sz="3600">
                <a:solidFill>
                  <a:srgbClr val="49484A"/>
                </a:solidFill>
                <a:latin typeface="Arial" panose="020B0604020202020204" pitchFamily="34" charset="0"/>
                <a:cs typeface="Arial" panose="020B0604020202020204" pitchFamily="34" charset="0"/>
              </a:rPr>
              <a:t>Užimtumo rodikliai detaliau: </a:t>
            </a:r>
            <a:br>
              <a:rPr lang="lt-LT" sz="3600">
                <a:solidFill>
                  <a:srgbClr val="49484A"/>
                </a:solidFill>
                <a:latin typeface="Arial" panose="020B0604020202020204" pitchFamily="34" charset="0"/>
                <a:cs typeface="Arial" panose="020B0604020202020204" pitchFamily="34" charset="0"/>
              </a:rPr>
            </a:br>
            <a:r>
              <a:rPr lang="lt-LT" sz="2400">
                <a:solidFill>
                  <a:srgbClr val="49484A"/>
                </a:solidFill>
                <a:latin typeface="Arial" panose="020B0604020202020204" pitchFamily="34" charset="0"/>
                <a:cs typeface="Arial" panose="020B0604020202020204" pitchFamily="34" charset="0"/>
              </a:rPr>
              <a:t>kokie iššūkiai slepiasi po vidutinio užimtumo rodikliais</a:t>
            </a:r>
            <a:endParaRPr sz="2400">
              <a:solidFill>
                <a:srgbClr val="4948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7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889129" y="521388"/>
            <a:ext cx="8275191"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Didžiausias atotrūkis tarp vyrų ir moterų užimtumo lygio – žemo išsilavinimo* grupėje</a:t>
            </a:r>
          </a:p>
        </p:txBody>
      </p:sp>
      <p:sp>
        <p:nvSpPr>
          <p:cNvPr id="2" name="TextBox 1">
            <a:extLst>
              <a:ext uri="{FF2B5EF4-FFF2-40B4-BE49-F238E27FC236}">
                <a16:creationId xmlns:a16="http://schemas.microsoft.com/office/drawing/2014/main" id="{84BFD7DD-63F9-D414-EF78-4D12EF1C2DEC}"/>
              </a:ext>
            </a:extLst>
          </p:cNvPr>
          <p:cNvSpPr txBox="1"/>
          <p:nvPr/>
        </p:nvSpPr>
        <p:spPr>
          <a:xfrm>
            <a:off x="1058711" y="5011286"/>
            <a:ext cx="5270282" cy="923330"/>
          </a:xfrm>
          <a:prstGeom prst="rect">
            <a:avLst/>
          </a:prstGeom>
          <a:noFill/>
        </p:spPr>
        <p:txBody>
          <a:bodyPr wrap="square" rtlCol="0">
            <a:spAutoFit/>
          </a:bodyPr>
          <a:lstStyle/>
          <a:p>
            <a:r>
              <a:rPr lang="lt-LT" b="1" dirty="0">
                <a:latin typeface="Arial" panose="020B0604020202020204" pitchFamily="34" charset="0"/>
                <a:cs typeface="Arial" panose="020B0604020202020204" pitchFamily="34" charset="0"/>
              </a:rPr>
              <a:t>Didžiausias užimtumas </a:t>
            </a:r>
            <a:r>
              <a:rPr lang="lt-LT" dirty="0">
                <a:latin typeface="Arial" panose="020B0604020202020204" pitchFamily="34" charset="0"/>
                <a:cs typeface="Arial" panose="020B0604020202020204" pitchFamily="34" charset="0"/>
              </a:rPr>
              <a:t>ir </a:t>
            </a:r>
            <a:r>
              <a:rPr lang="lt-LT" b="1" dirty="0">
                <a:latin typeface="Arial" panose="020B0604020202020204" pitchFamily="34" charset="0"/>
                <a:cs typeface="Arial" panose="020B0604020202020204" pitchFamily="34" charset="0"/>
              </a:rPr>
              <a:t>mažiausias atotrūkis </a:t>
            </a:r>
            <a:r>
              <a:rPr lang="lt-LT" dirty="0">
                <a:latin typeface="Arial" panose="020B0604020202020204" pitchFamily="34" charset="0"/>
                <a:cs typeface="Arial" panose="020B0604020202020204" pitchFamily="34" charset="0"/>
              </a:rPr>
              <a:t>tarp vyrų ir moterų užimtumo – aukšto išsilavinimo asmenų grupėje.</a:t>
            </a:r>
          </a:p>
        </p:txBody>
      </p:sp>
      <p:sp>
        <p:nvSpPr>
          <p:cNvPr id="5" name="TextBox 4">
            <a:extLst>
              <a:ext uri="{FF2B5EF4-FFF2-40B4-BE49-F238E27FC236}">
                <a16:creationId xmlns:a16="http://schemas.microsoft.com/office/drawing/2014/main" id="{37A74AC2-7267-666F-4778-5858EA0A5372}"/>
              </a:ext>
            </a:extLst>
          </p:cNvPr>
          <p:cNvSpPr txBox="1"/>
          <p:nvPr/>
        </p:nvSpPr>
        <p:spPr>
          <a:xfrm>
            <a:off x="980738" y="6143118"/>
            <a:ext cx="10696511" cy="430887"/>
          </a:xfrm>
          <a:prstGeom prst="rect">
            <a:avLst/>
          </a:prstGeom>
          <a:noFill/>
        </p:spPr>
        <p:txBody>
          <a:bodyPr wrap="square" rtlCol="0">
            <a:spAutoFit/>
          </a:bodyPr>
          <a:lstStyle/>
          <a:p>
            <a:r>
              <a:rPr lang="lt-LT" sz="1100">
                <a:latin typeface="Arial" panose="020B0604020202020204" pitchFamily="34" charset="0"/>
                <a:cs typeface="Arial" panose="020B0604020202020204" pitchFamily="34" charset="0"/>
              </a:rPr>
              <a:t>*Išsilavinimo lygiai – pagal ISCED (</a:t>
            </a:r>
            <a:r>
              <a:rPr lang="lt-LT" sz="1100" i="1">
                <a:latin typeface="Arial" panose="020B0604020202020204" pitchFamily="34" charset="0"/>
                <a:cs typeface="Arial" panose="020B0604020202020204" pitchFamily="34" charset="0"/>
              </a:rPr>
              <a:t>International Standard </a:t>
            </a:r>
            <a:r>
              <a:rPr lang="lt-LT" sz="1100" i="1" err="1">
                <a:latin typeface="Arial" panose="020B0604020202020204" pitchFamily="34" charset="0"/>
                <a:cs typeface="Arial" panose="020B0604020202020204" pitchFamily="34" charset="0"/>
              </a:rPr>
              <a:t>Classification</a:t>
            </a:r>
            <a:r>
              <a:rPr lang="lt-LT" sz="1100" i="1">
                <a:latin typeface="Arial" panose="020B0604020202020204" pitchFamily="34" charset="0"/>
                <a:cs typeface="Arial" panose="020B0604020202020204" pitchFamily="34" charset="0"/>
              </a:rPr>
              <a:t> </a:t>
            </a:r>
            <a:r>
              <a:rPr lang="lt-LT" sz="1100" i="1" err="1">
                <a:latin typeface="Arial" panose="020B0604020202020204" pitchFamily="34" charset="0"/>
                <a:cs typeface="Arial" panose="020B0604020202020204" pitchFamily="34" charset="0"/>
              </a:rPr>
              <a:t>of</a:t>
            </a:r>
            <a:r>
              <a:rPr lang="lt-LT" sz="1100" i="1">
                <a:latin typeface="Arial" panose="020B0604020202020204" pitchFamily="34" charset="0"/>
                <a:cs typeface="Arial" panose="020B0604020202020204" pitchFamily="34" charset="0"/>
              </a:rPr>
              <a:t> </a:t>
            </a:r>
            <a:r>
              <a:rPr lang="lt-LT" sz="1100" i="1" err="1">
                <a:latin typeface="Arial" panose="020B0604020202020204" pitchFamily="34" charset="0"/>
                <a:cs typeface="Arial" panose="020B0604020202020204" pitchFamily="34" charset="0"/>
              </a:rPr>
              <a:t>Education</a:t>
            </a:r>
            <a:r>
              <a:rPr lang="lt-LT" sz="1100">
                <a:latin typeface="Arial" panose="020B0604020202020204" pitchFamily="34" charset="0"/>
                <a:cs typeface="Arial" panose="020B0604020202020204" pitchFamily="34" charset="0"/>
              </a:rPr>
              <a:t>): (a) žemas – ikimokyklinis, pradinis, pagrindinis išsilavinimas; (b) vidutinis – vidurinis išsilavinimas ir profesinis išsilavinimas turint vidurinį išsilavinimą; (c) aukštas – baigtos bakalauro, magistro studijos ar doktorantūra.</a:t>
            </a:r>
          </a:p>
        </p:txBody>
      </p:sp>
      <p:sp>
        <p:nvSpPr>
          <p:cNvPr id="6" name="TextBox 5">
            <a:extLst>
              <a:ext uri="{FF2B5EF4-FFF2-40B4-BE49-F238E27FC236}">
                <a16:creationId xmlns:a16="http://schemas.microsoft.com/office/drawing/2014/main" id="{5DA132C8-6BC0-5997-FF52-2B74D8A4A295}"/>
              </a:ext>
            </a:extLst>
          </p:cNvPr>
          <p:cNvSpPr txBox="1"/>
          <p:nvPr/>
        </p:nvSpPr>
        <p:spPr>
          <a:xfrm>
            <a:off x="6851922" y="4940693"/>
            <a:ext cx="5007845" cy="923330"/>
          </a:xfrm>
          <a:prstGeom prst="rect">
            <a:avLst/>
          </a:prstGeom>
          <a:noFill/>
        </p:spPr>
        <p:txBody>
          <a:bodyPr wrap="square" rtlCol="0">
            <a:spAutoFit/>
          </a:bodyPr>
          <a:lstStyle/>
          <a:p>
            <a:r>
              <a:rPr lang="lt-LT" b="1" dirty="0">
                <a:latin typeface="Arial" panose="020B0604020202020204" pitchFamily="34" charset="0"/>
                <a:cs typeface="Arial" panose="020B0604020202020204" pitchFamily="34" charset="0"/>
              </a:rPr>
              <a:t>Mažiausias užimtumas </a:t>
            </a:r>
            <a:r>
              <a:rPr lang="lt-LT" dirty="0">
                <a:latin typeface="Arial" panose="020B0604020202020204" pitchFamily="34" charset="0"/>
                <a:cs typeface="Arial" panose="020B0604020202020204" pitchFamily="34" charset="0"/>
              </a:rPr>
              <a:t>ir </a:t>
            </a:r>
            <a:r>
              <a:rPr lang="lt-LT" b="1" dirty="0">
                <a:latin typeface="Arial" panose="020B0604020202020204" pitchFamily="34" charset="0"/>
                <a:cs typeface="Arial" panose="020B0604020202020204" pitchFamily="34" charset="0"/>
              </a:rPr>
              <a:t>didžiausias skirtumas </a:t>
            </a:r>
            <a:r>
              <a:rPr lang="lt-LT" dirty="0">
                <a:latin typeface="Arial" panose="020B0604020202020204" pitchFamily="34" charset="0"/>
                <a:cs typeface="Arial" panose="020B0604020202020204" pitchFamily="34" charset="0"/>
              </a:rPr>
              <a:t>tarp vyrų ir moterų užimtumo – žemo išsilavinimo asmenų grupėje.</a:t>
            </a:r>
          </a:p>
        </p:txBody>
      </p:sp>
      <p:graphicFrame>
        <p:nvGraphicFramePr>
          <p:cNvPr id="9" name="Diagrama 8">
            <a:extLst>
              <a:ext uri="{FF2B5EF4-FFF2-40B4-BE49-F238E27FC236}">
                <a16:creationId xmlns:a16="http://schemas.microsoft.com/office/drawing/2014/main" id="{690E0B79-A782-6DE3-AA32-483933A7EA71}"/>
              </a:ext>
            </a:extLst>
          </p:cNvPr>
          <p:cNvGraphicFramePr>
            <a:graphicFrameLocks/>
          </p:cNvGraphicFramePr>
          <p:nvPr/>
        </p:nvGraphicFramePr>
        <p:xfrm>
          <a:off x="6748571" y="1406791"/>
          <a:ext cx="5090136" cy="28413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a 10">
            <a:extLst>
              <a:ext uri="{FF2B5EF4-FFF2-40B4-BE49-F238E27FC236}">
                <a16:creationId xmlns:a16="http://schemas.microsoft.com/office/drawing/2014/main" id="{E6EC2447-A523-BB42-930E-79AA6387D54A}"/>
              </a:ext>
            </a:extLst>
          </p:cNvPr>
          <p:cNvGraphicFramePr>
            <a:graphicFrameLocks/>
          </p:cNvGraphicFramePr>
          <p:nvPr>
            <p:extLst>
              <p:ext uri="{D42A27DB-BD31-4B8C-83A1-F6EECF244321}">
                <p14:modId xmlns:p14="http://schemas.microsoft.com/office/powerpoint/2010/main" val="3498364400"/>
              </p:ext>
            </p:extLst>
          </p:nvPr>
        </p:nvGraphicFramePr>
        <p:xfrm>
          <a:off x="980738" y="1489831"/>
          <a:ext cx="5472758" cy="336744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A2C79CE-352B-2615-7DE6-4EB21C9CF5E7}"/>
              </a:ext>
            </a:extLst>
          </p:cNvPr>
          <p:cNvSpPr txBox="1"/>
          <p:nvPr/>
        </p:nvSpPr>
        <p:spPr>
          <a:xfrm rot="16200000">
            <a:off x="-972995" y="2789089"/>
            <a:ext cx="3226260" cy="461665"/>
          </a:xfrm>
          <a:prstGeom prst="rect">
            <a:avLst/>
          </a:prstGeom>
          <a:noFill/>
        </p:spPr>
        <p:txBody>
          <a:bodyPr wrap="square" rtlCol="0">
            <a:spAutoFit/>
          </a:bodyPr>
          <a:lstStyle/>
          <a:p>
            <a:pPr algn="ctr"/>
            <a:r>
              <a:rPr lang="lt-LT" sz="1200" dirty="0">
                <a:latin typeface="Arial" panose="020B0604020202020204" pitchFamily="34" charset="0"/>
                <a:cs typeface="Arial" panose="020B0604020202020204" pitchFamily="34" charset="0"/>
              </a:rPr>
              <a:t>Užimtumo lygis 15-64 m. amžiaus grupėje |Valstybės duomenų agentūros duomenys|</a:t>
            </a:r>
          </a:p>
        </p:txBody>
      </p:sp>
    </p:spTree>
    <p:extLst>
      <p:ext uri="{BB962C8B-B14F-4D97-AF65-F5344CB8AC3E}">
        <p14:creationId xmlns:p14="http://schemas.microsoft.com/office/powerpoint/2010/main" val="163229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31883" y="612368"/>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Regioniniai skirtumai: didžiausias užimtumo lygis – sostinės regione</a:t>
            </a:r>
          </a:p>
        </p:txBody>
      </p:sp>
      <p:sp>
        <p:nvSpPr>
          <p:cNvPr id="2" name="TextBox 1">
            <a:extLst>
              <a:ext uri="{FF2B5EF4-FFF2-40B4-BE49-F238E27FC236}">
                <a16:creationId xmlns:a16="http://schemas.microsoft.com/office/drawing/2014/main" id="{84BFD7DD-63F9-D414-EF78-4D12EF1C2DEC}"/>
              </a:ext>
            </a:extLst>
          </p:cNvPr>
          <p:cNvSpPr txBox="1"/>
          <p:nvPr/>
        </p:nvSpPr>
        <p:spPr>
          <a:xfrm>
            <a:off x="6380455" y="1311702"/>
            <a:ext cx="5448720" cy="1908215"/>
          </a:xfrm>
          <a:prstGeom prst="rect">
            <a:avLst/>
          </a:prstGeom>
          <a:noFill/>
        </p:spPr>
        <p:txBody>
          <a:bodyPr wrap="square" rtlCol="0">
            <a:spAutoFit/>
          </a:bodyPr>
          <a:lstStyle/>
          <a:p>
            <a:pPr>
              <a:spcAft>
                <a:spcPts val="1200"/>
              </a:spcAft>
            </a:pPr>
            <a:r>
              <a:rPr lang="lt-LT" b="1">
                <a:latin typeface="Arial" panose="020B0604020202020204" pitchFamily="34" charset="0"/>
                <a:cs typeface="Arial" panose="020B0604020202020204" pitchFamily="34" charset="0"/>
              </a:rPr>
              <a:t>Didžiausias moterų ir vyrų užimtumas </a:t>
            </a:r>
            <a:r>
              <a:rPr lang="lt-LT">
                <a:latin typeface="Arial" panose="020B0604020202020204" pitchFamily="34" charset="0"/>
                <a:cs typeface="Arial" panose="020B0604020202020204" pitchFamily="34" charset="0"/>
              </a:rPr>
              <a:t>– Vilniaus apskrityje (2022 m. – 80,6 proc. ir 78,1 proc.).</a:t>
            </a:r>
          </a:p>
          <a:p>
            <a:pPr>
              <a:spcAft>
                <a:spcPts val="1200"/>
              </a:spcAft>
            </a:pPr>
            <a:r>
              <a:rPr lang="lt-LT">
                <a:latin typeface="Arial" panose="020B0604020202020204" pitchFamily="34" charset="0"/>
                <a:cs typeface="Arial" panose="020B0604020202020204" pitchFamily="34" charset="0"/>
              </a:rPr>
              <a:t>Sostinės regione 2017-2022 m. laikotarpiu </a:t>
            </a:r>
            <a:r>
              <a:rPr lang="lt-LT" b="1">
                <a:latin typeface="Arial" panose="020B0604020202020204" pitchFamily="34" charset="0"/>
                <a:cs typeface="Arial" panose="020B0604020202020204" pitchFamily="34" charset="0"/>
              </a:rPr>
              <a:t>moterų užimtumo lygis buvo</a:t>
            </a:r>
            <a:r>
              <a:rPr lang="lt-LT">
                <a:latin typeface="Arial" panose="020B0604020202020204" pitchFamily="34" charset="0"/>
                <a:cs typeface="Arial" panose="020B0604020202020204" pitchFamily="34" charset="0"/>
              </a:rPr>
              <a:t> </a:t>
            </a:r>
            <a:r>
              <a:rPr lang="lt-LT" b="1">
                <a:latin typeface="Arial" panose="020B0604020202020204" pitchFamily="34" charset="0"/>
                <a:cs typeface="Arial" panose="020B0604020202020204" pitchFamily="34" charset="0"/>
              </a:rPr>
              <a:t>didesnis nei vyrų</a:t>
            </a:r>
            <a:r>
              <a:rPr lang="lt-LT">
                <a:latin typeface="Arial" panose="020B0604020202020204" pitchFamily="34" charset="0"/>
                <a:cs typeface="Arial" panose="020B0604020202020204" pitchFamily="34" charset="0"/>
              </a:rPr>
              <a:t>, išskyrus 2018 m., kuomet šis rodiklis abiejų lyčių grupėse buvo vienodas.</a:t>
            </a:r>
          </a:p>
        </p:txBody>
      </p:sp>
      <p:sp>
        <p:nvSpPr>
          <p:cNvPr id="3" name="TextBox 2">
            <a:extLst>
              <a:ext uri="{FF2B5EF4-FFF2-40B4-BE49-F238E27FC236}">
                <a16:creationId xmlns:a16="http://schemas.microsoft.com/office/drawing/2014/main" id="{8A03949B-C373-F0EF-14B2-6B10B70FA1B3}"/>
              </a:ext>
            </a:extLst>
          </p:cNvPr>
          <p:cNvSpPr txBox="1"/>
          <p:nvPr/>
        </p:nvSpPr>
        <p:spPr>
          <a:xfrm>
            <a:off x="1097280" y="6036627"/>
            <a:ext cx="4887883" cy="461665"/>
          </a:xfrm>
          <a:prstGeom prst="rect">
            <a:avLst/>
          </a:prstGeom>
          <a:noFill/>
        </p:spPr>
        <p:txBody>
          <a:bodyPr wrap="square" rtlCol="0">
            <a:spAutoFit/>
          </a:bodyPr>
          <a:lstStyle/>
          <a:p>
            <a:r>
              <a:rPr lang="lt-LT" sz="1200">
                <a:latin typeface="Arial" panose="020B0604020202020204" pitchFamily="34" charset="0"/>
                <a:cs typeface="Arial" panose="020B0604020202020204" pitchFamily="34" charset="0"/>
              </a:rPr>
              <a:t>Užimtumo lygis 15-64 m. amžiaus grupėje |remiantis Valstybės duomenų agentūros duomenimis|</a:t>
            </a:r>
          </a:p>
        </p:txBody>
      </p:sp>
      <p:sp>
        <p:nvSpPr>
          <p:cNvPr id="4" name="TextBox 3">
            <a:extLst>
              <a:ext uri="{FF2B5EF4-FFF2-40B4-BE49-F238E27FC236}">
                <a16:creationId xmlns:a16="http://schemas.microsoft.com/office/drawing/2014/main" id="{8E9BFA77-AC15-2AFB-B59F-FD635DA698E7}"/>
              </a:ext>
            </a:extLst>
          </p:cNvPr>
          <p:cNvSpPr txBox="1"/>
          <p:nvPr/>
        </p:nvSpPr>
        <p:spPr>
          <a:xfrm>
            <a:off x="6417730" y="3277204"/>
            <a:ext cx="5374170" cy="923330"/>
          </a:xfrm>
          <a:prstGeom prst="rect">
            <a:avLst/>
          </a:prstGeom>
          <a:noFill/>
        </p:spPr>
        <p:txBody>
          <a:bodyPr wrap="square" rtlCol="0">
            <a:spAutoFit/>
          </a:bodyPr>
          <a:lstStyle/>
          <a:p>
            <a:pPr>
              <a:spcAft>
                <a:spcPts val="1200"/>
              </a:spcAft>
            </a:pPr>
            <a:r>
              <a:rPr lang="lt-LT">
                <a:latin typeface="Arial" panose="020B0604020202020204" pitchFamily="34" charset="0"/>
                <a:cs typeface="Arial" panose="020B0604020202020204" pitchFamily="34" charset="0"/>
              </a:rPr>
              <a:t>Vidutinis užimtumo lygis likusioje Lietuvos dalyje – 8,1 proc. punkto (2022 m.) mažesnis nei Vilniaus apskrityje.</a:t>
            </a:r>
          </a:p>
        </p:txBody>
      </p:sp>
      <p:graphicFrame>
        <p:nvGraphicFramePr>
          <p:cNvPr id="7" name="Diagrama 6">
            <a:extLst>
              <a:ext uri="{FF2B5EF4-FFF2-40B4-BE49-F238E27FC236}">
                <a16:creationId xmlns:a16="http://schemas.microsoft.com/office/drawing/2014/main" id="{68827DFC-4381-1689-883D-A58378742F15}"/>
              </a:ext>
            </a:extLst>
          </p:cNvPr>
          <p:cNvGraphicFramePr>
            <a:graphicFrameLocks/>
          </p:cNvGraphicFramePr>
          <p:nvPr>
            <p:extLst>
              <p:ext uri="{D42A27DB-BD31-4B8C-83A1-F6EECF244321}">
                <p14:modId xmlns:p14="http://schemas.microsoft.com/office/powerpoint/2010/main" val="265743923"/>
              </p:ext>
            </p:extLst>
          </p:nvPr>
        </p:nvGraphicFramePr>
        <p:xfrm>
          <a:off x="824602" y="1341651"/>
          <a:ext cx="5374170" cy="417469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C8C15BB7-5352-D577-86D3-B536ACB4D1E4}"/>
              </a:ext>
            </a:extLst>
          </p:cNvPr>
          <p:cNvSpPr txBox="1"/>
          <p:nvPr/>
        </p:nvSpPr>
        <p:spPr>
          <a:xfrm>
            <a:off x="6417731" y="4359245"/>
            <a:ext cx="5448720" cy="1908215"/>
          </a:xfrm>
          <a:prstGeom prst="rect">
            <a:avLst/>
          </a:prstGeom>
          <a:solidFill>
            <a:schemeClr val="bg1">
              <a:lumMod val="95000"/>
            </a:schemeClr>
          </a:solidFill>
          <a:ln>
            <a:noFill/>
          </a:ln>
        </p:spPr>
        <p:txBody>
          <a:bodyPr wrap="square">
            <a:spAutoFit/>
          </a:bodyPr>
          <a:lstStyle/>
          <a:p>
            <a:pPr>
              <a:spcAft>
                <a:spcPts val="1200"/>
              </a:spcAft>
            </a:pPr>
            <a:r>
              <a:rPr lang="lt-LT" b="1">
                <a:latin typeface="Arial" panose="020B0604020202020204" pitchFamily="34" charset="0"/>
                <a:cs typeface="Arial" panose="020B0604020202020204" pitchFamily="34" charset="0"/>
              </a:rPr>
              <a:t>Moterų užimtumo likusioje Lietuvos dalyje atotrūkis nuo sostinės regiono – didesnis nei vyrų</a:t>
            </a:r>
            <a:r>
              <a:rPr lang="lt-LT">
                <a:latin typeface="Arial" panose="020B0604020202020204" pitchFamily="34" charset="0"/>
                <a:cs typeface="Arial" panose="020B0604020202020204" pitchFamily="34" charset="0"/>
              </a:rPr>
              <a:t>. </a:t>
            </a:r>
          </a:p>
          <a:p>
            <a:pPr>
              <a:spcAft>
                <a:spcPts val="1200"/>
              </a:spcAft>
            </a:pPr>
            <a:r>
              <a:rPr lang="lt-LT">
                <a:latin typeface="Arial" panose="020B0604020202020204" pitchFamily="34" charset="0"/>
                <a:cs typeface="Arial" panose="020B0604020202020204" pitchFamily="34" charset="0"/>
              </a:rPr>
              <a:t>Šis skirtumas ženkliai ūgtelėjo 2020 m. – griežčiausių veiklos suvaržymų dėl Covid-19 pandemijos metais.</a:t>
            </a:r>
          </a:p>
        </p:txBody>
      </p:sp>
    </p:spTree>
    <p:extLst>
      <p:ext uri="{BB962C8B-B14F-4D97-AF65-F5344CB8AC3E}">
        <p14:creationId xmlns:p14="http://schemas.microsoft.com/office/powerpoint/2010/main" val="416223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842125" y="611395"/>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Tarp labiausiai </a:t>
            </a:r>
            <a:r>
              <a:rPr lang="lt-LT" sz="2400" err="1">
                <a:solidFill>
                  <a:srgbClr val="0FB273"/>
                </a:solidFill>
                <a:latin typeface="Arial" panose="020B0604020202020204" pitchFamily="34" charset="0"/>
                <a:cs typeface="Arial" panose="020B0604020202020204" pitchFamily="34" charset="0"/>
              </a:rPr>
              <a:t>feminizuotų</a:t>
            </a:r>
            <a:r>
              <a:rPr lang="lt-LT" sz="2400">
                <a:solidFill>
                  <a:srgbClr val="0FB273"/>
                </a:solidFill>
                <a:latin typeface="Arial" panose="020B0604020202020204" pitchFamily="34" charset="0"/>
                <a:cs typeface="Arial" panose="020B0604020202020204" pitchFamily="34" charset="0"/>
              </a:rPr>
              <a:t> sektorių – mažiausiai apmokami</a:t>
            </a:r>
          </a:p>
        </p:txBody>
      </p:sp>
      <p:sp>
        <p:nvSpPr>
          <p:cNvPr id="10" name="TextBox 9">
            <a:extLst>
              <a:ext uri="{FF2B5EF4-FFF2-40B4-BE49-F238E27FC236}">
                <a16:creationId xmlns:a16="http://schemas.microsoft.com/office/drawing/2014/main" id="{1B67C65E-C8C2-C01C-7AA1-5889D213E7E4}"/>
              </a:ext>
            </a:extLst>
          </p:cNvPr>
          <p:cNvSpPr txBox="1"/>
          <p:nvPr/>
        </p:nvSpPr>
        <p:spPr>
          <a:xfrm>
            <a:off x="842125" y="1140749"/>
            <a:ext cx="3391323" cy="369332"/>
          </a:xfrm>
          <a:prstGeom prst="rect">
            <a:avLst/>
          </a:prstGeom>
          <a:noFill/>
        </p:spPr>
        <p:txBody>
          <a:bodyPr wrap="square" rtlCol="0">
            <a:spAutoFit/>
          </a:bodyPr>
          <a:lstStyle/>
          <a:p>
            <a:pPr>
              <a:spcAft>
                <a:spcPts val="1200"/>
              </a:spcAft>
            </a:pPr>
            <a:r>
              <a:rPr lang="lt-LT" dirty="0">
                <a:latin typeface="Arial" panose="020B0604020202020204" pitchFamily="34" charset="0"/>
                <a:cs typeface="Arial" panose="020B0604020202020204" pitchFamily="34" charset="0"/>
              </a:rPr>
              <a:t>Didžiausia dalis sektoriuose:</a:t>
            </a:r>
          </a:p>
        </p:txBody>
      </p:sp>
      <p:sp>
        <p:nvSpPr>
          <p:cNvPr id="2" name="TextBox 1">
            <a:extLst>
              <a:ext uri="{FF2B5EF4-FFF2-40B4-BE49-F238E27FC236}">
                <a16:creationId xmlns:a16="http://schemas.microsoft.com/office/drawing/2014/main" id="{1C92E2FF-3C07-A63D-C91A-EB1FB2F05BD8}"/>
              </a:ext>
            </a:extLst>
          </p:cNvPr>
          <p:cNvSpPr txBox="1"/>
          <p:nvPr/>
        </p:nvSpPr>
        <p:spPr>
          <a:xfrm>
            <a:off x="1042907" y="2299617"/>
            <a:ext cx="2989760" cy="646331"/>
          </a:xfrm>
          <a:prstGeom prst="rect">
            <a:avLst/>
          </a:prstGeom>
          <a:noFill/>
        </p:spPr>
        <p:txBody>
          <a:bodyPr wrap="square" rtlCol="0">
            <a:spAutoFit/>
          </a:bodyPr>
          <a:lstStyle/>
          <a:p>
            <a:pPr algn="ctr"/>
            <a:r>
              <a:rPr lang="pt-BR">
                <a:latin typeface="arial)"/>
              </a:rPr>
              <a:t>Žmonių sveikatos priežiūra ir socialinis darbas</a:t>
            </a:r>
          </a:p>
        </p:txBody>
      </p:sp>
      <p:sp>
        <p:nvSpPr>
          <p:cNvPr id="3" name="TextBox 2">
            <a:extLst>
              <a:ext uri="{FF2B5EF4-FFF2-40B4-BE49-F238E27FC236}">
                <a16:creationId xmlns:a16="http://schemas.microsoft.com/office/drawing/2014/main" id="{54E80AC1-8BAA-27F4-AA2C-98A19E6EB98B}"/>
              </a:ext>
            </a:extLst>
          </p:cNvPr>
          <p:cNvSpPr txBox="1"/>
          <p:nvPr/>
        </p:nvSpPr>
        <p:spPr>
          <a:xfrm>
            <a:off x="1327197" y="1762087"/>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86,8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4" name="TextBox 3">
            <a:extLst>
              <a:ext uri="{FF2B5EF4-FFF2-40B4-BE49-F238E27FC236}">
                <a16:creationId xmlns:a16="http://schemas.microsoft.com/office/drawing/2014/main" id="{9523C23A-EEEA-1BA5-D03B-8032A60A683E}"/>
              </a:ext>
            </a:extLst>
          </p:cNvPr>
          <p:cNvSpPr txBox="1"/>
          <p:nvPr/>
        </p:nvSpPr>
        <p:spPr>
          <a:xfrm>
            <a:off x="943913" y="2917098"/>
            <a:ext cx="10540939" cy="369332"/>
          </a:xfrm>
          <a:prstGeom prst="rect">
            <a:avLst/>
          </a:prstGeom>
          <a:solidFill>
            <a:srgbClr val="0FB273"/>
          </a:solidFill>
        </p:spPr>
        <p:txBody>
          <a:bodyPr wrap="square" rtlCol="0">
            <a:spAutoFit/>
          </a:bodyPr>
          <a:lstStyle/>
          <a:p>
            <a:pPr algn="ctr"/>
            <a:r>
              <a:rPr lang="lt-LT">
                <a:solidFill>
                  <a:schemeClr val="bg1">
                    <a:lumMod val="95000"/>
                  </a:schemeClr>
                </a:solidFill>
                <a:latin typeface="Arial" panose="020B0604020202020204" pitchFamily="34" charset="0"/>
                <a:cs typeface="Arial" panose="020B0604020202020204" pitchFamily="34" charset="0"/>
              </a:rPr>
              <a:t>Moterų</a:t>
            </a:r>
            <a:endParaRPr lang="pt-BR">
              <a:solidFill>
                <a:schemeClr val="bg1">
                  <a:lumMod val="9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254DEE2-FF92-9699-9F88-692CACD9C656}"/>
              </a:ext>
            </a:extLst>
          </p:cNvPr>
          <p:cNvSpPr txBox="1"/>
          <p:nvPr/>
        </p:nvSpPr>
        <p:spPr>
          <a:xfrm>
            <a:off x="3668619" y="2363100"/>
            <a:ext cx="2739933" cy="369332"/>
          </a:xfrm>
          <a:prstGeom prst="rect">
            <a:avLst/>
          </a:prstGeom>
          <a:noFill/>
        </p:spPr>
        <p:txBody>
          <a:bodyPr wrap="square" rtlCol="0">
            <a:spAutoFit/>
          </a:bodyPr>
          <a:lstStyle/>
          <a:p>
            <a:pPr algn="ctr"/>
            <a:r>
              <a:rPr lang="lt-LT">
                <a:latin typeface="arial)"/>
              </a:rPr>
              <a:t>Švietimas</a:t>
            </a:r>
            <a:endParaRPr lang="pt-BR">
              <a:latin typeface="arial)"/>
            </a:endParaRPr>
          </a:p>
        </p:txBody>
      </p:sp>
      <p:sp>
        <p:nvSpPr>
          <p:cNvPr id="6" name="TextBox 5">
            <a:extLst>
              <a:ext uri="{FF2B5EF4-FFF2-40B4-BE49-F238E27FC236}">
                <a16:creationId xmlns:a16="http://schemas.microsoft.com/office/drawing/2014/main" id="{C953C1C5-ED35-7A52-FAF7-CCBD5E9AA48E}"/>
              </a:ext>
            </a:extLst>
          </p:cNvPr>
          <p:cNvSpPr txBox="1"/>
          <p:nvPr/>
        </p:nvSpPr>
        <p:spPr>
          <a:xfrm>
            <a:off x="3748377" y="1753233"/>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81,5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7" name="TextBox 6">
            <a:extLst>
              <a:ext uri="{FF2B5EF4-FFF2-40B4-BE49-F238E27FC236}">
                <a16:creationId xmlns:a16="http://schemas.microsoft.com/office/drawing/2014/main" id="{E914822D-699A-14AF-1CE2-AE8D4907F119}"/>
              </a:ext>
            </a:extLst>
          </p:cNvPr>
          <p:cNvSpPr txBox="1"/>
          <p:nvPr/>
        </p:nvSpPr>
        <p:spPr>
          <a:xfrm>
            <a:off x="6231266" y="2311774"/>
            <a:ext cx="2578031" cy="646331"/>
          </a:xfrm>
          <a:prstGeom prst="rect">
            <a:avLst/>
          </a:prstGeom>
          <a:noFill/>
        </p:spPr>
        <p:txBody>
          <a:bodyPr wrap="square" rtlCol="0">
            <a:spAutoFit/>
          </a:bodyPr>
          <a:lstStyle/>
          <a:p>
            <a:pPr algn="ctr"/>
            <a:r>
              <a:rPr lang="lt-LT">
                <a:solidFill>
                  <a:srgbClr val="1F44DD"/>
                </a:solidFill>
                <a:latin typeface="arial)"/>
              </a:rPr>
              <a:t>Kita aptarnavimo veikla*</a:t>
            </a:r>
            <a:endParaRPr lang="pt-BR">
              <a:solidFill>
                <a:srgbClr val="1F44DD"/>
              </a:solidFill>
              <a:latin typeface="arial)"/>
            </a:endParaRPr>
          </a:p>
        </p:txBody>
      </p:sp>
      <p:sp>
        <p:nvSpPr>
          <p:cNvPr id="9" name="TextBox 8">
            <a:extLst>
              <a:ext uri="{FF2B5EF4-FFF2-40B4-BE49-F238E27FC236}">
                <a16:creationId xmlns:a16="http://schemas.microsoft.com/office/drawing/2014/main" id="{8A42915A-ABA7-77E3-B75A-9C644773F8DF}"/>
              </a:ext>
            </a:extLst>
          </p:cNvPr>
          <p:cNvSpPr txBox="1"/>
          <p:nvPr/>
        </p:nvSpPr>
        <p:spPr>
          <a:xfrm>
            <a:off x="6246648" y="1713336"/>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79,4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11" name="TextBox 10">
            <a:extLst>
              <a:ext uri="{FF2B5EF4-FFF2-40B4-BE49-F238E27FC236}">
                <a16:creationId xmlns:a16="http://schemas.microsoft.com/office/drawing/2014/main" id="{78468800-7E1B-91E2-263F-D32B210150E3}"/>
              </a:ext>
            </a:extLst>
          </p:cNvPr>
          <p:cNvSpPr txBox="1"/>
          <p:nvPr/>
        </p:nvSpPr>
        <p:spPr>
          <a:xfrm>
            <a:off x="8761802" y="2281304"/>
            <a:ext cx="2739933" cy="646331"/>
          </a:xfrm>
          <a:prstGeom prst="rect">
            <a:avLst/>
          </a:prstGeom>
          <a:noFill/>
        </p:spPr>
        <p:txBody>
          <a:bodyPr wrap="square" rtlCol="0">
            <a:spAutoFit/>
          </a:bodyPr>
          <a:lstStyle/>
          <a:p>
            <a:pPr algn="ctr"/>
            <a:r>
              <a:rPr lang="lt-LT">
                <a:solidFill>
                  <a:srgbClr val="3861FF"/>
                </a:solidFill>
                <a:latin typeface="arial)"/>
              </a:rPr>
              <a:t>Apgyvendinimo ir maitinimo paslaugos</a:t>
            </a:r>
            <a:endParaRPr lang="pt-BR">
              <a:solidFill>
                <a:srgbClr val="3861FF"/>
              </a:solidFill>
              <a:latin typeface="arial)"/>
            </a:endParaRPr>
          </a:p>
        </p:txBody>
      </p:sp>
      <p:sp>
        <p:nvSpPr>
          <p:cNvPr id="12" name="TextBox 11">
            <a:extLst>
              <a:ext uri="{FF2B5EF4-FFF2-40B4-BE49-F238E27FC236}">
                <a16:creationId xmlns:a16="http://schemas.microsoft.com/office/drawing/2014/main" id="{C264DB8D-4332-CBC0-C2E5-A3C77964D0DD}"/>
              </a:ext>
            </a:extLst>
          </p:cNvPr>
          <p:cNvSpPr txBox="1"/>
          <p:nvPr/>
        </p:nvSpPr>
        <p:spPr>
          <a:xfrm>
            <a:off x="8821788" y="1718000"/>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76,1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13" name="TextBox 12">
            <a:extLst>
              <a:ext uri="{FF2B5EF4-FFF2-40B4-BE49-F238E27FC236}">
                <a16:creationId xmlns:a16="http://schemas.microsoft.com/office/drawing/2014/main" id="{BF474351-A4B9-E03E-381C-3859FDC4758D}"/>
              </a:ext>
            </a:extLst>
          </p:cNvPr>
          <p:cNvSpPr txBox="1"/>
          <p:nvPr/>
        </p:nvSpPr>
        <p:spPr>
          <a:xfrm>
            <a:off x="7025267" y="5728037"/>
            <a:ext cx="4476468" cy="523220"/>
          </a:xfrm>
          <a:prstGeom prst="rect">
            <a:avLst/>
          </a:prstGeom>
          <a:noFill/>
        </p:spPr>
        <p:txBody>
          <a:bodyPr wrap="square" rtlCol="0">
            <a:spAutoFit/>
          </a:bodyPr>
          <a:lstStyle/>
          <a:p>
            <a:pPr algn="r"/>
            <a:r>
              <a:rPr lang="lt-LT" sz="1400">
                <a:latin typeface="Arial" panose="020B0604020202020204" pitchFamily="34" charset="0"/>
                <a:cs typeface="Arial" panose="020B0604020202020204" pitchFamily="34" charset="0"/>
              </a:rPr>
              <a:t>*Priskiriama kirpyklų ir grožio salonų, laidotuvių, asmeninių ir namų ūkio reikmenų taisymas, kt.</a:t>
            </a:r>
          </a:p>
        </p:txBody>
      </p:sp>
      <p:sp>
        <p:nvSpPr>
          <p:cNvPr id="14" name="TextBox 13">
            <a:extLst>
              <a:ext uri="{FF2B5EF4-FFF2-40B4-BE49-F238E27FC236}">
                <a16:creationId xmlns:a16="http://schemas.microsoft.com/office/drawing/2014/main" id="{B43D927A-61CD-0321-98EE-6821A83C0EE6}"/>
              </a:ext>
            </a:extLst>
          </p:cNvPr>
          <p:cNvSpPr txBox="1"/>
          <p:nvPr/>
        </p:nvSpPr>
        <p:spPr>
          <a:xfrm>
            <a:off x="960796" y="4964362"/>
            <a:ext cx="10540939" cy="369332"/>
          </a:xfrm>
          <a:prstGeom prst="rect">
            <a:avLst/>
          </a:prstGeom>
          <a:solidFill>
            <a:srgbClr val="A4DFFF"/>
          </a:solidFill>
        </p:spPr>
        <p:txBody>
          <a:bodyPr wrap="square" rtlCol="0">
            <a:spAutoFit/>
          </a:bodyPr>
          <a:lstStyle/>
          <a:p>
            <a:pPr algn="ctr"/>
            <a:r>
              <a:rPr lang="lt-LT">
                <a:solidFill>
                  <a:schemeClr val="tx1">
                    <a:lumMod val="75000"/>
                  </a:schemeClr>
                </a:solidFill>
                <a:latin typeface="Arial" panose="020B0604020202020204" pitchFamily="34" charset="0"/>
                <a:cs typeface="Arial" panose="020B0604020202020204" pitchFamily="34" charset="0"/>
              </a:rPr>
              <a:t>Vyrų</a:t>
            </a:r>
            <a:endParaRPr lang="pt-BR">
              <a:solidFill>
                <a:schemeClr val="tx1">
                  <a:lumMod val="75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E5123A8-A715-D575-717E-D56E04B763AA}"/>
              </a:ext>
            </a:extLst>
          </p:cNvPr>
          <p:cNvSpPr txBox="1"/>
          <p:nvPr/>
        </p:nvSpPr>
        <p:spPr>
          <a:xfrm>
            <a:off x="934313" y="4327516"/>
            <a:ext cx="2989760" cy="369332"/>
          </a:xfrm>
          <a:prstGeom prst="rect">
            <a:avLst/>
          </a:prstGeom>
          <a:noFill/>
        </p:spPr>
        <p:txBody>
          <a:bodyPr wrap="square" rtlCol="0">
            <a:spAutoFit/>
          </a:bodyPr>
          <a:lstStyle/>
          <a:p>
            <a:pPr algn="ctr"/>
            <a:r>
              <a:rPr lang="lt-LT">
                <a:latin typeface="arial)"/>
              </a:rPr>
              <a:t>Statyba</a:t>
            </a:r>
            <a:endParaRPr lang="pt-BR">
              <a:latin typeface="arial)"/>
            </a:endParaRPr>
          </a:p>
        </p:txBody>
      </p:sp>
      <p:sp>
        <p:nvSpPr>
          <p:cNvPr id="16" name="TextBox 15">
            <a:extLst>
              <a:ext uri="{FF2B5EF4-FFF2-40B4-BE49-F238E27FC236}">
                <a16:creationId xmlns:a16="http://schemas.microsoft.com/office/drawing/2014/main" id="{136D48AF-7E51-6FAC-707E-BD400D8C6F9E}"/>
              </a:ext>
            </a:extLst>
          </p:cNvPr>
          <p:cNvSpPr txBox="1"/>
          <p:nvPr/>
        </p:nvSpPr>
        <p:spPr>
          <a:xfrm>
            <a:off x="1170348" y="3738677"/>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91,5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17" name="TextBox 16">
            <a:extLst>
              <a:ext uri="{FF2B5EF4-FFF2-40B4-BE49-F238E27FC236}">
                <a16:creationId xmlns:a16="http://schemas.microsoft.com/office/drawing/2014/main" id="{D489DE13-4E64-B09F-2263-88BD92D8B6A8}"/>
              </a:ext>
            </a:extLst>
          </p:cNvPr>
          <p:cNvSpPr txBox="1"/>
          <p:nvPr/>
        </p:nvSpPr>
        <p:spPr>
          <a:xfrm>
            <a:off x="3668619" y="4267451"/>
            <a:ext cx="2739933" cy="646331"/>
          </a:xfrm>
          <a:prstGeom prst="rect">
            <a:avLst/>
          </a:prstGeom>
          <a:noFill/>
        </p:spPr>
        <p:txBody>
          <a:bodyPr wrap="square" rtlCol="0">
            <a:spAutoFit/>
          </a:bodyPr>
          <a:lstStyle/>
          <a:p>
            <a:pPr algn="ctr"/>
            <a:r>
              <a:rPr lang="lt-LT">
                <a:latin typeface="arial)"/>
              </a:rPr>
              <a:t>Kasyba ir karjerų eksploatavimas</a:t>
            </a:r>
            <a:endParaRPr lang="pt-BR">
              <a:latin typeface="arial)"/>
            </a:endParaRPr>
          </a:p>
        </p:txBody>
      </p:sp>
      <p:sp>
        <p:nvSpPr>
          <p:cNvPr id="18" name="TextBox 17">
            <a:extLst>
              <a:ext uri="{FF2B5EF4-FFF2-40B4-BE49-F238E27FC236}">
                <a16:creationId xmlns:a16="http://schemas.microsoft.com/office/drawing/2014/main" id="{563A5CC2-2161-A5F4-8242-7F8D27495350}"/>
              </a:ext>
            </a:extLst>
          </p:cNvPr>
          <p:cNvSpPr txBox="1"/>
          <p:nvPr/>
        </p:nvSpPr>
        <p:spPr>
          <a:xfrm>
            <a:off x="3910281" y="3755174"/>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79,2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19" name="TextBox 18">
            <a:extLst>
              <a:ext uri="{FF2B5EF4-FFF2-40B4-BE49-F238E27FC236}">
                <a16:creationId xmlns:a16="http://schemas.microsoft.com/office/drawing/2014/main" id="{0DE1507F-42AC-F400-0A72-EEB38EDBD93F}"/>
              </a:ext>
            </a:extLst>
          </p:cNvPr>
          <p:cNvSpPr txBox="1"/>
          <p:nvPr/>
        </p:nvSpPr>
        <p:spPr>
          <a:xfrm>
            <a:off x="6319909" y="4309564"/>
            <a:ext cx="2578031" cy="646331"/>
          </a:xfrm>
          <a:prstGeom prst="rect">
            <a:avLst/>
          </a:prstGeom>
          <a:noFill/>
        </p:spPr>
        <p:txBody>
          <a:bodyPr wrap="square" rtlCol="0">
            <a:spAutoFit/>
          </a:bodyPr>
          <a:lstStyle/>
          <a:p>
            <a:pPr algn="ctr"/>
            <a:r>
              <a:rPr lang="lt-LT">
                <a:latin typeface="arial)"/>
              </a:rPr>
              <a:t>Elektros, dujų ir garo tiekimas</a:t>
            </a:r>
            <a:endParaRPr lang="pt-BR">
              <a:latin typeface="arial)"/>
            </a:endParaRPr>
          </a:p>
        </p:txBody>
      </p:sp>
      <p:sp>
        <p:nvSpPr>
          <p:cNvPr id="20" name="TextBox 19">
            <a:extLst>
              <a:ext uri="{FF2B5EF4-FFF2-40B4-BE49-F238E27FC236}">
                <a16:creationId xmlns:a16="http://schemas.microsoft.com/office/drawing/2014/main" id="{9FD1C16D-14B0-AC2E-A2AA-05605BE42AB9}"/>
              </a:ext>
            </a:extLst>
          </p:cNvPr>
          <p:cNvSpPr txBox="1"/>
          <p:nvPr/>
        </p:nvSpPr>
        <p:spPr>
          <a:xfrm>
            <a:off x="6349252" y="3749770"/>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75,0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21" name="TextBox 20">
            <a:extLst>
              <a:ext uri="{FF2B5EF4-FFF2-40B4-BE49-F238E27FC236}">
                <a16:creationId xmlns:a16="http://schemas.microsoft.com/office/drawing/2014/main" id="{3032A1F5-4E15-5BDA-9FD4-048B03B0F832}"/>
              </a:ext>
            </a:extLst>
          </p:cNvPr>
          <p:cNvSpPr txBox="1"/>
          <p:nvPr/>
        </p:nvSpPr>
        <p:spPr>
          <a:xfrm>
            <a:off x="8809297" y="4314873"/>
            <a:ext cx="2739933" cy="646331"/>
          </a:xfrm>
          <a:prstGeom prst="rect">
            <a:avLst/>
          </a:prstGeom>
          <a:noFill/>
        </p:spPr>
        <p:txBody>
          <a:bodyPr wrap="square" rtlCol="0">
            <a:spAutoFit/>
          </a:bodyPr>
          <a:lstStyle/>
          <a:p>
            <a:pPr algn="ctr"/>
            <a:r>
              <a:rPr lang="lt-LT">
                <a:latin typeface="arial)"/>
              </a:rPr>
              <a:t>Transportas ir saugojimas</a:t>
            </a:r>
            <a:endParaRPr lang="pt-BR">
              <a:latin typeface="arial)"/>
            </a:endParaRPr>
          </a:p>
        </p:txBody>
      </p:sp>
      <p:sp>
        <p:nvSpPr>
          <p:cNvPr id="22" name="TextBox 21">
            <a:extLst>
              <a:ext uri="{FF2B5EF4-FFF2-40B4-BE49-F238E27FC236}">
                <a16:creationId xmlns:a16="http://schemas.microsoft.com/office/drawing/2014/main" id="{66F58A2C-BC5E-8054-43EE-8AA2C115E232}"/>
              </a:ext>
            </a:extLst>
          </p:cNvPr>
          <p:cNvSpPr txBox="1"/>
          <p:nvPr/>
        </p:nvSpPr>
        <p:spPr>
          <a:xfrm>
            <a:off x="8887404" y="3724863"/>
            <a:ext cx="2498271" cy="553998"/>
          </a:xfrm>
          <a:prstGeom prst="rect">
            <a:avLst/>
          </a:prstGeom>
          <a:noFill/>
        </p:spPr>
        <p:txBody>
          <a:bodyPr wrap="square" rtlCol="0">
            <a:spAutoFit/>
          </a:bodyPr>
          <a:lstStyle/>
          <a:p>
            <a:pPr algn="ctr"/>
            <a:r>
              <a:rPr lang="lt-LT" sz="3000" b="1">
                <a:solidFill>
                  <a:schemeClr val="bg1">
                    <a:lumMod val="50000"/>
                  </a:schemeClr>
                </a:solidFill>
                <a:latin typeface="arial)"/>
              </a:rPr>
              <a:t>73,6 proc</a:t>
            </a:r>
            <a:r>
              <a:rPr lang="lt-LT" sz="3000">
                <a:solidFill>
                  <a:schemeClr val="bg1">
                    <a:lumMod val="50000"/>
                  </a:schemeClr>
                </a:solidFill>
                <a:latin typeface="arial)"/>
              </a:rPr>
              <a:t>. </a:t>
            </a:r>
            <a:endParaRPr lang="lt-LT" sz="3000">
              <a:solidFill>
                <a:schemeClr val="bg1">
                  <a:lumMod val="50000"/>
                </a:schemeClr>
              </a:solidFill>
            </a:endParaRPr>
          </a:p>
        </p:txBody>
      </p:sp>
      <p:sp>
        <p:nvSpPr>
          <p:cNvPr id="23" name="TextBox 22">
            <a:extLst>
              <a:ext uri="{FF2B5EF4-FFF2-40B4-BE49-F238E27FC236}">
                <a16:creationId xmlns:a16="http://schemas.microsoft.com/office/drawing/2014/main" id="{819AEF69-BF1E-16A2-7911-C66B09DED4FF}"/>
              </a:ext>
            </a:extLst>
          </p:cNvPr>
          <p:cNvSpPr txBox="1"/>
          <p:nvPr/>
        </p:nvSpPr>
        <p:spPr>
          <a:xfrm>
            <a:off x="943913" y="5621747"/>
            <a:ext cx="5414939" cy="923330"/>
          </a:xfrm>
          <a:prstGeom prst="rect">
            <a:avLst/>
          </a:prstGeom>
          <a:noFill/>
        </p:spPr>
        <p:txBody>
          <a:bodyPr wrap="square" rtlCol="0">
            <a:spAutoFit/>
          </a:bodyPr>
          <a:lstStyle/>
          <a:p>
            <a:r>
              <a:rPr lang="lt-LT">
                <a:solidFill>
                  <a:srgbClr val="1F44DD"/>
                </a:solidFill>
                <a:latin typeface="Arial" panose="020B0604020202020204" pitchFamily="34" charset="0"/>
                <a:cs typeface="Arial" panose="020B0604020202020204" pitchFamily="34" charset="0"/>
              </a:rPr>
              <a:t>Mažiausiai apmokami sektoriai (vidutinis metinis mėnesio darbo užmokestis 2022 m. – mažiausias tarp veiklos sektorių). </a:t>
            </a:r>
          </a:p>
        </p:txBody>
      </p:sp>
    </p:spTree>
    <p:extLst>
      <p:ext uri="{BB962C8B-B14F-4D97-AF65-F5344CB8AC3E}">
        <p14:creationId xmlns:p14="http://schemas.microsoft.com/office/powerpoint/2010/main" val="281284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75B91A32-473A-4301-8B7D-6247459875B9}"/>
              </a:ext>
            </a:extLst>
          </p:cNvPr>
          <p:cNvSpPr>
            <a:spLocks noGrp="1"/>
          </p:cNvSpPr>
          <p:nvPr>
            <p:ph type="title"/>
          </p:nvPr>
        </p:nvSpPr>
        <p:spPr>
          <a:xfrm>
            <a:off x="936127" y="607604"/>
            <a:ext cx="10304172" cy="509286"/>
          </a:xfrm>
        </p:spPr>
        <p:txBody>
          <a:bodyPr>
            <a:noAutofit/>
          </a:bodyPr>
          <a:lstStyle/>
          <a:p>
            <a:r>
              <a:rPr lang="lt-LT" sz="2400">
                <a:solidFill>
                  <a:srgbClr val="0FB273"/>
                </a:solidFill>
                <a:latin typeface="Arial" panose="020B0604020202020204" pitchFamily="34" charset="0"/>
                <a:cs typeface="Arial" panose="020B0604020202020204" pitchFamily="34" charset="0"/>
              </a:rPr>
              <a:t>Labiausiai </a:t>
            </a:r>
            <a:r>
              <a:rPr lang="lt-LT" sz="2400" err="1">
                <a:solidFill>
                  <a:srgbClr val="0FB273"/>
                </a:solidFill>
                <a:latin typeface="Arial" panose="020B0604020202020204" pitchFamily="34" charset="0"/>
                <a:cs typeface="Arial" panose="020B0604020202020204" pitchFamily="34" charset="0"/>
              </a:rPr>
              <a:t>feminizuotuose</a:t>
            </a:r>
            <a:r>
              <a:rPr lang="lt-LT" sz="2400">
                <a:solidFill>
                  <a:srgbClr val="0FB273"/>
                </a:solidFill>
                <a:latin typeface="Arial" panose="020B0604020202020204" pitchFamily="34" charset="0"/>
                <a:cs typeface="Arial" panose="020B0604020202020204" pitchFamily="34" charset="0"/>
              </a:rPr>
              <a:t> sektoriuose moterų dalis išaugo</a:t>
            </a:r>
          </a:p>
        </p:txBody>
      </p:sp>
      <p:sp>
        <p:nvSpPr>
          <p:cNvPr id="10" name="TextBox 9">
            <a:extLst>
              <a:ext uri="{FF2B5EF4-FFF2-40B4-BE49-F238E27FC236}">
                <a16:creationId xmlns:a16="http://schemas.microsoft.com/office/drawing/2014/main" id="{1B67C65E-C8C2-C01C-7AA1-5889D213E7E4}"/>
              </a:ext>
            </a:extLst>
          </p:cNvPr>
          <p:cNvSpPr txBox="1"/>
          <p:nvPr/>
        </p:nvSpPr>
        <p:spPr>
          <a:xfrm>
            <a:off x="861061" y="1201135"/>
            <a:ext cx="10778708" cy="502702"/>
          </a:xfrm>
          <a:prstGeom prst="rect">
            <a:avLst/>
          </a:prstGeom>
          <a:solidFill>
            <a:schemeClr val="bg1">
              <a:lumMod val="95000"/>
            </a:schemeClr>
          </a:solidFill>
        </p:spPr>
        <p:txBody>
          <a:bodyPr wrap="square" rtlCol="0">
            <a:spAutoFit/>
          </a:bodyPr>
          <a:lstStyle/>
          <a:p>
            <a:pPr>
              <a:spcBef>
                <a:spcPts val="300"/>
              </a:spcBef>
              <a:spcAft>
                <a:spcPts val="300"/>
              </a:spcAft>
            </a:pPr>
            <a:endParaRPr lang="lt-LT" sz="100">
              <a:latin typeface="Arial" panose="020B0604020202020204" pitchFamily="34" charset="0"/>
              <a:cs typeface="Arial" panose="020B0604020202020204" pitchFamily="34" charset="0"/>
            </a:endParaRPr>
          </a:p>
          <a:p>
            <a:pPr>
              <a:spcBef>
                <a:spcPts val="100"/>
              </a:spcBef>
              <a:spcAft>
                <a:spcPts val="100"/>
              </a:spcAft>
            </a:pPr>
            <a:r>
              <a:rPr lang="lt-LT">
                <a:latin typeface="Arial" panose="020B0604020202020204" pitchFamily="34" charset="0"/>
                <a:cs typeface="Arial" panose="020B0604020202020204" pitchFamily="34" charset="0"/>
              </a:rPr>
              <a:t>Per pastaruosius penkerius metus </a:t>
            </a:r>
            <a:r>
              <a:rPr lang="lt-LT" b="1">
                <a:latin typeface="Arial" panose="020B0604020202020204" pitchFamily="34" charset="0"/>
                <a:cs typeface="Arial" panose="020B0604020202020204" pitchFamily="34" charset="0"/>
              </a:rPr>
              <a:t>labiausiai </a:t>
            </a:r>
            <a:r>
              <a:rPr lang="lt-LT" b="1" err="1">
                <a:latin typeface="Arial" panose="020B0604020202020204" pitchFamily="34" charset="0"/>
                <a:cs typeface="Arial" panose="020B0604020202020204" pitchFamily="34" charset="0"/>
              </a:rPr>
              <a:t>feminizuotuose</a:t>
            </a:r>
            <a:r>
              <a:rPr lang="lt-LT" b="1">
                <a:latin typeface="Arial" panose="020B0604020202020204" pitchFamily="34" charset="0"/>
                <a:cs typeface="Arial" panose="020B0604020202020204" pitchFamily="34" charset="0"/>
              </a:rPr>
              <a:t> sektoriuose moterų dalis išaugo</a:t>
            </a:r>
            <a:r>
              <a:rPr lang="lt-LT">
                <a:latin typeface="Arial" panose="020B0604020202020204" pitchFamily="34" charset="0"/>
                <a:cs typeface="Arial" panose="020B0604020202020204" pitchFamily="34" charset="0"/>
              </a:rPr>
              <a:t>.</a:t>
            </a:r>
          </a:p>
          <a:p>
            <a:pPr>
              <a:spcBef>
                <a:spcPts val="300"/>
              </a:spcBef>
              <a:spcAft>
                <a:spcPts val="300"/>
              </a:spcAft>
            </a:pPr>
            <a:endParaRPr lang="lt-LT" sz="1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C92E2FF-3C07-A63D-C91A-EB1FB2F05BD8}"/>
              </a:ext>
            </a:extLst>
          </p:cNvPr>
          <p:cNvSpPr txBox="1"/>
          <p:nvPr/>
        </p:nvSpPr>
        <p:spPr>
          <a:xfrm>
            <a:off x="861061" y="2369176"/>
            <a:ext cx="2989760" cy="646331"/>
          </a:xfrm>
          <a:prstGeom prst="rect">
            <a:avLst/>
          </a:prstGeom>
          <a:noFill/>
        </p:spPr>
        <p:txBody>
          <a:bodyPr wrap="square" rtlCol="0">
            <a:spAutoFit/>
          </a:bodyPr>
          <a:lstStyle/>
          <a:p>
            <a:r>
              <a:rPr lang="pt-BR">
                <a:latin typeface="arial)"/>
              </a:rPr>
              <a:t>Žmonių sveikatos priežiūra ir socialinis darbas</a:t>
            </a:r>
          </a:p>
        </p:txBody>
      </p:sp>
      <p:sp>
        <p:nvSpPr>
          <p:cNvPr id="3" name="TextBox 2">
            <a:extLst>
              <a:ext uri="{FF2B5EF4-FFF2-40B4-BE49-F238E27FC236}">
                <a16:creationId xmlns:a16="http://schemas.microsoft.com/office/drawing/2014/main" id="{54E80AC1-8BAA-27F4-AA2C-98A19E6EB98B}"/>
              </a:ext>
            </a:extLst>
          </p:cNvPr>
          <p:cNvSpPr txBox="1"/>
          <p:nvPr/>
        </p:nvSpPr>
        <p:spPr>
          <a:xfrm>
            <a:off x="8832668" y="2356319"/>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86,8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254DEE2-FF92-9699-9F88-692CACD9C656}"/>
              </a:ext>
            </a:extLst>
          </p:cNvPr>
          <p:cNvSpPr txBox="1"/>
          <p:nvPr/>
        </p:nvSpPr>
        <p:spPr>
          <a:xfrm>
            <a:off x="884719" y="3331088"/>
            <a:ext cx="2739933" cy="369332"/>
          </a:xfrm>
          <a:prstGeom prst="rect">
            <a:avLst/>
          </a:prstGeom>
          <a:noFill/>
        </p:spPr>
        <p:txBody>
          <a:bodyPr wrap="square" rtlCol="0">
            <a:spAutoFit/>
          </a:bodyPr>
          <a:lstStyle/>
          <a:p>
            <a:r>
              <a:rPr lang="lt-LT">
                <a:latin typeface="arial)"/>
              </a:rPr>
              <a:t>Švietimas</a:t>
            </a:r>
            <a:endParaRPr lang="pt-BR">
              <a:latin typeface="arial)"/>
            </a:endParaRPr>
          </a:p>
        </p:txBody>
      </p:sp>
      <p:sp>
        <p:nvSpPr>
          <p:cNvPr id="6" name="TextBox 5">
            <a:extLst>
              <a:ext uri="{FF2B5EF4-FFF2-40B4-BE49-F238E27FC236}">
                <a16:creationId xmlns:a16="http://schemas.microsoft.com/office/drawing/2014/main" id="{C953C1C5-ED35-7A52-FAF7-CCBD5E9AA48E}"/>
              </a:ext>
            </a:extLst>
          </p:cNvPr>
          <p:cNvSpPr txBox="1"/>
          <p:nvPr/>
        </p:nvSpPr>
        <p:spPr>
          <a:xfrm>
            <a:off x="8832668" y="3238755"/>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81,5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E914822D-699A-14AF-1CE2-AE8D4907F119}"/>
              </a:ext>
            </a:extLst>
          </p:cNvPr>
          <p:cNvSpPr txBox="1"/>
          <p:nvPr/>
        </p:nvSpPr>
        <p:spPr>
          <a:xfrm>
            <a:off x="834172" y="4082671"/>
            <a:ext cx="2578031" cy="646331"/>
          </a:xfrm>
          <a:prstGeom prst="rect">
            <a:avLst/>
          </a:prstGeom>
          <a:noFill/>
        </p:spPr>
        <p:txBody>
          <a:bodyPr wrap="square" rtlCol="0">
            <a:spAutoFit/>
          </a:bodyPr>
          <a:lstStyle/>
          <a:p>
            <a:r>
              <a:rPr lang="lt-LT">
                <a:latin typeface="arial)"/>
              </a:rPr>
              <a:t>Kita aptarnavimo veikla*</a:t>
            </a:r>
            <a:endParaRPr lang="pt-BR">
              <a:latin typeface="arial)"/>
            </a:endParaRPr>
          </a:p>
        </p:txBody>
      </p:sp>
      <p:sp>
        <p:nvSpPr>
          <p:cNvPr id="9" name="TextBox 8">
            <a:extLst>
              <a:ext uri="{FF2B5EF4-FFF2-40B4-BE49-F238E27FC236}">
                <a16:creationId xmlns:a16="http://schemas.microsoft.com/office/drawing/2014/main" id="{8A42915A-ABA7-77E3-B75A-9C644773F8DF}"/>
              </a:ext>
            </a:extLst>
          </p:cNvPr>
          <p:cNvSpPr txBox="1"/>
          <p:nvPr/>
        </p:nvSpPr>
        <p:spPr>
          <a:xfrm>
            <a:off x="8859557" y="4118470"/>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79,4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78468800-7E1B-91E2-263F-D32B210150E3}"/>
              </a:ext>
            </a:extLst>
          </p:cNvPr>
          <p:cNvSpPr txBox="1"/>
          <p:nvPr/>
        </p:nvSpPr>
        <p:spPr>
          <a:xfrm>
            <a:off x="834172" y="4977913"/>
            <a:ext cx="2739933" cy="646331"/>
          </a:xfrm>
          <a:prstGeom prst="rect">
            <a:avLst/>
          </a:prstGeom>
          <a:noFill/>
        </p:spPr>
        <p:txBody>
          <a:bodyPr wrap="square" rtlCol="0">
            <a:spAutoFit/>
          </a:bodyPr>
          <a:lstStyle/>
          <a:p>
            <a:r>
              <a:rPr lang="lt-LT">
                <a:latin typeface="arial)"/>
              </a:rPr>
              <a:t>Apgyvendinimo ir maitinimo paslaugos</a:t>
            </a:r>
            <a:endParaRPr lang="pt-BR">
              <a:latin typeface="arial)"/>
            </a:endParaRPr>
          </a:p>
        </p:txBody>
      </p:sp>
      <p:sp>
        <p:nvSpPr>
          <p:cNvPr id="12" name="TextBox 11">
            <a:extLst>
              <a:ext uri="{FF2B5EF4-FFF2-40B4-BE49-F238E27FC236}">
                <a16:creationId xmlns:a16="http://schemas.microsoft.com/office/drawing/2014/main" id="{C264DB8D-4332-CBC0-C2E5-A3C77964D0DD}"/>
              </a:ext>
            </a:extLst>
          </p:cNvPr>
          <p:cNvSpPr txBox="1"/>
          <p:nvPr/>
        </p:nvSpPr>
        <p:spPr>
          <a:xfrm>
            <a:off x="8859557" y="5098087"/>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76,1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BF474351-A4B9-E03E-381C-3859FDC4758D}"/>
              </a:ext>
            </a:extLst>
          </p:cNvPr>
          <p:cNvSpPr txBox="1"/>
          <p:nvPr/>
        </p:nvSpPr>
        <p:spPr>
          <a:xfrm>
            <a:off x="6076336" y="6063256"/>
            <a:ext cx="5675550" cy="523220"/>
          </a:xfrm>
          <a:prstGeom prst="rect">
            <a:avLst/>
          </a:prstGeom>
          <a:noFill/>
        </p:spPr>
        <p:txBody>
          <a:bodyPr wrap="square" rtlCol="0">
            <a:spAutoFit/>
          </a:bodyPr>
          <a:lstStyle/>
          <a:p>
            <a:pPr algn="r"/>
            <a:r>
              <a:rPr lang="lt-LT" sz="1400" dirty="0">
                <a:latin typeface="Arial" panose="020B0604020202020204" pitchFamily="34" charset="0"/>
                <a:cs typeface="Arial" panose="020B0604020202020204" pitchFamily="34" charset="0"/>
              </a:rPr>
              <a:t>*Priskiriama kirpyklų ir grožio salonų, laidotuvių, asmeninių ir namų ūkio reikmenų taisymas, kt.</a:t>
            </a:r>
          </a:p>
        </p:txBody>
      </p:sp>
      <p:sp>
        <p:nvSpPr>
          <p:cNvPr id="25" name="TextBox 24">
            <a:extLst>
              <a:ext uri="{FF2B5EF4-FFF2-40B4-BE49-F238E27FC236}">
                <a16:creationId xmlns:a16="http://schemas.microsoft.com/office/drawing/2014/main" id="{DFAE4C4B-A113-7F86-FA23-F772D1286036}"/>
              </a:ext>
            </a:extLst>
          </p:cNvPr>
          <p:cNvSpPr txBox="1"/>
          <p:nvPr/>
        </p:nvSpPr>
        <p:spPr>
          <a:xfrm>
            <a:off x="4748191" y="1891160"/>
            <a:ext cx="1117600" cy="369332"/>
          </a:xfrm>
          <a:prstGeom prst="rect">
            <a:avLst/>
          </a:prstGeom>
          <a:noFill/>
        </p:spPr>
        <p:txBody>
          <a:bodyPr wrap="square" rtlCol="0">
            <a:spAutoFit/>
          </a:bodyPr>
          <a:lstStyle/>
          <a:p>
            <a:pPr algn="r"/>
            <a:r>
              <a:rPr lang="lt-LT" b="1">
                <a:solidFill>
                  <a:srgbClr val="0FB273"/>
                </a:solidFill>
                <a:latin typeface="Arial" panose="020B0604020202020204" pitchFamily="34" charset="0"/>
                <a:cs typeface="Arial" panose="020B0604020202020204" pitchFamily="34" charset="0"/>
              </a:rPr>
              <a:t>2017 m.</a:t>
            </a:r>
          </a:p>
        </p:txBody>
      </p:sp>
      <p:sp>
        <p:nvSpPr>
          <p:cNvPr id="26" name="TextBox 25">
            <a:extLst>
              <a:ext uri="{FF2B5EF4-FFF2-40B4-BE49-F238E27FC236}">
                <a16:creationId xmlns:a16="http://schemas.microsoft.com/office/drawing/2014/main" id="{CD533D00-EA81-FB91-EEDD-85BC4CAA1720}"/>
              </a:ext>
            </a:extLst>
          </p:cNvPr>
          <p:cNvSpPr txBox="1"/>
          <p:nvPr/>
        </p:nvSpPr>
        <p:spPr>
          <a:xfrm>
            <a:off x="9206501" y="1867104"/>
            <a:ext cx="1117600" cy="369332"/>
          </a:xfrm>
          <a:prstGeom prst="rect">
            <a:avLst/>
          </a:prstGeom>
          <a:noFill/>
        </p:spPr>
        <p:txBody>
          <a:bodyPr wrap="square" rtlCol="0">
            <a:spAutoFit/>
          </a:bodyPr>
          <a:lstStyle/>
          <a:p>
            <a:pPr algn="r"/>
            <a:r>
              <a:rPr lang="lt-LT" b="1">
                <a:solidFill>
                  <a:srgbClr val="0FB273"/>
                </a:solidFill>
                <a:latin typeface="Arial" panose="020B0604020202020204" pitchFamily="34" charset="0"/>
                <a:cs typeface="Arial" panose="020B0604020202020204" pitchFamily="34" charset="0"/>
              </a:rPr>
              <a:t>2022</a:t>
            </a:r>
            <a:r>
              <a:rPr lang="lt-LT">
                <a:solidFill>
                  <a:srgbClr val="0FB273"/>
                </a:solidFill>
                <a:latin typeface="Arial" panose="020B0604020202020204" pitchFamily="34" charset="0"/>
                <a:cs typeface="Arial" panose="020B0604020202020204" pitchFamily="34" charset="0"/>
              </a:rPr>
              <a:t> </a:t>
            </a:r>
            <a:r>
              <a:rPr lang="lt-LT" b="1">
                <a:solidFill>
                  <a:srgbClr val="0FB273"/>
                </a:solidFill>
                <a:latin typeface="Arial" panose="020B0604020202020204" pitchFamily="34" charset="0"/>
                <a:cs typeface="Arial" panose="020B0604020202020204" pitchFamily="34" charset="0"/>
              </a:rPr>
              <a:t>m.</a:t>
            </a:r>
          </a:p>
        </p:txBody>
      </p:sp>
      <p:sp>
        <p:nvSpPr>
          <p:cNvPr id="27" name="TextBox 26">
            <a:extLst>
              <a:ext uri="{FF2B5EF4-FFF2-40B4-BE49-F238E27FC236}">
                <a16:creationId xmlns:a16="http://schemas.microsoft.com/office/drawing/2014/main" id="{A804E1C5-1A43-07C0-0CA0-75004D67CA46}"/>
              </a:ext>
            </a:extLst>
          </p:cNvPr>
          <p:cNvSpPr txBox="1"/>
          <p:nvPr/>
        </p:nvSpPr>
        <p:spPr>
          <a:xfrm>
            <a:off x="4382976" y="2416680"/>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86,5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71DD2646-B3E7-DC67-EEDC-8C92EA12C9EB}"/>
              </a:ext>
            </a:extLst>
          </p:cNvPr>
          <p:cNvSpPr txBox="1"/>
          <p:nvPr/>
        </p:nvSpPr>
        <p:spPr>
          <a:xfrm>
            <a:off x="4382976" y="3257862"/>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79,2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8FF33CE9-C7F3-5DA7-9B95-B986B98E7C75}"/>
              </a:ext>
            </a:extLst>
          </p:cNvPr>
          <p:cNvSpPr txBox="1"/>
          <p:nvPr/>
        </p:nvSpPr>
        <p:spPr>
          <a:xfrm>
            <a:off x="4427130" y="4161343"/>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75,7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F23444BA-195F-DCC6-B065-62DE098A33E5}"/>
              </a:ext>
            </a:extLst>
          </p:cNvPr>
          <p:cNvSpPr txBox="1"/>
          <p:nvPr/>
        </p:nvSpPr>
        <p:spPr>
          <a:xfrm>
            <a:off x="4291818" y="5148528"/>
            <a:ext cx="2498271" cy="461665"/>
          </a:xfrm>
          <a:prstGeom prst="rect">
            <a:avLst/>
          </a:prstGeom>
          <a:noFill/>
        </p:spPr>
        <p:txBody>
          <a:bodyPr wrap="square" rtlCol="0">
            <a:spAutoFit/>
          </a:bodyPr>
          <a:lstStyle/>
          <a:p>
            <a:pPr algn="ctr"/>
            <a:r>
              <a:rPr lang="lt-LT" sz="2400" b="1">
                <a:solidFill>
                  <a:schemeClr val="bg1">
                    <a:lumMod val="50000"/>
                  </a:schemeClr>
                </a:solidFill>
                <a:latin typeface="Arial" panose="020B0604020202020204" pitchFamily="34" charset="0"/>
                <a:cs typeface="Arial" panose="020B0604020202020204" pitchFamily="34" charset="0"/>
              </a:rPr>
              <a:t>73 proc</a:t>
            </a:r>
            <a:r>
              <a:rPr lang="lt-LT" sz="2400">
                <a:solidFill>
                  <a:schemeClr val="bg1">
                    <a:lumMod val="50000"/>
                  </a:schemeClr>
                </a:solidFill>
                <a:latin typeface="Arial" panose="020B0604020202020204" pitchFamily="34" charset="0"/>
                <a:cs typeface="Arial" panose="020B0604020202020204" pitchFamily="34" charset="0"/>
              </a:rPr>
              <a:t>. </a:t>
            </a:r>
          </a:p>
        </p:txBody>
      </p:sp>
      <p:sp>
        <p:nvSpPr>
          <p:cNvPr id="31" name="Rodyklė: į viršų 30">
            <a:extLst>
              <a:ext uri="{FF2B5EF4-FFF2-40B4-BE49-F238E27FC236}">
                <a16:creationId xmlns:a16="http://schemas.microsoft.com/office/drawing/2014/main" id="{B15E8DC2-3021-8595-778F-173AB61DB62B}"/>
              </a:ext>
            </a:extLst>
          </p:cNvPr>
          <p:cNvSpPr/>
          <p:nvPr/>
        </p:nvSpPr>
        <p:spPr>
          <a:xfrm rot="5400000">
            <a:off x="7684130" y="2046273"/>
            <a:ext cx="285420" cy="1252559"/>
          </a:xfrm>
          <a:prstGeom prst="upArrow">
            <a:avLst/>
          </a:prstGeom>
          <a:solidFill>
            <a:srgbClr val="CC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Rodyklė: į viršų 3">
            <a:extLst>
              <a:ext uri="{FF2B5EF4-FFF2-40B4-BE49-F238E27FC236}">
                <a16:creationId xmlns:a16="http://schemas.microsoft.com/office/drawing/2014/main" id="{5A201E01-5836-C06F-B407-F971807911FE}"/>
              </a:ext>
            </a:extLst>
          </p:cNvPr>
          <p:cNvSpPr/>
          <p:nvPr/>
        </p:nvSpPr>
        <p:spPr>
          <a:xfrm rot="5400000">
            <a:off x="7682937" y="2888557"/>
            <a:ext cx="285421" cy="1252560"/>
          </a:xfrm>
          <a:prstGeom prst="upArrow">
            <a:avLst/>
          </a:prstGeom>
          <a:solidFill>
            <a:srgbClr val="CC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4" name="Rodyklė: į viršų 13">
            <a:extLst>
              <a:ext uri="{FF2B5EF4-FFF2-40B4-BE49-F238E27FC236}">
                <a16:creationId xmlns:a16="http://schemas.microsoft.com/office/drawing/2014/main" id="{321A0C48-31CF-B52C-C9D4-59FAFF1C6BBD}"/>
              </a:ext>
            </a:extLst>
          </p:cNvPr>
          <p:cNvSpPr/>
          <p:nvPr/>
        </p:nvSpPr>
        <p:spPr>
          <a:xfrm rot="5400000">
            <a:off x="7682936" y="3770400"/>
            <a:ext cx="285423" cy="1252560"/>
          </a:xfrm>
          <a:prstGeom prst="upArrow">
            <a:avLst/>
          </a:prstGeom>
          <a:solidFill>
            <a:srgbClr val="CC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Rodyklė: į viršų 14">
            <a:extLst>
              <a:ext uri="{FF2B5EF4-FFF2-40B4-BE49-F238E27FC236}">
                <a16:creationId xmlns:a16="http://schemas.microsoft.com/office/drawing/2014/main" id="{0F15D17C-3856-BEB4-2B61-483A10892541}"/>
              </a:ext>
            </a:extLst>
          </p:cNvPr>
          <p:cNvSpPr/>
          <p:nvPr/>
        </p:nvSpPr>
        <p:spPr>
          <a:xfrm rot="5400000">
            <a:off x="7682935" y="4763586"/>
            <a:ext cx="285425" cy="1252560"/>
          </a:xfrm>
          <a:prstGeom prst="upArrow">
            <a:avLst/>
          </a:prstGeom>
          <a:solidFill>
            <a:srgbClr val="CC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6" name="TextBox 15">
            <a:extLst>
              <a:ext uri="{FF2B5EF4-FFF2-40B4-BE49-F238E27FC236}">
                <a16:creationId xmlns:a16="http://schemas.microsoft.com/office/drawing/2014/main" id="{BBDD32E7-6561-B0B0-0098-5F00728B6ACA}"/>
              </a:ext>
            </a:extLst>
          </p:cNvPr>
          <p:cNvSpPr txBox="1"/>
          <p:nvPr/>
        </p:nvSpPr>
        <p:spPr>
          <a:xfrm>
            <a:off x="7108413" y="5061509"/>
            <a:ext cx="1432819" cy="276999"/>
          </a:xfrm>
          <a:prstGeom prst="rect">
            <a:avLst/>
          </a:prstGeom>
          <a:noFill/>
        </p:spPr>
        <p:txBody>
          <a:bodyPr wrap="square" rtlCol="0">
            <a:spAutoFit/>
          </a:bodyPr>
          <a:lstStyle/>
          <a:p>
            <a:r>
              <a:rPr lang="lt-LT" sz="1200">
                <a:latin typeface="Arial" panose="020B0604020202020204" pitchFamily="34" charset="0"/>
                <a:cs typeface="Arial" panose="020B0604020202020204" pitchFamily="34" charset="0"/>
              </a:rPr>
              <a:t>+3,1 proc. punkto</a:t>
            </a:r>
          </a:p>
        </p:txBody>
      </p:sp>
      <p:sp>
        <p:nvSpPr>
          <p:cNvPr id="17" name="TextBox 16">
            <a:extLst>
              <a:ext uri="{FF2B5EF4-FFF2-40B4-BE49-F238E27FC236}">
                <a16:creationId xmlns:a16="http://schemas.microsoft.com/office/drawing/2014/main" id="{F9915487-BAAD-B85C-0A90-B7033624154A}"/>
              </a:ext>
            </a:extLst>
          </p:cNvPr>
          <p:cNvSpPr txBox="1"/>
          <p:nvPr/>
        </p:nvSpPr>
        <p:spPr>
          <a:xfrm>
            <a:off x="7121735" y="4047566"/>
            <a:ext cx="1432819" cy="276999"/>
          </a:xfrm>
          <a:prstGeom prst="rect">
            <a:avLst/>
          </a:prstGeom>
          <a:noFill/>
        </p:spPr>
        <p:txBody>
          <a:bodyPr wrap="square" rtlCol="0">
            <a:spAutoFit/>
          </a:bodyPr>
          <a:lstStyle/>
          <a:p>
            <a:r>
              <a:rPr lang="lt-LT" sz="1200">
                <a:latin typeface="Arial" panose="020B0604020202020204" pitchFamily="34" charset="0"/>
                <a:cs typeface="Arial" panose="020B0604020202020204" pitchFamily="34" charset="0"/>
              </a:rPr>
              <a:t>+3,6 proc. punkto</a:t>
            </a:r>
          </a:p>
        </p:txBody>
      </p:sp>
      <p:sp>
        <p:nvSpPr>
          <p:cNvPr id="18" name="TextBox 17">
            <a:extLst>
              <a:ext uri="{FF2B5EF4-FFF2-40B4-BE49-F238E27FC236}">
                <a16:creationId xmlns:a16="http://schemas.microsoft.com/office/drawing/2014/main" id="{0F86B636-21F9-CDD9-E3BB-0AAFEAD0E038}"/>
              </a:ext>
            </a:extLst>
          </p:cNvPr>
          <p:cNvSpPr txBox="1"/>
          <p:nvPr/>
        </p:nvSpPr>
        <p:spPr>
          <a:xfrm>
            <a:off x="7106536" y="3129888"/>
            <a:ext cx="1432819" cy="276999"/>
          </a:xfrm>
          <a:prstGeom prst="rect">
            <a:avLst/>
          </a:prstGeom>
          <a:noFill/>
        </p:spPr>
        <p:txBody>
          <a:bodyPr wrap="square" rtlCol="0">
            <a:spAutoFit/>
          </a:bodyPr>
          <a:lstStyle/>
          <a:p>
            <a:r>
              <a:rPr lang="lt-LT" sz="1200">
                <a:latin typeface="Arial" panose="020B0604020202020204" pitchFamily="34" charset="0"/>
                <a:cs typeface="Arial" panose="020B0604020202020204" pitchFamily="34" charset="0"/>
              </a:rPr>
              <a:t>+2,3 proc. punkto</a:t>
            </a:r>
          </a:p>
        </p:txBody>
      </p:sp>
      <p:sp>
        <p:nvSpPr>
          <p:cNvPr id="19" name="TextBox 18">
            <a:extLst>
              <a:ext uri="{FF2B5EF4-FFF2-40B4-BE49-F238E27FC236}">
                <a16:creationId xmlns:a16="http://schemas.microsoft.com/office/drawing/2014/main" id="{6F5CC3D5-432A-A6D6-7FF6-7DE46F49EE07}"/>
              </a:ext>
            </a:extLst>
          </p:cNvPr>
          <p:cNvSpPr txBox="1"/>
          <p:nvPr/>
        </p:nvSpPr>
        <p:spPr>
          <a:xfrm>
            <a:off x="7106535" y="2315015"/>
            <a:ext cx="1432819" cy="276999"/>
          </a:xfrm>
          <a:prstGeom prst="rect">
            <a:avLst/>
          </a:prstGeom>
          <a:noFill/>
        </p:spPr>
        <p:txBody>
          <a:bodyPr wrap="square" rtlCol="0">
            <a:spAutoFit/>
          </a:bodyPr>
          <a:lstStyle/>
          <a:p>
            <a:r>
              <a:rPr lang="lt-LT" sz="1200">
                <a:latin typeface="Arial" panose="020B0604020202020204" pitchFamily="34" charset="0"/>
                <a:cs typeface="Arial" panose="020B0604020202020204" pitchFamily="34" charset="0"/>
              </a:rPr>
              <a:t>+0,3 proc. punkto</a:t>
            </a:r>
          </a:p>
        </p:txBody>
      </p:sp>
    </p:spTree>
    <p:extLst>
      <p:ext uri="{BB962C8B-B14F-4D97-AF65-F5344CB8AC3E}">
        <p14:creationId xmlns:p14="http://schemas.microsoft.com/office/powerpoint/2010/main" val="30623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14144"/>
      </a:dk1>
      <a:lt1>
        <a:srgbClr val="FFFFFF"/>
      </a:lt1>
      <a:dk2>
        <a:srgbClr val="44546A"/>
      </a:dk2>
      <a:lt2>
        <a:srgbClr val="E7E6E6"/>
      </a:lt2>
      <a:accent1>
        <a:srgbClr val="0FB271"/>
      </a:accent1>
      <a:accent2>
        <a:srgbClr val="A3DDFF"/>
      </a:accent2>
      <a:accent3>
        <a:srgbClr val="1D44DD"/>
      </a:accent3>
      <a:accent4>
        <a:srgbClr val="414144"/>
      </a:accent4>
      <a:accent5>
        <a:srgbClr val="5B9BD5"/>
      </a:accent5>
      <a:accent6>
        <a:srgbClr val="267930"/>
      </a:accent6>
      <a:hlink>
        <a:srgbClr val="0EB271"/>
      </a:hlink>
      <a:folHlink>
        <a:srgbClr val="1D44D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14144"/>
      </a:dk1>
      <a:lt1>
        <a:srgbClr val="FFFFFF"/>
      </a:lt1>
      <a:dk2>
        <a:srgbClr val="44546A"/>
      </a:dk2>
      <a:lt2>
        <a:srgbClr val="E7E6E6"/>
      </a:lt2>
      <a:accent1>
        <a:srgbClr val="0FB271"/>
      </a:accent1>
      <a:accent2>
        <a:srgbClr val="A3DDFF"/>
      </a:accent2>
      <a:accent3>
        <a:srgbClr val="1D44DD"/>
      </a:accent3>
      <a:accent4>
        <a:srgbClr val="414144"/>
      </a:accent4>
      <a:accent5>
        <a:srgbClr val="5B9BD5"/>
      </a:accent5>
      <a:accent6>
        <a:srgbClr val="267930"/>
      </a:accent6>
      <a:hlink>
        <a:srgbClr val="0EB271"/>
      </a:hlink>
      <a:folHlink>
        <a:srgbClr val="1D44D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e6b43f-679a-4b68-af90-19c4fb121ce2">
      <Terms xmlns="http://schemas.microsoft.com/office/infopath/2007/PartnerControls"/>
    </lcf76f155ced4ddcb4097134ff3c332f>
    <TaxCatchAll xmlns="0c0909dc-c1aa-41cf-8052-93173a1f0a6a" xsi:nil="true"/>
    <SharedWithUsers xmlns="0c0909dc-c1aa-41cf-8052-93173a1f0a6a">
      <UserInfo>
        <DisplayName>Vaida Kamandulienė</DisplayName>
        <AccountId>1202</AccountId>
        <AccountType/>
      </UserInfo>
      <UserInfo>
        <DisplayName>Ramunė Grigienė</DisplayName>
        <AccountId>29</AccountId>
        <AccountType/>
      </UserInfo>
      <UserInfo>
        <DisplayName>Dalė Čičelienė</DisplayName>
        <AccountId>1815</AccountId>
        <AccountType/>
      </UserInfo>
      <UserInfo>
        <DisplayName>Audronė Butkienė</DisplayName>
        <AccountId>149</AccountId>
        <AccountType/>
      </UserInfo>
      <UserInfo>
        <DisplayName>Ingrida Šmaižienė</DisplayName>
        <AccountId>1002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as" ma:contentTypeID="0x010100F1B4B32BABA5C34C8A8542B1E738191D" ma:contentTypeVersion="12" ma:contentTypeDescription="Kurkite naują dokumentą." ma:contentTypeScope="" ma:versionID="5c22ebc3cd1de80c000f38cc47f19354">
  <xsd:schema xmlns:xsd="http://www.w3.org/2001/XMLSchema" xmlns:xs="http://www.w3.org/2001/XMLSchema" xmlns:p="http://schemas.microsoft.com/office/2006/metadata/properties" xmlns:ns2="d5e6b43f-679a-4b68-af90-19c4fb121ce2" xmlns:ns3="0c0909dc-c1aa-41cf-8052-93173a1f0a6a" targetNamespace="http://schemas.microsoft.com/office/2006/metadata/properties" ma:root="true" ma:fieldsID="e580b87cee1be3816b03011ea4a08a5e" ns2:_="" ns3:_="">
    <xsd:import namespace="d5e6b43f-679a-4b68-af90-19c4fb121ce2"/>
    <xsd:import namespace="0c0909dc-c1aa-41cf-8052-93173a1f0a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6b43f-679a-4b68-af90-19c4fb121c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b4d3471d-eaa1-4b99-a173-1cddcdf6a89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909dc-c1aa-41cf-8052-93173a1f0a6a" elementFormDefault="qualified">
    <xsd:import namespace="http://schemas.microsoft.com/office/2006/documentManagement/types"/>
    <xsd:import namespace="http://schemas.microsoft.com/office/infopath/2007/PartnerControls"/>
    <xsd:element name="SharedWithUsers" ma:index="12"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3e291401-c887-4d14-b84b-666203be14a5}" ma:internalName="TaxCatchAll" ma:showField="CatchAllData" ma:web="0c0909dc-c1aa-41cf-8052-93173a1f0a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B371EF-6B06-47FF-951C-FFCFF52CDD50}">
  <ds:schemaRefs>
    <ds:schemaRef ds:uri="http://schemas.microsoft.com/sharepoint/v3/contenttype/forms"/>
  </ds:schemaRefs>
</ds:datastoreItem>
</file>

<file path=customXml/itemProps2.xml><?xml version="1.0" encoding="utf-8"?>
<ds:datastoreItem xmlns:ds="http://schemas.openxmlformats.org/officeDocument/2006/customXml" ds:itemID="{A40F8D76-7532-4E65-9F25-171B8143DF4F}">
  <ds:schemaRefs>
    <ds:schemaRef ds:uri="d5e6b43f-679a-4b68-af90-19c4fb121ce2"/>
    <ds:schemaRef ds:uri="0c0909dc-c1aa-41cf-8052-93173a1f0a6a"/>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6EA5B77-7CFF-4D1B-A5DD-2F6403B3B08F}">
  <ds:schemaRefs>
    <ds:schemaRef ds:uri="0c0909dc-c1aa-41cf-8052-93173a1f0a6a"/>
    <ds:schemaRef ds:uri="d5e6b43f-679a-4b68-af90-19c4fb121c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67</TotalTime>
  <Words>2516</Words>
  <Application>Microsoft Office PowerPoint</Application>
  <PresentationFormat>Widescreen</PresentationFormat>
  <Paragraphs>279</Paragraphs>
  <Slides>29</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AppleSymbols</vt:lpstr>
      <vt:lpstr>Arial</vt:lpstr>
      <vt:lpstr>arial)</vt:lpstr>
      <vt:lpstr>Calibri</vt:lpstr>
      <vt:lpstr>Calibri Light</vt:lpstr>
      <vt:lpstr>Gordita</vt:lpstr>
      <vt:lpstr>Gordita Light</vt:lpstr>
      <vt:lpstr>Gordita Medium</vt:lpstr>
      <vt:lpstr>Roboto Cn</vt:lpstr>
      <vt:lpstr>Roboto Condensed</vt:lpstr>
      <vt:lpstr>Office Theme</vt:lpstr>
      <vt:lpstr>1_Office Theme</vt:lpstr>
      <vt:lpstr>2_Office Theme</vt:lpstr>
      <vt:lpstr>PowerPoint Presentation</vt:lpstr>
      <vt:lpstr>Užimtumas Lietuvoje ir Europos Sąjungoje</vt:lpstr>
      <vt:lpstr>Moterų užimtumas Lietuvoje – vienas aukščiausių ES</vt:lpstr>
      <vt:lpstr>Atotrūkis tarp vyrų ir moterų užimtumo Lietuvoje – mažiausias ES (2022 m.)</vt:lpstr>
      <vt:lpstr>Užimtumo rodikliai detaliau:  kokie iššūkiai slepiasi po vidutinio užimtumo rodikliais</vt:lpstr>
      <vt:lpstr>Didžiausias atotrūkis tarp vyrų ir moterų užimtumo lygio – žemo išsilavinimo* grupėje</vt:lpstr>
      <vt:lpstr>Regioniniai skirtumai: didžiausias užimtumo lygis – sostinės regione</vt:lpstr>
      <vt:lpstr>Tarp labiausiai feminizuotų sektorių – mažiausiai apmokami</vt:lpstr>
      <vt:lpstr>Labiausiai feminizuotuose sektoriuose moterų dalis išaugo</vt:lpstr>
      <vt:lpstr>Daugiausiai moterų – paslaugų darbuotojų ir pardavėjų bei įstaigų tarnautojų grupėse</vt:lpstr>
      <vt:lpstr>Tarp vadovų – daugiau vyrų, tarp specialistų ir įstaigų tarnautojų – moterų </vt:lpstr>
      <vt:lpstr>Tarp paslaugų darbuotojų – daugiau moterų, tarp kvalifikuotų darbininkų – vyrų </vt:lpstr>
      <vt:lpstr>Vyrų vidutinis mėnesio darbo užmokestis – dešimtadaliu didesnis nei moterų</vt:lpstr>
      <vt:lpstr>Registruotas nedarbas: lyčių skirtumai</vt:lpstr>
      <vt:lpstr>Moterų registruotas nedarbas atsparesnis sezoniniams svyravimams</vt:lpstr>
      <vt:lpstr>Moterų registruotas nedarbas atsparesnis sezoniniams svyravimams</vt:lpstr>
      <vt:lpstr>Tarp bedarbių moterų daugiau įgijusių aukštąjį išsilavinimą</vt:lpstr>
      <vt:lpstr>Daugiau moterų ieško nekvalifikuoto darbo</vt:lpstr>
      <vt:lpstr>Feminizuotų profesijų pavyzdžiai </vt:lpstr>
      <vt:lpstr>Nekvalifikuoto darbo ieškančių dalis greičiau didėja vyresnių moterų tarpe</vt:lpstr>
      <vt:lpstr>Lyčių skirtumai aktyvios darbo rinkos politikos priemonėse</vt:lpstr>
      <vt:lpstr>Moterų dalyvavimas ADRPP 2022 m. augo 4,1 proc.</vt:lpstr>
      <vt:lpstr>Aukštą pridėtinę vertę kuriančių kvalifikacijų ir kompetencijų įgijimo priemonėje dominuoja vyrai</vt:lpstr>
      <vt:lpstr>Integracijos į darbo rinką tvarumas</vt:lpstr>
      <vt:lpstr>Moterų įsitvirtinimas darbo rinkoje sunkesnis, bet tvaresnis</vt:lpstr>
      <vt:lpstr>Ateities  tendencijos</vt:lpstr>
      <vt:lpstr>Ateitis – lygybės sąjunga</vt:lpstr>
      <vt:lpstr>Būdai mažinti lyčių nelygybę darbo rinkoje</vt:lpstr>
      <vt:lpstr>Diskusija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Klaudija Klusaitė</dc:creator>
  <cp:keywords/>
  <dc:description/>
  <cp:lastModifiedBy>Daiva Kvedaraite</cp:lastModifiedBy>
  <cp:revision>4</cp:revision>
  <cp:lastPrinted>2023-06-05T08:48:04Z</cp:lastPrinted>
  <dcterms:created xsi:type="dcterms:W3CDTF">2021-04-12T08:19:17Z</dcterms:created>
  <dcterms:modified xsi:type="dcterms:W3CDTF">2023-06-06T10:40:20Z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5226636</vt:lpwstr>
  </property>
  <property fmtid="{D5CDD505-2E9C-101B-9397-08002B2CF9AE}" pid="3" name="NXPowerLiteSettings">
    <vt:lpwstr>C7000400038000</vt:lpwstr>
  </property>
  <property fmtid="{D5CDD505-2E9C-101B-9397-08002B2CF9AE}" pid="4" name="NXPowerLiteVersion">
    <vt:lpwstr>S9.0.3</vt:lpwstr>
  </property>
  <property fmtid="{D5CDD505-2E9C-101B-9397-08002B2CF9AE}" pid="5" name="ContentTypeId">
    <vt:lpwstr>0x010100F1B4B32BABA5C34C8A8542B1E738191D</vt:lpwstr>
  </property>
  <property fmtid="{D5CDD505-2E9C-101B-9397-08002B2CF9AE}" pid="6" name="MediaServiceImageTags">
    <vt:lpwstr/>
  </property>
</Properties>
</file>