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33"/>
  </p:notesMasterIdLst>
  <p:sldIdLst>
    <p:sldId id="256" r:id="rId2"/>
    <p:sldId id="315" r:id="rId3"/>
    <p:sldId id="330" r:id="rId4"/>
    <p:sldId id="293" r:id="rId5"/>
    <p:sldId id="331" r:id="rId6"/>
    <p:sldId id="300" r:id="rId7"/>
    <p:sldId id="349" r:id="rId8"/>
    <p:sldId id="329" r:id="rId9"/>
    <p:sldId id="320" r:id="rId10"/>
    <p:sldId id="334" r:id="rId11"/>
    <p:sldId id="333" r:id="rId12"/>
    <p:sldId id="325" r:id="rId13"/>
    <p:sldId id="357" r:id="rId14"/>
    <p:sldId id="350" r:id="rId15"/>
    <p:sldId id="351" r:id="rId16"/>
    <p:sldId id="355" r:id="rId17"/>
    <p:sldId id="354" r:id="rId18"/>
    <p:sldId id="356" r:id="rId19"/>
    <p:sldId id="302" r:id="rId20"/>
    <p:sldId id="319" r:id="rId21"/>
    <p:sldId id="335" r:id="rId22"/>
    <p:sldId id="336" r:id="rId23"/>
    <p:sldId id="337" r:id="rId24"/>
    <p:sldId id="338" r:id="rId25"/>
    <p:sldId id="332" r:id="rId26"/>
    <p:sldId id="307" r:id="rId27"/>
    <p:sldId id="339" r:id="rId28"/>
    <p:sldId id="340" r:id="rId29"/>
    <p:sldId id="342" r:id="rId30"/>
    <p:sldId id="343" r:id="rId31"/>
    <p:sldId id="280" r:id="rId32"/>
  </p:sldIdLst>
  <p:sldSz cx="9144000" cy="6858000" type="screen4x3"/>
  <p:notesSz cx="9144000" cy="6858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B06"/>
    <a:srgbClr val="004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9" autoAdjust="0"/>
  </p:normalViewPr>
  <p:slideViewPr>
    <p:cSldViewPr>
      <p:cViewPr varScale="1">
        <p:scale>
          <a:sx n="57" d="100"/>
          <a:sy n="57" d="100"/>
        </p:scale>
        <p:origin x="1540" y="3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9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9897524553738664"/>
          <c:y val="1.2130801687763728E-2"/>
          <c:w val="0.68227169561229006"/>
          <c:h val="0.64760868028682583"/>
        </c:manualLayout>
      </c:layout>
      <c:lineChart>
        <c:grouping val="standard"/>
        <c:varyColors val="0"/>
        <c:ser>
          <c:idx val="0"/>
          <c:order val="0"/>
          <c:tx>
            <c:strRef>
              <c:f>Lapas1!$A$2</c:f>
              <c:strCache>
                <c:ptCount val="1"/>
                <c:pt idx="0">
                  <c:v>Mirtinų NA darbe skaičius</c:v>
                </c:pt>
              </c:strCache>
            </c:strRef>
          </c:tx>
          <c:spPr>
            <a:ln w="28464">
              <a:solidFill>
                <a:srgbClr val="C00000"/>
              </a:solidFill>
            </a:ln>
          </c:spPr>
          <c:marker>
            <c:spPr>
              <a:solidFill>
                <a:srgbClr val="C00000"/>
              </a:solidFill>
              <a:ln w="28464">
                <a:solidFill>
                  <a:srgbClr val="C00000"/>
                </a:solidFill>
              </a:ln>
            </c:spPr>
          </c:marker>
          <c:dLbls>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Lapas1!$B$2:$I$2</c:f>
              <c:numCache>
                <c:formatCode>General</c:formatCode>
                <c:ptCount val="8"/>
                <c:pt idx="0">
                  <c:v>45</c:v>
                </c:pt>
                <c:pt idx="1">
                  <c:v>39</c:v>
                </c:pt>
                <c:pt idx="2">
                  <c:v>39</c:v>
                </c:pt>
                <c:pt idx="3">
                  <c:v>41</c:v>
                </c:pt>
                <c:pt idx="4">
                  <c:v>37</c:v>
                </c:pt>
                <c:pt idx="5">
                  <c:v>49</c:v>
                </c:pt>
                <c:pt idx="6">
                  <c:v>34</c:v>
                </c:pt>
                <c:pt idx="7">
                  <c:v>32</c:v>
                </c:pt>
              </c:numCache>
            </c:numRef>
          </c:val>
          <c:smooth val="1"/>
          <c:extLst>
            <c:ext xmlns:c16="http://schemas.microsoft.com/office/drawing/2014/chart" uri="{C3380CC4-5D6E-409C-BE32-E72D297353CC}">
              <c16:uniqueId val="{00000000-FA24-49D6-8A7A-318C5169B77F}"/>
            </c:ext>
          </c:extLst>
        </c:ser>
        <c:ser>
          <c:idx val="1"/>
          <c:order val="1"/>
          <c:tx>
            <c:strRef>
              <c:f>Lapas1!$A$3</c:f>
              <c:strCache>
                <c:ptCount val="1"/>
                <c:pt idx="0">
                  <c:v>Mirtinų NA darbe skaičius be eismo įvykių</c:v>
                </c:pt>
              </c:strCache>
            </c:strRef>
          </c:tx>
          <c:spPr>
            <a:ln w="28464">
              <a:solidFill>
                <a:srgbClr val="0070C0"/>
              </a:solidFill>
            </a:ln>
          </c:spPr>
          <c:marker>
            <c:spPr>
              <a:solidFill>
                <a:srgbClr val="0070C0"/>
              </a:solidFill>
              <a:ln w="28464">
                <a:solidFill>
                  <a:srgbClr val="0070C0"/>
                </a:solidFill>
              </a:ln>
            </c:spPr>
          </c:marker>
          <c:dLbls>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Lapas1!$B$3:$I$3</c:f>
              <c:numCache>
                <c:formatCode>General</c:formatCode>
                <c:ptCount val="8"/>
                <c:pt idx="0">
                  <c:v>37</c:v>
                </c:pt>
                <c:pt idx="1">
                  <c:v>30</c:v>
                </c:pt>
                <c:pt idx="2">
                  <c:v>31</c:v>
                </c:pt>
                <c:pt idx="3">
                  <c:v>25</c:v>
                </c:pt>
                <c:pt idx="4">
                  <c:v>31</c:v>
                </c:pt>
                <c:pt idx="5">
                  <c:v>39</c:v>
                </c:pt>
                <c:pt idx="6">
                  <c:v>23</c:v>
                </c:pt>
                <c:pt idx="7">
                  <c:v>18</c:v>
                </c:pt>
              </c:numCache>
            </c:numRef>
          </c:val>
          <c:smooth val="1"/>
          <c:extLst>
            <c:ext xmlns:c16="http://schemas.microsoft.com/office/drawing/2014/chart" uri="{C3380CC4-5D6E-409C-BE32-E72D297353CC}">
              <c16:uniqueId val="{00000001-FA24-49D6-8A7A-318C5169B77F}"/>
            </c:ext>
          </c:extLst>
        </c:ser>
        <c:dLbls>
          <c:showLegendKey val="0"/>
          <c:showVal val="0"/>
          <c:showCatName val="0"/>
          <c:showSerName val="0"/>
          <c:showPercent val="0"/>
          <c:showBubbleSize val="0"/>
        </c:dLbls>
        <c:marker val="1"/>
        <c:smooth val="0"/>
        <c:axId val="490130288"/>
        <c:axId val="1"/>
      </c:lineChart>
      <c:catAx>
        <c:axId val="490130288"/>
        <c:scaling>
          <c:orientation val="minMax"/>
        </c:scaling>
        <c:delete val="0"/>
        <c:axPos val="b"/>
        <c:numFmt formatCode="General" sourceLinked="0"/>
        <c:majorTickMark val="out"/>
        <c:minorTickMark val="none"/>
        <c:tickLblPos val="nextTo"/>
        <c:crossAx val="1"/>
        <c:crosses val="autoZero"/>
        <c:auto val="1"/>
        <c:lblAlgn val="ctr"/>
        <c:lblOffset val="100"/>
        <c:noMultiLvlLbl val="0"/>
      </c:catAx>
      <c:valAx>
        <c:axId val="1"/>
        <c:scaling>
          <c:orientation val="minMax"/>
          <c:min val="0"/>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lt-LT"/>
          </a:p>
        </c:txPr>
        <c:crossAx val="490130288"/>
        <c:crosses val="autoZero"/>
        <c:crossBetween val="between"/>
        <c:majorUnit val="10"/>
      </c:valAx>
      <c:dTable>
        <c:showHorzBorder val="1"/>
        <c:showVertBorder val="1"/>
        <c:showOutline val="1"/>
        <c:showKeys val="1"/>
        <c:txPr>
          <a:bodyPr/>
          <a:lstStyle/>
          <a:p>
            <a:pPr rtl="0">
              <a:defRPr sz="1097">
                <a:latin typeface="Times New Roman" pitchFamily="18" charset="0"/>
                <a:cs typeface="Times New Roman" pitchFamily="18" charset="0"/>
              </a:defRPr>
            </a:pPr>
            <a:endParaRPr lang="lt-LT"/>
          </a:p>
        </c:txPr>
      </c:dTable>
      <c:spPr>
        <a:noFill/>
        <a:ln w="25367">
          <a:noFill/>
        </a:ln>
      </c:spPr>
    </c:plotArea>
    <c:plotVisOnly val="1"/>
    <c:dispBlanksAs val="gap"/>
    <c:showDLblsOverMax val="0"/>
  </c:chart>
  <c:spPr>
    <a:ln w="28575"/>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1.1034754424049341E-3"/>
          <c:y val="6.5753545512693259E-2"/>
          <c:w val="0.62447649998073229"/>
          <c:h val="0.82911897823795644"/>
        </c:manualLayout>
      </c:layout>
      <c:pie3DChart>
        <c:varyColors val="1"/>
        <c:ser>
          <c:idx val="0"/>
          <c:order val="0"/>
          <c:tx>
            <c:strRef>
              <c:f>'Skritulinė diagrama'!$B$1</c:f>
              <c:strCache>
                <c:ptCount val="1"/>
                <c:pt idx="0">
                  <c:v>Diagramo pavadinimas</c:v>
                </c:pt>
              </c:strCache>
            </c:strRef>
          </c:tx>
          <c:dPt>
            <c:idx val="0"/>
            <c:bubble3D val="0"/>
            <c:spPr>
              <a:solidFill>
                <a:schemeClr val="accent1"/>
              </a:solidFill>
              <a:ln w="25405">
                <a:solidFill>
                  <a:schemeClr val="lt1"/>
                </a:solidFill>
              </a:ln>
              <a:effectLst/>
              <a:sp3d contourW="25400">
                <a:contourClr>
                  <a:schemeClr val="lt1"/>
                </a:contourClr>
              </a:sp3d>
            </c:spPr>
            <c:extLst>
              <c:ext xmlns:c16="http://schemas.microsoft.com/office/drawing/2014/chart" uri="{C3380CC4-5D6E-409C-BE32-E72D297353CC}">
                <c16:uniqueId val="{00000001-88A4-49EE-90EF-BE4F424EDB71}"/>
              </c:ext>
            </c:extLst>
          </c:dPt>
          <c:dPt>
            <c:idx val="1"/>
            <c:bubble3D val="0"/>
            <c:spPr>
              <a:solidFill>
                <a:srgbClr val="C00000"/>
              </a:solidFill>
              <a:ln w="25405">
                <a:solidFill>
                  <a:schemeClr val="lt1"/>
                </a:solidFill>
              </a:ln>
              <a:effectLst/>
              <a:sp3d contourW="25400">
                <a:contourClr>
                  <a:schemeClr val="lt1"/>
                </a:contourClr>
              </a:sp3d>
            </c:spPr>
            <c:extLst>
              <c:ext xmlns:c16="http://schemas.microsoft.com/office/drawing/2014/chart" uri="{C3380CC4-5D6E-409C-BE32-E72D297353CC}">
                <c16:uniqueId val="{00000003-88A4-49EE-90EF-BE4F424EDB71}"/>
              </c:ext>
            </c:extLst>
          </c:dPt>
          <c:dPt>
            <c:idx val="2"/>
            <c:bubble3D val="0"/>
            <c:spPr>
              <a:solidFill>
                <a:srgbClr val="FF0000"/>
              </a:solidFill>
              <a:ln w="25405">
                <a:solidFill>
                  <a:schemeClr val="lt1"/>
                </a:solidFill>
              </a:ln>
              <a:effectLst/>
              <a:sp3d contourW="25400">
                <a:contourClr>
                  <a:schemeClr val="lt1"/>
                </a:contourClr>
              </a:sp3d>
            </c:spPr>
            <c:extLst>
              <c:ext xmlns:c16="http://schemas.microsoft.com/office/drawing/2014/chart" uri="{C3380CC4-5D6E-409C-BE32-E72D297353CC}">
                <c16:uniqueId val="{00000005-88A4-49EE-90EF-BE4F424EDB71}"/>
              </c:ext>
            </c:extLst>
          </c:dPt>
          <c:dPt>
            <c:idx val="3"/>
            <c:bubble3D val="0"/>
            <c:spPr>
              <a:solidFill>
                <a:schemeClr val="accent4"/>
              </a:solidFill>
              <a:ln w="25405">
                <a:solidFill>
                  <a:schemeClr val="lt1"/>
                </a:solidFill>
              </a:ln>
              <a:effectLst/>
              <a:sp3d contourW="25400">
                <a:contourClr>
                  <a:schemeClr val="lt1"/>
                </a:contourClr>
              </a:sp3d>
            </c:spPr>
            <c:extLst>
              <c:ext xmlns:c16="http://schemas.microsoft.com/office/drawing/2014/chart" uri="{C3380CC4-5D6E-409C-BE32-E72D297353CC}">
                <c16:uniqueId val="{00000007-88A4-49EE-90EF-BE4F424EDB71}"/>
              </c:ext>
            </c:extLst>
          </c:dPt>
          <c:dPt>
            <c:idx val="4"/>
            <c:bubble3D val="0"/>
            <c:spPr>
              <a:solidFill>
                <a:schemeClr val="accent5"/>
              </a:solidFill>
              <a:ln w="25405">
                <a:solidFill>
                  <a:schemeClr val="lt1"/>
                </a:solidFill>
              </a:ln>
              <a:effectLst/>
              <a:sp3d contourW="25400">
                <a:contourClr>
                  <a:schemeClr val="lt1"/>
                </a:contourClr>
              </a:sp3d>
            </c:spPr>
            <c:extLst>
              <c:ext xmlns:c16="http://schemas.microsoft.com/office/drawing/2014/chart" uri="{C3380CC4-5D6E-409C-BE32-E72D297353CC}">
                <c16:uniqueId val="{00000009-88A4-49EE-90EF-BE4F424EDB71}"/>
              </c:ext>
            </c:extLst>
          </c:dPt>
          <c:dPt>
            <c:idx val="5"/>
            <c:bubble3D val="0"/>
            <c:spPr>
              <a:solidFill>
                <a:schemeClr val="accent6"/>
              </a:solidFill>
              <a:ln w="25405">
                <a:solidFill>
                  <a:schemeClr val="lt1"/>
                </a:solidFill>
              </a:ln>
              <a:effectLst/>
              <a:sp3d contourW="25400">
                <a:contourClr>
                  <a:schemeClr val="lt1"/>
                </a:contourClr>
              </a:sp3d>
            </c:spPr>
            <c:extLst>
              <c:ext xmlns:c16="http://schemas.microsoft.com/office/drawing/2014/chart" uri="{C3380CC4-5D6E-409C-BE32-E72D297353CC}">
                <c16:uniqueId val="{0000000B-88A4-49EE-90EF-BE4F424EDB71}"/>
              </c:ext>
            </c:extLst>
          </c:dPt>
          <c:dPt>
            <c:idx val="6"/>
            <c:bubble3D val="0"/>
            <c:spPr>
              <a:solidFill>
                <a:schemeClr val="accent1">
                  <a:lumMod val="60000"/>
                </a:schemeClr>
              </a:solidFill>
              <a:ln w="25405">
                <a:solidFill>
                  <a:schemeClr val="lt1"/>
                </a:solidFill>
              </a:ln>
              <a:effectLst/>
              <a:sp3d contourW="25400">
                <a:contourClr>
                  <a:schemeClr val="lt1"/>
                </a:contourClr>
              </a:sp3d>
            </c:spPr>
            <c:extLst>
              <c:ext xmlns:c16="http://schemas.microsoft.com/office/drawing/2014/chart" uri="{C3380CC4-5D6E-409C-BE32-E72D297353CC}">
                <c16:uniqueId val="{0000000D-88A4-49EE-90EF-BE4F424EDB71}"/>
              </c:ext>
            </c:extLst>
          </c:dPt>
          <c:dPt>
            <c:idx val="7"/>
            <c:bubble3D val="0"/>
            <c:spPr>
              <a:solidFill>
                <a:schemeClr val="accent2">
                  <a:lumMod val="60000"/>
                </a:schemeClr>
              </a:solidFill>
              <a:ln w="25405">
                <a:solidFill>
                  <a:schemeClr val="lt1"/>
                </a:solidFill>
              </a:ln>
              <a:effectLst/>
              <a:sp3d contourW="25400">
                <a:contourClr>
                  <a:schemeClr val="lt1"/>
                </a:contourClr>
              </a:sp3d>
            </c:spPr>
            <c:extLst>
              <c:ext xmlns:c16="http://schemas.microsoft.com/office/drawing/2014/chart" uri="{C3380CC4-5D6E-409C-BE32-E72D297353CC}">
                <c16:uniqueId val="{0000000F-88A4-49EE-90EF-BE4F424EDB71}"/>
              </c:ext>
            </c:extLst>
          </c:dPt>
          <c:dLbls>
            <c:dLbl>
              <c:idx val="0"/>
              <c:tx>
                <c:rich>
                  <a:bodyPr/>
                  <a:lstStyle/>
                  <a:p>
                    <a:fld id="{971EFC43-12FC-4E52-B71C-8BEC3448B783}"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A4-49EE-90EF-BE4F424EDB71}"/>
                </c:ext>
              </c:extLst>
            </c:dLbl>
            <c:dLbl>
              <c:idx val="1"/>
              <c:tx>
                <c:rich>
                  <a:bodyPr/>
                  <a:lstStyle/>
                  <a:p>
                    <a:fld id="{6BDD6C35-864C-4F5B-920A-A5A94316434B}" type="VALUE">
                      <a:rPr lang="en-US"/>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manualLayout>
                      <c:w val="4.4954558992509018E-2"/>
                      <c:h val="0.11454833001191791"/>
                    </c:manualLayout>
                  </c15:layout>
                  <c15:dlblFieldTable/>
                  <c15:showDataLabelsRange val="0"/>
                </c:ext>
                <c:ext xmlns:c16="http://schemas.microsoft.com/office/drawing/2014/chart" uri="{C3380CC4-5D6E-409C-BE32-E72D297353CC}">
                  <c16:uniqueId val="{00000003-88A4-49EE-90EF-BE4F424EDB71}"/>
                </c:ext>
              </c:extLst>
            </c:dLbl>
            <c:dLbl>
              <c:idx val="2"/>
              <c:tx>
                <c:rich>
                  <a:bodyPr/>
                  <a:lstStyle/>
                  <a:p>
                    <a:fld id="{F5582453-906B-4D01-8EE1-2900A7937EA5}"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A4-49EE-90EF-BE4F424EDB71}"/>
                </c:ext>
              </c:extLst>
            </c:dLbl>
            <c:dLbl>
              <c:idx val="3"/>
              <c:tx>
                <c:rich>
                  <a:bodyPr/>
                  <a:lstStyle/>
                  <a:p>
                    <a:fld id="{8EBF5B46-5FD2-4847-A88D-06862FCA7319}"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A4-49EE-90EF-BE4F424EDB71}"/>
                </c:ext>
              </c:extLst>
            </c:dLbl>
            <c:dLbl>
              <c:idx val="4"/>
              <c:tx>
                <c:rich>
                  <a:bodyPr/>
                  <a:lstStyle/>
                  <a:p>
                    <a:fld id="{1D426BFE-BAB4-49CF-A27C-EE3F7059CE0F}"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8A4-49EE-90EF-BE4F424EDB71}"/>
                </c:ext>
              </c:extLst>
            </c:dLbl>
            <c:dLbl>
              <c:idx val="5"/>
              <c:tx>
                <c:rich>
                  <a:bodyPr/>
                  <a:lstStyle/>
                  <a:p>
                    <a:fld id="{3F3C51A4-6245-4E31-97E6-50F4146B66E5}"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8A4-49EE-90EF-BE4F424EDB71}"/>
                </c:ext>
              </c:extLst>
            </c:dLbl>
            <c:dLbl>
              <c:idx val="6"/>
              <c:tx>
                <c:rich>
                  <a:bodyPr/>
                  <a:lstStyle/>
                  <a:p>
                    <a:fld id="{E6B4580F-AD79-4ECA-A13F-81B287D5D3C1}"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8A4-49EE-90EF-BE4F424EDB71}"/>
                </c:ext>
              </c:extLst>
            </c:dLbl>
            <c:dLbl>
              <c:idx val="7"/>
              <c:tx>
                <c:rich>
                  <a:bodyPr/>
                  <a:lstStyle/>
                  <a:p>
                    <a:fld id="{B9362C4E-A74E-4EB8-ABE2-9BBE3721969E}"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8A4-49EE-90EF-BE4F424EDB71}"/>
                </c:ext>
              </c:extLst>
            </c:dLbl>
            <c:spPr>
              <a:noFill/>
              <a:ln w="25405">
                <a:noFill/>
              </a:ln>
            </c:spPr>
            <c:txPr>
              <a:bodyPr rot="0" vert="horz"/>
              <a:lstStyle/>
              <a:p>
                <a:pPr>
                  <a:defRPr sz="1200">
                    <a:solidFill>
                      <a:sysClr val="windowText" lastClr="000000"/>
                    </a:solidFill>
                    <a:latin typeface="Arial" panose="020B0604020202020204" pitchFamily="34" charset="0"/>
                    <a:cs typeface="Arial" panose="020B0604020202020204" pitchFamily="34" charset="0"/>
                  </a:defRPr>
                </a:pPr>
                <a:endParaRPr lang="lt-LT"/>
              </a:p>
            </c:txPr>
            <c:dLblPos val="ctr"/>
            <c:showLegendKey val="0"/>
            <c:showVal val="1"/>
            <c:showCatName val="0"/>
            <c:showSerName val="0"/>
            <c:showPercent val="0"/>
            <c:showBubbleSize val="0"/>
            <c:showLeaderLines val="1"/>
            <c:leaderLines>
              <c:spPr>
                <a:ln w="9527"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'Skritulinė diagrama'!$A$2:$A$8</c:f>
              <c:strCache>
                <c:ptCount val="7"/>
                <c:pt idx="0">
                  <c:v>Griuvimas</c:v>
                </c:pt>
                <c:pt idx="1">
                  <c:v>Žmogaus nukritimas iš aukščio, į gylį (nuo pastato, į šulinį, triumą)</c:v>
                </c:pt>
                <c:pt idx="2">
                  <c:v>Daiktų, ruošinių, krovinių kritimas iš aukščio</c:v>
                </c:pt>
                <c:pt idx="3">
                  <c:v>Daiktų, ruošinių, krovinių virtimas</c:v>
                </c:pt>
                <c:pt idx="4">
                  <c:v>Veikiantis įrenginys, mechanizmas</c:v>
                </c:pt>
                <c:pt idx="5">
                  <c:v>Žemių ir kitų medžiagų griūtis</c:v>
                </c:pt>
                <c:pt idx="6">
                  <c:v>Kiti veiksniai</c:v>
                </c:pt>
              </c:strCache>
            </c:strRef>
          </c:cat>
          <c:val>
            <c:numRef>
              <c:f>'Skritulinė diagrama'!$B$2:$B$8</c:f>
              <c:numCache>
                <c:formatCode>0</c:formatCode>
                <c:ptCount val="7"/>
                <c:pt idx="0">
                  <c:v>33</c:v>
                </c:pt>
                <c:pt idx="1">
                  <c:v>24</c:v>
                </c:pt>
                <c:pt idx="2">
                  <c:v>18</c:v>
                </c:pt>
                <c:pt idx="3">
                  <c:v>14</c:v>
                </c:pt>
                <c:pt idx="4">
                  <c:v>5</c:v>
                </c:pt>
                <c:pt idx="5">
                  <c:v>4</c:v>
                </c:pt>
                <c:pt idx="6">
                  <c:v>2</c:v>
                </c:pt>
              </c:numCache>
            </c:numRef>
          </c:val>
          <c:extLst>
            <c:ext xmlns:c16="http://schemas.microsoft.com/office/drawing/2014/chart" uri="{C3380CC4-5D6E-409C-BE32-E72D297353CC}">
              <c16:uniqueId val="{00000012-88A4-49EE-90EF-BE4F424EDB71}"/>
            </c:ext>
          </c:extLst>
        </c:ser>
        <c:dLbls>
          <c:showLegendKey val="0"/>
          <c:showVal val="0"/>
          <c:showCatName val="0"/>
          <c:showSerName val="0"/>
          <c:showPercent val="0"/>
          <c:showBubbleSize val="0"/>
          <c:showLeaderLines val="1"/>
        </c:dLbls>
      </c:pie3DChart>
      <c:spPr>
        <a:noFill/>
        <a:ln w="25405">
          <a:noFill/>
        </a:ln>
      </c:spPr>
    </c:plotArea>
    <c:legend>
      <c:legendPos val="r"/>
      <c:layout>
        <c:manualLayout>
          <c:xMode val="edge"/>
          <c:yMode val="edge"/>
          <c:x val="0.63283907693356511"/>
          <c:y val="3.1092661534463016E-2"/>
          <c:w val="0.3590604015407165"/>
          <c:h val="0.96841388550280605"/>
        </c:manualLayout>
      </c:layout>
      <c:overlay val="0"/>
      <c:spPr>
        <a:noFill/>
        <a:ln w="25405">
          <a:noFill/>
        </a:ln>
      </c:spPr>
      <c:txPr>
        <a:bodyPr rot="0" vert="horz"/>
        <a:lstStyle/>
        <a:p>
          <a:pPr>
            <a:defRPr sz="1200">
              <a:latin typeface="Arial" panose="020B0604020202020204" pitchFamily="34" charset="0"/>
              <a:cs typeface="Arial" panose="020B0604020202020204" pitchFamily="34" charset="0"/>
            </a:defRPr>
          </a:pPr>
          <a:endParaRPr lang="lt-LT"/>
        </a:p>
      </c:txPr>
    </c:legend>
    <c:plotVisOnly val="1"/>
    <c:dispBlanksAs val="gap"/>
    <c:showDLblsOverMax val="0"/>
  </c:chart>
  <c:spPr>
    <a:noFill/>
    <a:ln w="9527" cap="flat" cmpd="sng" algn="ctr">
      <a:solidFill>
        <a:schemeClr val="tx1">
          <a:lumMod val="15000"/>
          <a:lumOff val="85000"/>
        </a:schemeClr>
      </a:solidFill>
      <a:round/>
    </a:ln>
    <a:effectLst/>
  </c:spPr>
  <c:txPr>
    <a:bodyPr/>
    <a:lstStyle/>
    <a:p>
      <a:pPr>
        <a:defRPr sz="900"/>
      </a:pPr>
      <a:endParaRPr lang="lt-L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973338858958422"/>
          <c:y val="2.1525977299878506E-3"/>
          <c:w val="0.6409595003156251"/>
          <c:h val="0.84326448324394221"/>
        </c:manualLayout>
      </c:layout>
      <c:barChart>
        <c:barDir val="bar"/>
        <c:grouping val="clustered"/>
        <c:varyColors val="0"/>
        <c:ser>
          <c:idx val="0"/>
          <c:order val="0"/>
          <c:tx>
            <c:strRef>
              <c:f>'Stulpelinė diagrama'!$B$1</c:f>
              <c:strCache>
                <c:ptCount val="1"/>
                <c:pt idx="0">
                  <c:v>Mirtini NA darbe</c:v>
                </c:pt>
              </c:strCache>
            </c:strRef>
          </c:tx>
          <c:spPr>
            <a:solidFill>
              <a:srgbClr val="5B9BD5"/>
            </a:solidFill>
            <a:ln w="25406">
              <a:noFill/>
            </a:ln>
          </c:spPr>
          <c:invertIfNegative val="0"/>
          <c:dLbls>
            <c:dLbl>
              <c:idx val="1"/>
              <c:layout>
                <c:manualLayout>
                  <c:x val="-1.5470988647720498E-16"/>
                  <c:y val="1.44230769230769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2-4A79-BC56-2D6FCF20D31E}"/>
                </c:ext>
              </c:extLst>
            </c:dLbl>
            <c:dLbl>
              <c:idx val="2"/>
              <c:layout>
                <c:manualLayout>
                  <c:x val="0"/>
                  <c:y val="1.18659151587065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42-4A79-BC56-2D6FCF20D31E}"/>
                </c:ext>
              </c:extLst>
            </c:dLbl>
            <c:dLbl>
              <c:idx val="5"/>
              <c:layout>
                <c:manualLayout>
                  <c:x val="0"/>
                  <c:y val="5.9329575793532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42-4A79-BC56-2D6FCF20D31E}"/>
                </c:ext>
              </c:extLst>
            </c:dLbl>
            <c:dLbl>
              <c:idx val="7"/>
              <c:layout>
                <c:manualLayout>
                  <c:x val="-7.957084005012495E-17"/>
                  <c:y val="1.7798872738059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42-4A79-BC56-2D6FCF20D31E}"/>
                </c:ext>
              </c:extLst>
            </c:dLbl>
            <c:spPr>
              <a:noFill/>
              <a:ln w="25406">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diagrama'!$A$2:$A$9</c:f>
              <c:strCache>
                <c:ptCount val="8"/>
                <c:pt idx="0">
                  <c:v>Saugos ir sveikatos darbe vidinė kontrolė</c:v>
                </c:pt>
                <c:pt idx="1">
                  <c:v>Netinkamas darbų organizavimas</c:v>
                </c:pt>
                <c:pt idx="2">
                  <c:v>Instrukcijų reikalavimų nevykdymas</c:v>
                </c:pt>
                <c:pt idx="3">
                  <c:v>Darbo priemonės neatitikimas </c:v>
                </c:pt>
                <c:pt idx="4">
                  <c:v>Darbuotojas neišmokytas, neinsryktuotas</c:v>
                </c:pt>
                <c:pt idx="5">
                  <c:v>Pažeidimai nenustatyti</c:v>
                </c:pt>
                <c:pt idx="6">
                  <c:v>Smurtas</c:v>
                </c:pt>
                <c:pt idx="7">
                  <c:v>Kitos </c:v>
                </c:pt>
              </c:strCache>
            </c:strRef>
          </c:cat>
          <c:val>
            <c:numRef>
              <c:f>'Stulpelinė diagrama'!$B$2:$B$9</c:f>
              <c:numCache>
                <c:formatCode>0</c:formatCode>
                <c:ptCount val="8"/>
                <c:pt idx="0">
                  <c:v>33</c:v>
                </c:pt>
                <c:pt idx="1">
                  <c:v>33</c:v>
                </c:pt>
                <c:pt idx="2">
                  <c:v>20</c:v>
                </c:pt>
                <c:pt idx="3">
                  <c:v>7</c:v>
                </c:pt>
                <c:pt idx="4">
                  <c:v>7</c:v>
                </c:pt>
                <c:pt idx="5">
                  <c:v>0</c:v>
                </c:pt>
                <c:pt idx="6">
                  <c:v>0</c:v>
                </c:pt>
                <c:pt idx="7">
                  <c:v>0</c:v>
                </c:pt>
              </c:numCache>
            </c:numRef>
          </c:val>
          <c:extLst>
            <c:ext xmlns:c16="http://schemas.microsoft.com/office/drawing/2014/chart" uri="{C3380CC4-5D6E-409C-BE32-E72D297353CC}">
              <c16:uniqueId val="{00000004-4B42-4A79-BC56-2D6FCF20D31E}"/>
            </c:ext>
          </c:extLst>
        </c:ser>
        <c:ser>
          <c:idx val="1"/>
          <c:order val="1"/>
          <c:tx>
            <c:strRef>
              <c:f>'Stulpelinė diagrama'!$C$1</c:f>
              <c:strCache>
                <c:ptCount val="1"/>
                <c:pt idx="0">
                  <c:v>Sunkūs NA darbe</c:v>
                </c:pt>
              </c:strCache>
            </c:strRef>
          </c:tx>
          <c:spPr>
            <a:solidFill>
              <a:srgbClr val="ED7D31"/>
            </a:solidFill>
            <a:ln w="25406">
              <a:noFill/>
            </a:ln>
          </c:spPr>
          <c:invertIfNegative val="0"/>
          <c:dLbls>
            <c:dLbl>
              <c:idx val="0"/>
              <c:layout>
                <c:manualLayout>
                  <c:x val="0"/>
                  <c:y val="-1.44230769230770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42-4A79-BC56-2D6FCF20D31E}"/>
                </c:ext>
              </c:extLst>
            </c:dLbl>
            <c:dLbl>
              <c:idx val="1"/>
              <c:layout>
                <c:manualLayout>
                  <c:x val="-2.170138888888889E-3"/>
                  <c:y val="-1.18659151587066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42-4A79-BC56-2D6FCF20D31E}"/>
                </c:ext>
              </c:extLst>
            </c:dLbl>
            <c:dLbl>
              <c:idx val="2"/>
              <c:layout>
                <c:manualLayout>
                  <c:x val="0"/>
                  <c:y val="-1.92307692307694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42-4A79-BC56-2D6FCF20D31E}"/>
                </c:ext>
              </c:extLst>
            </c:dLbl>
            <c:dLbl>
              <c:idx val="3"/>
              <c:layout>
                <c:manualLayout>
                  <c:x val="-1.8130057961504811E-4"/>
                  <c:y val="-5.114489730610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42-4A79-BC56-2D6FCF20D31E}"/>
                </c:ext>
              </c:extLst>
            </c:dLbl>
            <c:spPr>
              <a:noFill/>
              <a:ln w="25406">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diagrama'!$A$2:$A$9</c:f>
              <c:strCache>
                <c:ptCount val="8"/>
                <c:pt idx="0">
                  <c:v>Saugos ir sveikatos darbe vidinė kontrolė</c:v>
                </c:pt>
                <c:pt idx="1">
                  <c:v>Netinkamas darbų organizavimas</c:v>
                </c:pt>
                <c:pt idx="2">
                  <c:v>Instrukcijų reikalavimų nevykdymas</c:v>
                </c:pt>
                <c:pt idx="3">
                  <c:v>Darbo priemonės neatitikimas </c:v>
                </c:pt>
                <c:pt idx="4">
                  <c:v>Darbuotojas neišmokytas, neinsryktuotas</c:v>
                </c:pt>
                <c:pt idx="5">
                  <c:v>Pažeidimai nenustatyti</c:v>
                </c:pt>
                <c:pt idx="6">
                  <c:v>Smurtas</c:v>
                </c:pt>
                <c:pt idx="7">
                  <c:v>Kitos </c:v>
                </c:pt>
              </c:strCache>
            </c:strRef>
          </c:cat>
          <c:val>
            <c:numRef>
              <c:f>'Stulpelinė diagrama'!$C$2:$C$9</c:f>
              <c:numCache>
                <c:formatCode>0</c:formatCode>
                <c:ptCount val="8"/>
                <c:pt idx="0">
                  <c:v>14</c:v>
                </c:pt>
                <c:pt idx="1">
                  <c:v>13</c:v>
                </c:pt>
                <c:pt idx="2">
                  <c:v>37</c:v>
                </c:pt>
                <c:pt idx="3">
                  <c:v>1</c:v>
                </c:pt>
                <c:pt idx="4">
                  <c:v>2</c:v>
                </c:pt>
                <c:pt idx="5">
                  <c:v>29</c:v>
                </c:pt>
                <c:pt idx="6">
                  <c:v>1</c:v>
                </c:pt>
                <c:pt idx="7">
                  <c:v>3</c:v>
                </c:pt>
              </c:numCache>
            </c:numRef>
          </c:val>
          <c:extLst>
            <c:ext xmlns:c16="http://schemas.microsoft.com/office/drawing/2014/chart" uri="{C3380CC4-5D6E-409C-BE32-E72D297353CC}">
              <c16:uniqueId val="{00000009-4B42-4A79-BC56-2D6FCF20D31E}"/>
            </c:ext>
          </c:extLst>
        </c:ser>
        <c:ser>
          <c:idx val="2"/>
          <c:order val="2"/>
          <c:tx>
            <c:strRef>
              <c:f>'Stulpelinė diagrama'!$D$1</c:f>
              <c:strCache>
                <c:ptCount val="1"/>
                <c:pt idx="0">
                  <c:v>Stulpelis2</c:v>
                </c:pt>
              </c:strCache>
            </c:strRef>
          </c:tx>
          <c:invertIfNegative val="0"/>
          <c:dLbls>
            <c:dLbl>
              <c:idx val="3"/>
              <c:layout>
                <c:manualLayout>
                  <c:x val="8.6805555555554761E-3"/>
                  <c:y val="3.5597745476119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42-4A79-BC56-2D6FCF20D31E}"/>
                </c:ext>
              </c:extLst>
            </c:dLbl>
            <c:dLbl>
              <c:idx val="4"/>
              <c:layout>
                <c:manualLayout>
                  <c:x val="-4.340277777777778E-3"/>
                  <c:y val="-2.96647878967665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42-4A79-BC56-2D6FCF20D31E}"/>
                </c:ext>
              </c:extLst>
            </c:dLbl>
            <c:dLbl>
              <c:idx val="6"/>
              <c:layout>
                <c:manualLayout>
                  <c:x val="-2.170138888888889E-3"/>
                  <c:y val="-1.18659151587066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42-4A79-BC56-2D6FCF20D31E}"/>
                </c:ext>
              </c:extLst>
            </c:dLbl>
            <c:dLbl>
              <c:idx val="7"/>
              <c:layout>
                <c:manualLayout>
                  <c:x val="-1.3020833333333414E-2"/>
                  <c:y val="-2.37318303174132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42-4A79-BC56-2D6FCF20D31E}"/>
                </c:ext>
              </c:extLst>
            </c:dLbl>
            <c:spPr>
              <a:noFill/>
              <a:ln w="25406">
                <a:noFill/>
              </a:ln>
            </c:spPr>
            <c:txPr>
              <a:bodyPr wrap="square" lIns="38100" tIns="19050" rIns="38100" bIns="19050" anchor="ctr">
                <a:spAutoFit/>
              </a:bodyPr>
              <a:lstStyle/>
              <a:p>
                <a:pPr>
                  <a:defRPr sz="900" b="0"/>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diagrama'!$A$2:$A$9</c:f>
              <c:strCache>
                <c:ptCount val="8"/>
                <c:pt idx="0">
                  <c:v>Saugos ir sveikatos darbe vidinė kontrolė</c:v>
                </c:pt>
                <c:pt idx="1">
                  <c:v>Netinkamas darbų organizavimas</c:v>
                </c:pt>
                <c:pt idx="2">
                  <c:v>Instrukcijų reikalavimų nevykdymas</c:v>
                </c:pt>
                <c:pt idx="3">
                  <c:v>Darbo priemonės neatitikimas </c:v>
                </c:pt>
                <c:pt idx="4">
                  <c:v>Darbuotojas neišmokytas, neinsryktuotas</c:v>
                </c:pt>
                <c:pt idx="5">
                  <c:v>Pažeidimai nenustatyti</c:v>
                </c:pt>
                <c:pt idx="6">
                  <c:v>Smurtas</c:v>
                </c:pt>
                <c:pt idx="7">
                  <c:v>Kitos </c:v>
                </c:pt>
              </c:strCache>
            </c:strRef>
          </c:cat>
          <c:val>
            <c:numRef>
              <c:f>'Stulpelinė diagrama'!$D$2:$D$9</c:f>
            </c:numRef>
          </c:val>
          <c:extLst>
            <c:ext xmlns:c16="http://schemas.microsoft.com/office/drawing/2014/chart" uri="{C3380CC4-5D6E-409C-BE32-E72D297353CC}">
              <c16:uniqueId val="{0000000E-4B42-4A79-BC56-2D6FCF20D31E}"/>
            </c:ext>
          </c:extLst>
        </c:ser>
        <c:dLbls>
          <c:showLegendKey val="0"/>
          <c:showVal val="0"/>
          <c:showCatName val="0"/>
          <c:showSerName val="0"/>
          <c:showPercent val="0"/>
          <c:showBubbleSize val="0"/>
        </c:dLbls>
        <c:gapWidth val="219"/>
        <c:axId val="299721472"/>
        <c:axId val="299723008"/>
      </c:barChart>
      <c:catAx>
        <c:axId val="299721472"/>
        <c:scaling>
          <c:orientation val="minMax"/>
        </c:scaling>
        <c:delete val="0"/>
        <c:axPos val="l"/>
        <c:numFmt formatCode="General" sourceLinked="1"/>
        <c:majorTickMark val="none"/>
        <c:minorTickMark val="none"/>
        <c:tickLblPos val="nextTo"/>
        <c:spPr>
          <a:noFill/>
          <a:ln w="9527" cap="flat" cmpd="sng" algn="ctr">
            <a:solidFill>
              <a:schemeClr val="tx1">
                <a:lumMod val="15000"/>
                <a:lumOff val="85000"/>
              </a:schemeClr>
            </a:solidFill>
            <a:round/>
          </a:ln>
          <a:effectLst/>
        </c:spPr>
        <c:txPr>
          <a:bodyPr rot="-60000000" vert="horz"/>
          <a:lstStyle/>
          <a:p>
            <a:pPr>
              <a:defRPr/>
            </a:pPr>
            <a:endParaRPr lang="lt-LT"/>
          </a:p>
        </c:txPr>
        <c:crossAx val="299723008"/>
        <c:crosses val="autoZero"/>
        <c:auto val="1"/>
        <c:lblAlgn val="ctr"/>
        <c:lblOffset val="100"/>
        <c:noMultiLvlLbl val="0"/>
      </c:catAx>
      <c:valAx>
        <c:axId val="299723008"/>
        <c:scaling>
          <c:orientation val="minMax"/>
        </c:scaling>
        <c:delete val="1"/>
        <c:axPos val="b"/>
        <c:numFmt formatCode="0" sourceLinked="1"/>
        <c:majorTickMark val="out"/>
        <c:minorTickMark val="none"/>
        <c:tickLblPos val="nextTo"/>
        <c:crossAx val="299721472"/>
        <c:crosses val="autoZero"/>
        <c:crossBetween val="between"/>
      </c:valAx>
      <c:spPr>
        <a:noFill/>
        <a:ln w="25406">
          <a:noFill/>
        </a:ln>
      </c:spPr>
    </c:plotArea>
    <c:legend>
      <c:legendPos val="b"/>
      <c:layout>
        <c:manualLayout>
          <c:xMode val="edge"/>
          <c:yMode val="edge"/>
          <c:x val="0.31322465659962268"/>
          <c:y val="0.89988046048699355"/>
          <c:w val="0.37355068680075471"/>
          <c:h val="0.10011953951300645"/>
        </c:manualLayout>
      </c:layout>
      <c:overlay val="0"/>
      <c:spPr>
        <a:noFill/>
        <a:ln w="25406">
          <a:noFill/>
        </a:ln>
      </c:spPr>
      <c:txPr>
        <a:bodyPr rot="0" vert="horz"/>
        <a:lstStyle/>
        <a:p>
          <a:pPr>
            <a:defRPr/>
          </a:pPr>
          <a:endParaRPr lang="lt-LT"/>
        </a:p>
      </c:txPr>
    </c:legend>
    <c:plotVisOnly val="1"/>
    <c:dispBlanksAs val="gap"/>
    <c:showDLblsOverMax val="0"/>
  </c:chart>
  <c:spPr>
    <a:noFill/>
    <a:ln w="9527" cap="flat" cmpd="sng" algn="ctr">
      <a:solidFill>
        <a:schemeClr val="tx1">
          <a:lumMod val="15000"/>
          <a:lumOff val="85000"/>
        </a:schemeClr>
      </a:solidFill>
      <a:round/>
    </a:ln>
    <a:effectLst/>
  </c:spPr>
  <c:txPr>
    <a:bodyPr/>
    <a:lstStyle/>
    <a:p>
      <a:pPr>
        <a:defRPr sz="900" b="0">
          <a:solidFill>
            <a:sysClr val="windowText" lastClr="000000"/>
          </a:solidFill>
        </a:defRPr>
      </a:pPr>
      <a:endParaRPr lang="lt-L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4471547155716"/>
          <c:y val="0.35924071991001127"/>
          <c:w val="0.7383050689184818"/>
          <c:h val="0.53243625796775407"/>
        </c:manualLayout>
      </c:layout>
      <c:lineChart>
        <c:grouping val="standard"/>
        <c:varyColors val="0"/>
        <c:ser>
          <c:idx val="0"/>
          <c:order val="0"/>
          <c:tx>
            <c:strRef>
              <c:f>Kreivės!$A$2</c:f>
              <c:strCache>
                <c:ptCount val="1"/>
                <c:pt idx="0">
                  <c:v>Mirtini NA darbe</c:v>
                </c:pt>
              </c:strCache>
            </c:strRef>
          </c:tx>
          <c:spPr>
            <a:ln w="28583" cap="rnd">
              <a:solidFill>
                <a:schemeClr val="accent1"/>
              </a:solidFill>
              <a:round/>
            </a:ln>
            <a:effectLst/>
          </c:spPr>
          <c:marker>
            <c:symbol val="circle"/>
            <c:size val="5"/>
            <c:spPr>
              <a:solidFill>
                <a:schemeClr val="accent1"/>
              </a:solidFill>
              <a:ln w="9528">
                <a:solidFill>
                  <a:schemeClr val="accent1"/>
                </a:solidFill>
              </a:ln>
              <a:effectLst/>
            </c:spPr>
          </c:marker>
          <c:dLbls>
            <c:dLbl>
              <c:idx val="0"/>
              <c:layout>
                <c:manualLayout>
                  <c:x val="-1.0779346771585603E-2"/>
                  <c:y val="-4.3516100957354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2F-44B2-9B7F-9FA06BB51B48}"/>
                </c:ext>
              </c:extLst>
            </c:dLbl>
            <c:dLbl>
              <c:idx val="1"/>
              <c:layout>
                <c:manualLayout>
                  <c:x val="-2.3714562897488412E-2"/>
                  <c:y val="-5.2219321148825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F-44B2-9B7F-9FA06BB51B48}"/>
                </c:ext>
              </c:extLst>
            </c:dLbl>
            <c:dLbl>
              <c:idx val="2"/>
              <c:layout>
                <c:manualLayout>
                  <c:x val="-3.2338040314757004E-2"/>
                  <c:y val="-5.2219321148825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2F-44B2-9B7F-9FA06BB51B48}"/>
                </c:ext>
              </c:extLst>
            </c:dLbl>
            <c:dLbl>
              <c:idx val="3"/>
              <c:layout>
                <c:manualLayout>
                  <c:x val="-2.587043225180554E-2"/>
                  <c:y val="-6.092254134029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F-44B2-9B7F-9FA06BB51B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Kreivės!$B$1:$G$1</c:f>
              <c:strCache>
                <c:ptCount val="6"/>
                <c:pt idx="0">
                  <c:v>2018</c:v>
                </c:pt>
                <c:pt idx="1">
                  <c:v>2019</c:v>
                </c:pt>
                <c:pt idx="2">
                  <c:v>2020</c:v>
                </c:pt>
                <c:pt idx="3">
                  <c:v>2021</c:v>
                </c:pt>
                <c:pt idx="4">
                  <c:v>2022</c:v>
                </c:pt>
                <c:pt idx="5">
                  <c:v>2023</c:v>
                </c:pt>
              </c:strCache>
            </c:strRef>
          </c:cat>
          <c:val>
            <c:numRef>
              <c:f>Kreivės!$B$2:$G$2</c:f>
              <c:numCache>
                <c:formatCode>General</c:formatCode>
                <c:ptCount val="6"/>
                <c:pt idx="0">
                  <c:v>11</c:v>
                </c:pt>
                <c:pt idx="1">
                  <c:v>5</c:v>
                </c:pt>
                <c:pt idx="2">
                  <c:v>12</c:v>
                </c:pt>
                <c:pt idx="3">
                  <c:v>7</c:v>
                </c:pt>
                <c:pt idx="4">
                  <c:v>6</c:v>
                </c:pt>
                <c:pt idx="5">
                  <c:v>9</c:v>
                </c:pt>
              </c:numCache>
            </c:numRef>
          </c:val>
          <c:smooth val="0"/>
          <c:extLst>
            <c:ext xmlns:c16="http://schemas.microsoft.com/office/drawing/2014/chart" uri="{C3380CC4-5D6E-409C-BE32-E72D297353CC}">
              <c16:uniqueId val="{00000004-672F-44B2-9B7F-9FA06BB51B48}"/>
            </c:ext>
          </c:extLst>
        </c:ser>
        <c:ser>
          <c:idx val="1"/>
          <c:order val="1"/>
          <c:tx>
            <c:strRef>
              <c:f>Kreivės!$A$3</c:f>
              <c:strCache>
                <c:ptCount val="1"/>
                <c:pt idx="0">
                  <c:v>Sunkūs NA darbe</c:v>
                </c:pt>
              </c:strCache>
            </c:strRef>
          </c:tx>
          <c:spPr>
            <a:ln w="28583" cap="rnd">
              <a:solidFill>
                <a:schemeClr val="accent2"/>
              </a:solidFill>
              <a:round/>
            </a:ln>
            <a:effectLst/>
          </c:spPr>
          <c:marker>
            <c:symbol val="circle"/>
            <c:size val="5"/>
            <c:spPr>
              <a:solidFill>
                <a:schemeClr val="accent2"/>
              </a:solidFill>
              <a:ln w="9528">
                <a:solidFill>
                  <a:schemeClr val="accent2"/>
                </a:solidFill>
              </a:ln>
              <a:effectLst/>
            </c:spPr>
          </c:marker>
          <c:dLbls>
            <c:dLbl>
              <c:idx val="0"/>
              <c:layout>
                <c:manualLayout>
                  <c:x val="-1.9402824188854157E-2"/>
                  <c:y val="-7.8328981723237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F-44B2-9B7F-9FA06BB51B48}"/>
                </c:ext>
              </c:extLst>
            </c:dLbl>
            <c:dLbl>
              <c:idx val="1"/>
              <c:layout>
                <c:manualLayout>
                  <c:x val="-2.1558693543171283E-2"/>
                  <c:y val="-6.092254134029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2F-44B2-9B7F-9FA06BB51B48}"/>
                </c:ext>
              </c:extLst>
            </c:dLbl>
            <c:dLbl>
              <c:idx val="2"/>
              <c:layout>
                <c:manualLayout>
                  <c:x val="-1.293521612590285E-2"/>
                  <c:y val="-6.092254134029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F-44B2-9B7F-9FA06BB51B48}"/>
                </c:ext>
              </c:extLst>
            </c:dLbl>
            <c:dLbl>
              <c:idx val="3"/>
              <c:layout>
                <c:manualLayout>
                  <c:x val="-1.0779346771585641E-2"/>
                  <c:y val="-6.9625761531766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2F-44B2-9B7F-9FA06BB51B48}"/>
                </c:ext>
              </c:extLst>
            </c:dLbl>
            <c:dLbl>
              <c:idx val="4"/>
              <c:layout>
                <c:manualLayout>
                  <c:x val="-3.2338040314756927E-2"/>
                  <c:y val="-7.8328981723237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F-44B2-9B7F-9FA06BB51B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Kreivės!$B$1:$G$1</c:f>
              <c:strCache>
                <c:ptCount val="6"/>
                <c:pt idx="0">
                  <c:v>2018</c:v>
                </c:pt>
                <c:pt idx="1">
                  <c:v>2019</c:v>
                </c:pt>
                <c:pt idx="2">
                  <c:v>2020</c:v>
                </c:pt>
                <c:pt idx="3">
                  <c:v>2021</c:v>
                </c:pt>
                <c:pt idx="4">
                  <c:v>2022</c:v>
                </c:pt>
                <c:pt idx="5">
                  <c:v>2023</c:v>
                </c:pt>
              </c:strCache>
            </c:strRef>
          </c:cat>
          <c:val>
            <c:numRef>
              <c:f>Kreivės!$B$3:$G$3</c:f>
              <c:numCache>
                <c:formatCode>General</c:formatCode>
                <c:ptCount val="6"/>
                <c:pt idx="0">
                  <c:v>33</c:v>
                </c:pt>
                <c:pt idx="1">
                  <c:v>39</c:v>
                </c:pt>
                <c:pt idx="2">
                  <c:v>46</c:v>
                </c:pt>
                <c:pt idx="3">
                  <c:v>35</c:v>
                </c:pt>
                <c:pt idx="4">
                  <c:v>32</c:v>
                </c:pt>
                <c:pt idx="5">
                  <c:v>34</c:v>
                </c:pt>
              </c:numCache>
            </c:numRef>
          </c:val>
          <c:smooth val="0"/>
          <c:extLst>
            <c:ext xmlns:c16="http://schemas.microsoft.com/office/drawing/2014/chart" uri="{C3380CC4-5D6E-409C-BE32-E72D297353CC}">
              <c16:uniqueId val="{0000000A-672F-44B2-9B7F-9FA06BB51B48}"/>
            </c:ext>
          </c:extLst>
        </c:ser>
        <c:dLbls>
          <c:showLegendKey val="0"/>
          <c:showVal val="0"/>
          <c:showCatName val="0"/>
          <c:showSerName val="0"/>
          <c:showPercent val="0"/>
          <c:showBubbleSize val="0"/>
        </c:dLbls>
        <c:marker val="1"/>
        <c:smooth val="0"/>
        <c:axId val="300086784"/>
        <c:axId val="300088704"/>
      </c:lineChart>
      <c:catAx>
        <c:axId val="300086784"/>
        <c:scaling>
          <c:orientation val="minMax"/>
        </c:scaling>
        <c:delete val="0"/>
        <c:axPos val="b"/>
        <c:numFmt formatCode="General" sourceLinked="1"/>
        <c:majorTickMark val="none"/>
        <c:minorTickMark val="none"/>
        <c:tickLblPos val="nextTo"/>
        <c:spPr>
          <a:noFill/>
          <a:ln w="9528" cap="flat" cmpd="sng" algn="ctr">
            <a:solidFill>
              <a:schemeClr val="tx1">
                <a:lumMod val="15000"/>
                <a:lumOff val="85000"/>
              </a:schemeClr>
            </a:solidFill>
            <a:round/>
          </a:ln>
          <a:effectLst/>
        </c:spPr>
        <c:txPr>
          <a:bodyPr rot="-60000000" vert="horz"/>
          <a:lstStyle/>
          <a:p>
            <a:pPr>
              <a:defRPr/>
            </a:pPr>
            <a:endParaRPr lang="lt-LT"/>
          </a:p>
        </c:txPr>
        <c:crossAx val="300088704"/>
        <c:crosses val="autoZero"/>
        <c:auto val="1"/>
        <c:lblAlgn val="ctr"/>
        <c:lblOffset val="100"/>
        <c:noMultiLvlLbl val="0"/>
      </c:catAx>
      <c:valAx>
        <c:axId val="300088704"/>
        <c:scaling>
          <c:orientation val="minMax"/>
        </c:scaling>
        <c:delete val="0"/>
        <c:axPos val="l"/>
        <c:majorGridlines/>
        <c:numFmt formatCode="General" sourceLinked="1"/>
        <c:majorTickMark val="out"/>
        <c:minorTickMark val="none"/>
        <c:tickLblPos val="nextTo"/>
        <c:crossAx val="300086784"/>
        <c:crosses val="autoZero"/>
        <c:crossBetween val="between"/>
        <c:majorUnit val="10"/>
      </c:valAx>
      <c:dTable>
        <c:showHorzBorder val="1"/>
        <c:showVertBorder val="1"/>
        <c:showOutline val="1"/>
        <c:showKeys val="1"/>
      </c:dTable>
      <c:spPr>
        <a:noFill/>
        <a:ln w="25407">
          <a:noFill/>
        </a:ln>
      </c:spPr>
    </c:plotArea>
    <c:plotVisOnly val="1"/>
    <c:dispBlanksAs val="gap"/>
    <c:showDLblsOverMax val="0"/>
  </c:chart>
  <c:spPr>
    <a:noFill/>
    <a:ln w="9528" cap="flat" cmpd="sng" algn="ctr">
      <a:solidFill>
        <a:schemeClr val="tx1">
          <a:lumMod val="15000"/>
          <a:lumOff val="85000"/>
        </a:schemeClr>
      </a:solidFill>
      <a:round/>
    </a:ln>
    <a:effectLst/>
  </c:spPr>
  <c:txPr>
    <a:bodyPr/>
    <a:lstStyle/>
    <a:p>
      <a:pPr>
        <a:defRPr sz="900">
          <a:solidFill>
            <a:sysClr val="windowText" lastClr="000000"/>
          </a:solidFill>
        </a:defRPr>
      </a:pPr>
      <a:endParaRPr lang="lt-LT"/>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4506889245479366E-2"/>
          <c:y val="5.4157656130304294E-2"/>
          <c:w val="0.97549311075452061"/>
          <c:h val="0.67431764809303141"/>
        </c:manualLayout>
      </c:layout>
      <c:lineChart>
        <c:grouping val="standard"/>
        <c:varyColors val="0"/>
        <c:ser>
          <c:idx val="0"/>
          <c:order val="0"/>
          <c:tx>
            <c:strRef>
              <c:f>Kreivės!$A$2</c:f>
              <c:strCache>
                <c:ptCount val="1"/>
                <c:pt idx="0">
                  <c:v>Mirtini NA darbe</c:v>
                </c:pt>
              </c:strCache>
            </c:strRef>
          </c:tx>
          <c:spPr>
            <a:ln w="28565" cap="rnd">
              <a:solidFill>
                <a:schemeClr val="accent1"/>
              </a:solidFill>
              <a:round/>
            </a:ln>
            <a:effectLst/>
          </c:spPr>
          <c:marker>
            <c:symbol val="circle"/>
            <c:size val="4"/>
            <c:spPr>
              <a:solidFill>
                <a:schemeClr val="accent1"/>
              </a:solidFill>
              <a:ln w="9522">
                <a:solidFill>
                  <a:schemeClr val="accent1"/>
                </a:solidFill>
              </a:ln>
              <a:effectLst/>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Kreivės!$B$1:$H$1</c:f>
              <c:strCache>
                <c:ptCount val="7"/>
                <c:pt idx="0">
                  <c:v>2017</c:v>
                </c:pt>
                <c:pt idx="1">
                  <c:v>2018</c:v>
                </c:pt>
                <c:pt idx="2">
                  <c:v>2019</c:v>
                </c:pt>
                <c:pt idx="3">
                  <c:v>2020</c:v>
                </c:pt>
                <c:pt idx="4">
                  <c:v>2021</c:v>
                </c:pt>
                <c:pt idx="5">
                  <c:v>2022</c:v>
                </c:pt>
                <c:pt idx="6">
                  <c:v>2023</c:v>
                </c:pt>
              </c:strCache>
            </c:strRef>
          </c:cat>
          <c:val>
            <c:numRef>
              <c:f>Kreivės!$B$2:$H$2</c:f>
              <c:numCache>
                <c:formatCode>General</c:formatCode>
                <c:ptCount val="7"/>
                <c:pt idx="0">
                  <c:v>5</c:v>
                </c:pt>
                <c:pt idx="1">
                  <c:v>7</c:v>
                </c:pt>
                <c:pt idx="2" formatCode="0">
                  <c:v>7</c:v>
                </c:pt>
                <c:pt idx="3" formatCode="0">
                  <c:v>2</c:v>
                </c:pt>
                <c:pt idx="4" formatCode="0">
                  <c:v>10</c:v>
                </c:pt>
                <c:pt idx="5" formatCode="0">
                  <c:v>3</c:v>
                </c:pt>
                <c:pt idx="6" formatCode="0">
                  <c:v>4</c:v>
                </c:pt>
              </c:numCache>
            </c:numRef>
          </c:val>
          <c:smooth val="0"/>
          <c:extLst>
            <c:ext xmlns:c16="http://schemas.microsoft.com/office/drawing/2014/chart" uri="{C3380CC4-5D6E-409C-BE32-E72D297353CC}">
              <c16:uniqueId val="{00000000-690D-45D6-A57B-846FDC8F497D}"/>
            </c:ext>
          </c:extLst>
        </c:ser>
        <c:ser>
          <c:idx val="1"/>
          <c:order val="1"/>
          <c:tx>
            <c:strRef>
              <c:f>Kreivės!$A$3</c:f>
              <c:strCache>
                <c:ptCount val="1"/>
                <c:pt idx="0">
                  <c:v>Sunkūs NA darbe</c:v>
                </c:pt>
              </c:strCache>
            </c:strRef>
          </c:tx>
          <c:spPr>
            <a:ln w="28565" cap="rnd">
              <a:solidFill>
                <a:schemeClr val="accent2"/>
              </a:solidFill>
              <a:round/>
            </a:ln>
            <a:effectLst/>
          </c:spPr>
          <c:marker>
            <c:symbol val="circle"/>
            <c:size val="4"/>
            <c:spPr>
              <a:solidFill>
                <a:schemeClr val="accent2"/>
              </a:solidFill>
              <a:ln w="9522">
                <a:solidFill>
                  <a:schemeClr val="accent2"/>
                </a:solidFill>
              </a:ln>
              <a:effectLst/>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Kreivės!$B$1:$H$1</c:f>
              <c:strCache>
                <c:ptCount val="7"/>
                <c:pt idx="0">
                  <c:v>2017</c:v>
                </c:pt>
                <c:pt idx="1">
                  <c:v>2018</c:v>
                </c:pt>
                <c:pt idx="2">
                  <c:v>2019</c:v>
                </c:pt>
                <c:pt idx="3">
                  <c:v>2020</c:v>
                </c:pt>
                <c:pt idx="4">
                  <c:v>2021</c:v>
                </c:pt>
                <c:pt idx="5">
                  <c:v>2022</c:v>
                </c:pt>
                <c:pt idx="6">
                  <c:v>2023</c:v>
                </c:pt>
              </c:strCache>
            </c:strRef>
          </c:cat>
          <c:val>
            <c:numRef>
              <c:f>Kreivės!$B$3:$H$3</c:f>
              <c:numCache>
                <c:formatCode>General</c:formatCode>
                <c:ptCount val="7"/>
                <c:pt idx="0">
                  <c:v>9</c:v>
                </c:pt>
                <c:pt idx="1">
                  <c:v>10</c:v>
                </c:pt>
                <c:pt idx="2" formatCode="0">
                  <c:v>9</c:v>
                </c:pt>
                <c:pt idx="3" formatCode="0">
                  <c:v>8</c:v>
                </c:pt>
                <c:pt idx="4" formatCode="0">
                  <c:v>2</c:v>
                </c:pt>
                <c:pt idx="5" formatCode="0">
                  <c:v>3</c:v>
                </c:pt>
                <c:pt idx="6" formatCode="0">
                  <c:v>2</c:v>
                </c:pt>
              </c:numCache>
            </c:numRef>
          </c:val>
          <c:smooth val="0"/>
          <c:extLst>
            <c:ext xmlns:c16="http://schemas.microsoft.com/office/drawing/2014/chart" uri="{C3380CC4-5D6E-409C-BE32-E72D297353CC}">
              <c16:uniqueId val="{00000001-690D-45D6-A57B-846FDC8F497D}"/>
            </c:ext>
          </c:extLst>
        </c:ser>
        <c:dLbls>
          <c:showLegendKey val="0"/>
          <c:showVal val="0"/>
          <c:showCatName val="0"/>
          <c:showSerName val="0"/>
          <c:showPercent val="0"/>
          <c:showBubbleSize val="0"/>
        </c:dLbls>
        <c:marker val="1"/>
        <c:smooth val="0"/>
        <c:axId val="299608704"/>
        <c:axId val="299614976"/>
      </c:lineChart>
      <c:catAx>
        <c:axId val="299608704"/>
        <c:scaling>
          <c:orientation val="minMax"/>
        </c:scaling>
        <c:delete val="0"/>
        <c:axPos val="b"/>
        <c:numFmt formatCode="General" sourceLinked="1"/>
        <c:majorTickMark val="none"/>
        <c:minorTickMark val="none"/>
        <c:tickLblPos val="nextTo"/>
        <c:spPr>
          <a:noFill/>
          <a:ln w="9522" cap="flat" cmpd="sng" algn="ctr">
            <a:solidFill>
              <a:schemeClr val="tx1">
                <a:lumMod val="15000"/>
                <a:lumOff val="85000"/>
              </a:schemeClr>
            </a:solidFill>
            <a:round/>
          </a:ln>
          <a:effectLst/>
        </c:spPr>
        <c:txPr>
          <a:bodyPr rot="-60000000" vert="horz"/>
          <a:lstStyle/>
          <a:p>
            <a:pPr>
              <a:defRPr/>
            </a:pPr>
            <a:endParaRPr lang="lt-LT"/>
          </a:p>
        </c:txPr>
        <c:crossAx val="299614976"/>
        <c:crosses val="autoZero"/>
        <c:auto val="1"/>
        <c:lblAlgn val="ctr"/>
        <c:lblOffset val="100"/>
        <c:noMultiLvlLbl val="0"/>
      </c:catAx>
      <c:valAx>
        <c:axId val="299614976"/>
        <c:scaling>
          <c:orientation val="minMax"/>
          <c:max val="10"/>
        </c:scaling>
        <c:delete val="0"/>
        <c:axPos val="l"/>
        <c:majorGridlines>
          <c:spPr>
            <a:ln w="9522" cap="flat" cmpd="sng" algn="ctr">
              <a:solidFill>
                <a:schemeClr val="tx1">
                  <a:lumMod val="15000"/>
                  <a:lumOff val="85000"/>
                </a:schemeClr>
              </a:solidFill>
              <a:round/>
            </a:ln>
            <a:effectLst/>
          </c:spPr>
        </c:majorGridlines>
        <c:numFmt formatCode="General" sourceLinked="1"/>
        <c:majorTickMark val="out"/>
        <c:minorTickMark val="none"/>
        <c:tickLblPos val="nextTo"/>
        <c:spPr>
          <a:ln w="6348">
            <a:noFill/>
          </a:ln>
        </c:spPr>
        <c:txPr>
          <a:bodyPr rot="-60000000" vert="horz"/>
          <a:lstStyle/>
          <a:p>
            <a:pPr>
              <a:defRPr/>
            </a:pPr>
            <a:endParaRPr lang="lt-LT"/>
          </a:p>
        </c:txPr>
        <c:crossAx val="299608704"/>
        <c:crosses val="autoZero"/>
        <c:crossBetween val="between"/>
        <c:majorUnit val="2"/>
      </c:valAx>
      <c:dTable>
        <c:showHorzBorder val="1"/>
        <c:showVertBorder val="1"/>
        <c:showOutline val="1"/>
        <c:showKeys val="1"/>
        <c:spPr>
          <a:noFill/>
          <a:ln w="9522" cap="flat" cmpd="sng" algn="ctr">
            <a:solidFill>
              <a:schemeClr val="tx1">
                <a:lumMod val="15000"/>
                <a:lumOff val="85000"/>
              </a:schemeClr>
            </a:solidFill>
            <a:round/>
          </a:ln>
          <a:effectLst/>
        </c:spPr>
      </c:dTable>
      <c:spPr>
        <a:noFill/>
        <a:ln w="25391">
          <a:noFill/>
        </a:ln>
      </c:spPr>
    </c:plotArea>
    <c:plotVisOnly val="1"/>
    <c:dispBlanksAs val="gap"/>
    <c:showDLblsOverMax val="0"/>
  </c:chart>
  <c:spPr>
    <a:noFill/>
    <a:ln w="9522" cap="flat" cmpd="sng" algn="ctr">
      <a:solidFill>
        <a:schemeClr val="tx1">
          <a:lumMod val="15000"/>
          <a:lumOff val="85000"/>
        </a:schemeClr>
      </a:solid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lt-LT"/>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įvadas!$D$7</c:f>
              <c:strCache>
                <c:ptCount val="1"/>
                <c:pt idx="0">
                  <c:v>Asmenų, kuriems nustatytos profesinės ligos, skaičius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įvadas!$J$6:$S$6</c:f>
              <c:strCache>
                <c:ptCount val="10"/>
                <c:pt idx="0">
                  <c:v>2014 m.</c:v>
                </c:pt>
                <c:pt idx="1">
                  <c:v>2015 m. </c:v>
                </c:pt>
                <c:pt idx="2">
                  <c:v>2016 m. </c:v>
                </c:pt>
                <c:pt idx="3">
                  <c:v>2017 m. </c:v>
                </c:pt>
                <c:pt idx="4">
                  <c:v>2018 m.</c:v>
                </c:pt>
                <c:pt idx="5">
                  <c:v>2019 m. </c:v>
                </c:pt>
                <c:pt idx="6">
                  <c:v>2020 m. </c:v>
                </c:pt>
                <c:pt idx="7">
                  <c:v>2021 m. </c:v>
                </c:pt>
                <c:pt idx="8">
                  <c:v>2022 m. </c:v>
                </c:pt>
                <c:pt idx="9">
                  <c:v>2023 m.</c:v>
                </c:pt>
              </c:strCache>
            </c:strRef>
          </c:cat>
          <c:val>
            <c:numRef>
              <c:f>įvadas!$J$7:$S$7</c:f>
              <c:numCache>
                <c:formatCode>General</c:formatCode>
                <c:ptCount val="10"/>
                <c:pt idx="0">
                  <c:v>278</c:v>
                </c:pt>
                <c:pt idx="1">
                  <c:v>240</c:v>
                </c:pt>
                <c:pt idx="2">
                  <c:v>229</c:v>
                </c:pt>
                <c:pt idx="3">
                  <c:v>259</c:v>
                </c:pt>
                <c:pt idx="4">
                  <c:v>259</c:v>
                </c:pt>
                <c:pt idx="5">
                  <c:v>189</c:v>
                </c:pt>
                <c:pt idx="6">
                  <c:v>166</c:v>
                </c:pt>
                <c:pt idx="7">
                  <c:v>129</c:v>
                </c:pt>
                <c:pt idx="8">
                  <c:v>142</c:v>
                </c:pt>
                <c:pt idx="9">
                  <c:v>192</c:v>
                </c:pt>
              </c:numCache>
            </c:numRef>
          </c:val>
          <c:extLst>
            <c:ext xmlns:c16="http://schemas.microsoft.com/office/drawing/2014/chart" uri="{C3380CC4-5D6E-409C-BE32-E72D297353CC}">
              <c16:uniqueId val="{00000001-BC44-42FF-B008-E1597BC1D6D2}"/>
            </c:ext>
          </c:extLst>
        </c:ser>
        <c:ser>
          <c:idx val="1"/>
          <c:order val="1"/>
          <c:tx>
            <c:strRef>
              <c:f>įvadas!$D$8</c:f>
              <c:strCache>
                <c:ptCount val="1"/>
                <c:pt idx="0">
                  <c:v>Nustatytos profesinės ligos</c:v>
                </c:pt>
              </c:strCache>
            </c:strRef>
          </c:tx>
          <c:spPr>
            <a:solidFill>
              <a:schemeClr val="accent2"/>
            </a:solidFill>
            <a:ln>
              <a:noFill/>
            </a:ln>
            <a:effectLst/>
          </c:spPr>
          <c:invertIfNegative val="0"/>
          <c:cat>
            <c:strRef>
              <c:f>įvadas!$J$6:$S$6</c:f>
              <c:strCache>
                <c:ptCount val="10"/>
                <c:pt idx="0">
                  <c:v>2014 m.</c:v>
                </c:pt>
                <c:pt idx="1">
                  <c:v>2015 m. </c:v>
                </c:pt>
                <c:pt idx="2">
                  <c:v>2016 m. </c:v>
                </c:pt>
                <c:pt idx="3">
                  <c:v>2017 m. </c:v>
                </c:pt>
                <c:pt idx="4">
                  <c:v>2018 m.</c:v>
                </c:pt>
                <c:pt idx="5">
                  <c:v>2019 m. </c:v>
                </c:pt>
                <c:pt idx="6">
                  <c:v>2020 m. </c:v>
                </c:pt>
                <c:pt idx="7">
                  <c:v>2021 m. </c:v>
                </c:pt>
                <c:pt idx="8">
                  <c:v>2022 m. </c:v>
                </c:pt>
                <c:pt idx="9">
                  <c:v>2023 m.</c:v>
                </c:pt>
              </c:strCache>
            </c:strRef>
          </c:cat>
          <c:val>
            <c:numRef>
              <c:f>įvadas!$J$8:$S$8</c:f>
              <c:numCache>
                <c:formatCode>General</c:formatCode>
                <c:ptCount val="10"/>
                <c:pt idx="0">
                  <c:v>474</c:v>
                </c:pt>
                <c:pt idx="1">
                  <c:v>437</c:v>
                </c:pt>
                <c:pt idx="2">
                  <c:v>461</c:v>
                </c:pt>
                <c:pt idx="3">
                  <c:v>536</c:v>
                </c:pt>
                <c:pt idx="4">
                  <c:v>415</c:v>
                </c:pt>
                <c:pt idx="5">
                  <c:v>366</c:v>
                </c:pt>
                <c:pt idx="6">
                  <c:v>333</c:v>
                </c:pt>
                <c:pt idx="7">
                  <c:v>273</c:v>
                </c:pt>
                <c:pt idx="8">
                  <c:v>286</c:v>
                </c:pt>
                <c:pt idx="9">
                  <c:v>469</c:v>
                </c:pt>
              </c:numCache>
            </c:numRef>
          </c:val>
          <c:extLst>
            <c:ext xmlns:c16="http://schemas.microsoft.com/office/drawing/2014/chart" uri="{C3380CC4-5D6E-409C-BE32-E72D297353CC}">
              <c16:uniqueId val="{00000002-BC44-42FF-B008-E1597BC1D6D2}"/>
            </c:ext>
          </c:extLst>
        </c:ser>
        <c:ser>
          <c:idx val="2"/>
          <c:order val="2"/>
          <c:tx>
            <c:strRef>
              <c:f>įvadas!$D$9</c:f>
              <c:strCache>
                <c:ptCount val="1"/>
                <c:pt idx="0">
                  <c:v>Vyrams nustatytos profesinės ligos</c:v>
                </c:pt>
              </c:strCache>
            </c:strRef>
          </c:tx>
          <c:spPr>
            <a:solidFill>
              <a:schemeClr val="accent3"/>
            </a:solidFill>
            <a:ln>
              <a:noFill/>
            </a:ln>
            <a:effectLst/>
          </c:spPr>
          <c:invertIfNegative val="0"/>
          <c:cat>
            <c:strRef>
              <c:f>įvadas!$J$6:$S$6</c:f>
              <c:strCache>
                <c:ptCount val="10"/>
                <c:pt idx="0">
                  <c:v>2014 m.</c:v>
                </c:pt>
                <c:pt idx="1">
                  <c:v>2015 m. </c:v>
                </c:pt>
                <c:pt idx="2">
                  <c:v>2016 m. </c:v>
                </c:pt>
                <c:pt idx="3">
                  <c:v>2017 m. </c:v>
                </c:pt>
                <c:pt idx="4">
                  <c:v>2018 m.</c:v>
                </c:pt>
                <c:pt idx="5">
                  <c:v>2019 m. </c:v>
                </c:pt>
                <c:pt idx="6">
                  <c:v>2020 m. </c:v>
                </c:pt>
                <c:pt idx="7">
                  <c:v>2021 m. </c:v>
                </c:pt>
                <c:pt idx="8">
                  <c:v>2022 m. </c:v>
                </c:pt>
                <c:pt idx="9">
                  <c:v>2023 m.</c:v>
                </c:pt>
              </c:strCache>
            </c:strRef>
          </c:cat>
          <c:val>
            <c:numRef>
              <c:f>įvadas!$J$9:$S$9</c:f>
              <c:numCache>
                <c:formatCode>General</c:formatCode>
                <c:ptCount val="10"/>
                <c:pt idx="0">
                  <c:v>356</c:v>
                </c:pt>
                <c:pt idx="1">
                  <c:v>305</c:v>
                </c:pt>
                <c:pt idx="2">
                  <c:v>296</c:v>
                </c:pt>
                <c:pt idx="3">
                  <c:v>406</c:v>
                </c:pt>
                <c:pt idx="4">
                  <c:v>263</c:v>
                </c:pt>
                <c:pt idx="5">
                  <c:v>248</c:v>
                </c:pt>
                <c:pt idx="6">
                  <c:v>231</c:v>
                </c:pt>
                <c:pt idx="7">
                  <c:v>205</c:v>
                </c:pt>
                <c:pt idx="8">
                  <c:v>212</c:v>
                </c:pt>
                <c:pt idx="9">
                  <c:v>351</c:v>
                </c:pt>
              </c:numCache>
            </c:numRef>
          </c:val>
          <c:extLst>
            <c:ext xmlns:c16="http://schemas.microsoft.com/office/drawing/2014/chart" uri="{C3380CC4-5D6E-409C-BE32-E72D297353CC}">
              <c16:uniqueId val="{00000003-BC44-42FF-B008-E1597BC1D6D2}"/>
            </c:ext>
          </c:extLst>
        </c:ser>
        <c:ser>
          <c:idx val="3"/>
          <c:order val="3"/>
          <c:tx>
            <c:strRef>
              <c:f>įvadas!$D$10</c:f>
              <c:strCache>
                <c:ptCount val="1"/>
                <c:pt idx="0">
                  <c:v>Moterims nustatytos profesinės ligos</c:v>
                </c:pt>
              </c:strCache>
            </c:strRef>
          </c:tx>
          <c:spPr>
            <a:solidFill>
              <a:schemeClr val="accent4"/>
            </a:solidFill>
            <a:ln>
              <a:noFill/>
            </a:ln>
            <a:effectLst/>
          </c:spPr>
          <c:invertIfNegative val="0"/>
          <c:cat>
            <c:strRef>
              <c:f>įvadas!$J$6:$S$6</c:f>
              <c:strCache>
                <c:ptCount val="10"/>
                <c:pt idx="0">
                  <c:v>2014 m.</c:v>
                </c:pt>
                <c:pt idx="1">
                  <c:v>2015 m. </c:v>
                </c:pt>
                <c:pt idx="2">
                  <c:v>2016 m. </c:v>
                </c:pt>
                <c:pt idx="3">
                  <c:v>2017 m. </c:v>
                </c:pt>
                <c:pt idx="4">
                  <c:v>2018 m.</c:v>
                </c:pt>
                <c:pt idx="5">
                  <c:v>2019 m. </c:v>
                </c:pt>
                <c:pt idx="6">
                  <c:v>2020 m. </c:v>
                </c:pt>
                <c:pt idx="7">
                  <c:v>2021 m. </c:v>
                </c:pt>
                <c:pt idx="8">
                  <c:v>2022 m. </c:v>
                </c:pt>
                <c:pt idx="9">
                  <c:v>2023 m.</c:v>
                </c:pt>
              </c:strCache>
            </c:strRef>
          </c:cat>
          <c:val>
            <c:numRef>
              <c:f>įvadas!$J$10:$S$10</c:f>
              <c:numCache>
                <c:formatCode>General</c:formatCode>
                <c:ptCount val="10"/>
                <c:pt idx="0">
                  <c:v>118</c:v>
                </c:pt>
                <c:pt idx="1">
                  <c:v>132</c:v>
                </c:pt>
                <c:pt idx="2">
                  <c:v>165</c:v>
                </c:pt>
                <c:pt idx="3">
                  <c:v>130</c:v>
                </c:pt>
                <c:pt idx="4">
                  <c:v>152</c:v>
                </c:pt>
                <c:pt idx="5">
                  <c:v>118</c:v>
                </c:pt>
                <c:pt idx="6">
                  <c:v>102</c:v>
                </c:pt>
                <c:pt idx="7">
                  <c:v>68</c:v>
                </c:pt>
                <c:pt idx="8">
                  <c:v>74</c:v>
                </c:pt>
                <c:pt idx="9">
                  <c:v>118</c:v>
                </c:pt>
              </c:numCache>
            </c:numRef>
          </c:val>
          <c:extLst>
            <c:ext xmlns:c16="http://schemas.microsoft.com/office/drawing/2014/chart" uri="{C3380CC4-5D6E-409C-BE32-E72D297353CC}">
              <c16:uniqueId val="{00000004-BC44-42FF-B008-E1597BC1D6D2}"/>
            </c:ext>
          </c:extLst>
        </c:ser>
        <c:dLbls>
          <c:showLegendKey val="0"/>
          <c:showVal val="0"/>
          <c:showCatName val="0"/>
          <c:showSerName val="0"/>
          <c:showPercent val="0"/>
          <c:showBubbleSize val="0"/>
        </c:dLbls>
        <c:gapWidth val="219"/>
        <c:overlap val="-27"/>
        <c:axId val="559150992"/>
        <c:axId val="559144872"/>
      </c:barChart>
      <c:catAx>
        <c:axId val="55915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59144872"/>
        <c:crosses val="autoZero"/>
        <c:auto val="1"/>
        <c:lblAlgn val="ctr"/>
        <c:lblOffset val="100"/>
        <c:noMultiLvlLbl val="0"/>
      </c:catAx>
      <c:valAx>
        <c:axId val="559144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591509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lt-LT"/>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'100000'!$D$7</c:f>
              <c:strCache>
                <c:ptCount val="1"/>
                <c:pt idx="0">
                  <c:v>Asmenų, kuriems nustatytos profesinės ligos, skaičius 100000 dirbančiųjų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'100000'!$J$6:$S$6</c:f>
              <c:strCache>
                <c:ptCount val="10"/>
                <c:pt idx="0">
                  <c:v>2014 m.</c:v>
                </c:pt>
                <c:pt idx="1">
                  <c:v>2015 m. </c:v>
                </c:pt>
                <c:pt idx="2">
                  <c:v>2016 m. </c:v>
                </c:pt>
                <c:pt idx="3">
                  <c:v>2017 m. </c:v>
                </c:pt>
                <c:pt idx="4">
                  <c:v>2018 m.</c:v>
                </c:pt>
                <c:pt idx="5">
                  <c:v>2019 m. </c:v>
                </c:pt>
                <c:pt idx="6">
                  <c:v>2020 m. </c:v>
                </c:pt>
                <c:pt idx="7">
                  <c:v>2021 m. </c:v>
                </c:pt>
                <c:pt idx="8">
                  <c:v>2022 m. </c:v>
                </c:pt>
                <c:pt idx="9">
                  <c:v>2023 m. </c:v>
                </c:pt>
              </c:strCache>
            </c:strRef>
          </c:cat>
          <c:val>
            <c:numRef>
              <c:f>'100000'!$J$7:$S$7</c:f>
              <c:numCache>
                <c:formatCode>General</c:formatCode>
                <c:ptCount val="10"/>
                <c:pt idx="0">
                  <c:v>22.9</c:v>
                </c:pt>
                <c:pt idx="1">
                  <c:v>20.100000000000001</c:v>
                </c:pt>
                <c:pt idx="2">
                  <c:v>18.399999999999999</c:v>
                </c:pt>
                <c:pt idx="3">
                  <c:v>18.600000000000001</c:v>
                </c:pt>
                <c:pt idx="4">
                  <c:v>16.2</c:v>
                </c:pt>
                <c:pt idx="5">
                  <c:v>14.6</c:v>
                </c:pt>
                <c:pt idx="6">
                  <c:v>13</c:v>
                </c:pt>
                <c:pt idx="7">
                  <c:v>9.8000000000000007</c:v>
                </c:pt>
                <c:pt idx="8">
                  <c:v>10.5</c:v>
                </c:pt>
                <c:pt idx="9">
                  <c:v>14</c:v>
                </c:pt>
              </c:numCache>
            </c:numRef>
          </c:val>
          <c:smooth val="0"/>
          <c:extLst>
            <c:ext xmlns:c16="http://schemas.microsoft.com/office/drawing/2014/chart" uri="{C3380CC4-5D6E-409C-BE32-E72D297353CC}">
              <c16:uniqueId val="{00000000-9E08-4F3F-BE05-E153FE2BBB1F}"/>
            </c:ext>
          </c:extLst>
        </c:ser>
        <c:ser>
          <c:idx val="1"/>
          <c:order val="1"/>
          <c:tx>
            <c:strRef>
              <c:f>'100000'!$D$8</c:f>
              <c:strCache>
                <c:ptCount val="1"/>
                <c:pt idx="0">
                  <c:v>Profesinės ligos 100000 dirbančiųjų</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'100000'!$J$6:$S$6</c:f>
              <c:strCache>
                <c:ptCount val="10"/>
                <c:pt idx="0">
                  <c:v>2014 m.</c:v>
                </c:pt>
                <c:pt idx="1">
                  <c:v>2015 m. </c:v>
                </c:pt>
                <c:pt idx="2">
                  <c:v>2016 m. </c:v>
                </c:pt>
                <c:pt idx="3">
                  <c:v>2017 m. </c:v>
                </c:pt>
                <c:pt idx="4">
                  <c:v>2018 m.</c:v>
                </c:pt>
                <c:pt idx="5">
                  <c:v>2019 m. </c:v>
                </c:pt>
                <c:pt idx="6">
                  <c:v>2020 m. </c:v>
                </c:pt>
                <c:pt idx="7">
                  <c:v>2021 m. </c:v>
                </c:pt>
                <c:pt idx="8">
                  <c:v>2022 m. </c:v>
                </c:pt>
                <c:pt idx="9">
                  <c:v>2023 m. </c:v>
                </c:pt>
              </c:strCache>
            </c:strRef>
          </c:cat>
          <c:val>
            <c:numRef>
              <c:f>'100000'!$J$8:$S$8</c:f>
              <c:numCache>
                <c:formatCode>General</c:formatCode>
                <c:ptCount val="10"/>
                <c:pt idx="0">
                  <c:v>39</c:v>
                </c:pt>
                <c:pt idx="1">
                  <c:v>36.6</c:v>
                </c:pt>
                <c:pt idx="2">
                  <c:v>36.9</c:v>
                </c:pt>
                <c:pt idx="3">
                  <c:v>38.6</c:v>
                </c:pt>
                <c:pt idx="4">
                  <c:v>32.6</c:v>
                </c:pt>
                <c:pt idx="5">
                  <c:v>28.3</c:v>
                </c:pt>
                <c:pt idx="6">
                  <c:v>26.1</c:v>
                </c:pt>
                <c:pt idx="7">
                  <c:v>20.8</c:v>
                </c:pt>
                <c:pt idx="8">
                  <c:v>21.2</c:v>
                </c:pt>
                <c:pt idx="9">
                  <c:v>34.299999999999997</c:v>
                </c:pt>
              </c:numCache>
            </c:numRef>
          </c:val>
          <c:smooth val="0"/>
          <c:extLst>
            <c:ext xmlns:c16="http://schemas.microsoft.com/office/drawing/2014/chart" uri="{C3380CC4-5D6E-409C-BE32-E72D297353CC}">
              <c16:uniqueId val="{00000002-9E08-4F3F-BE05-E153FE2BBB1F}"/>
            </c:ext>
          </c:extLst>
        </c:ser>
        <c:dLbls>
          <c:dLblPos val="t"/>
          <c:showLegendKey val="0"/>
          <c:showVal val="1"/>
          <c:showCatName val="0"/>
          <c:showSerName val="0"/>
          <c:showPercent val="0"/>
          <c:showBubbleSize val="0"/>
        </c:dLbls>
        <c:marker val="1"/>
        <c:smooth val="0"/>
        <c:axId val="572596800"/>
        <c:axId val="572600760"/>
      </c:lineChart>
      <c:catAx>
        <c:axId val="57259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2600760"/>
        <c:crosses val="autoZero"/>
        <c:auto val="1"/>
        <c:lblAlgn val="ctr"/>
        <c:lblOffset val="100"/>
        <c:noMultiLvlLbl val="0"/>
      </c:catAx>
      <c:valAx>
        <c:axId val="572600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259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1302884175137641"/>
          <c:y val="1.5532904109286479E-2"/>
          <c:w val="0.68227169561229006"/>
          <c:h val="0.64760868028682583"/>
        </c:manualLayout>
      </c:layout>
      <c:lineChart>
        <c:grouping val="standard"/>
        <c:varyColors val="0"/>
        <c:ser>
          <c:idx val="0"/>
          <c:order val="0"/>
          <c:tx>
            <c:strRef>
              <c:f>Lapas1!$A$2</c:f>
              <c:strCache>
                <c:ptCount val="1"/>
                <c:pt idx="0">
                  <c:v>Mirtinų NA darbe dažnumas</c:v>
                </c:pt>
              </c:strCache>
            </c:strRef>
          </c:tx>
          <c:spPr>
            <a:ln w="28464">
              <a:solidFill>
                <a:srgbClr val="C00000"/>
              </a:solidFill>
            </a:ln>
          </c:spPr>
          <c:marker>
            <c:spPr>
              <a:solidFill>
                <a:srgbClr val="C00000"/>
              </a:solidFill>
              <a:ln w="28464">
                <a:solidFill>
                  <a:srgbClr val="C00000"/>
                </a:solidFill>
              </a:ln>
            </c:spPr>
          </c:marker>
          <c:dLbls>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Lapas1!$B$2:$I$2</c:f>
              <c:numCache>
                <c:formatCode>General</c:formatCode>
                <c:ptCount val="8"/>
                <c:pt idx="0">
                  <c:v>4.2</c:v>
                </c:pt>
                <c:pt idx="1">
                  <c:v>3.6</c:v>
                </c:pt>
                <c:pt idx="2">
                  <c:v>3.6</c:v>
                </c:pt>
                <c:pt idx="3">
                  <c:v>3.7</c:v>
                </c:pt>
                <c:pt idx="4">
                  <c:v>3.4</c:v>
                </c:pt>
                <c:pt idx="5">
                  <c:v>4.4000000000000004</c:v>
                </c:pt>
                <c:pt idx="6" formatCode="0.0">
                  <c:v>3</c:v>
                </c:pt>
                <c:pt idx="7">
                  <c:v>2.9</c:v>
                </c:pt>
              </c:numCache>
            </c:numRef>
          </c:val>
          <c:smooth val="1"/>
          <c:extLst>
            <c:ext xmlns:c16="http://schemas.microsoft.com/office/drawing/2014/chart" uri="{C3380CC4-5D6E-409C-BE32-E72D297353CC}">
              <c16:uniqueId val="{00000000-CDFB-45C3-804F-AFA5414D67F4}"/>
            </c:ext>
          </c:extLst>
        </c:ser>
        <c:ser>
          <c:idx val="1"/>
          <c:order val="1"/>
          <c:tx>
            <c:strRef>
              <c:f>Lapas1!$A$3</c:f>
              <c:strCache>
                <c:ptCount val="1"/>
                <c:pt idx="0">
                  <c:v>Mirtinų NA darbe dažnumas be eismo įvykių</c:v>
                </c:pt>
              </c:strCache>
            </c:strRef>
          </c:tx>
          <c:spPr>
            <a:ln w="28464">
              <a:solidFill>
                <a:srgbClr val="0070C0"/>
              </a:solidFill>
            </a:ln>
          </c:spPr>
          <c:marker>
            <c:spPr>
              <a:solidFill>
                <a:srgbClr val="0070C0"/>
              </a:solidFill>
              <a:ln w="28464">
                <a:solidFill>
                  <a:srgbClr val="0070C0"/>
                </a:solidFill>
              </a:ln>
            </c:spPr>
          </c:marker>
          <c:dLbls>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Lapas1!$B$3:$I$3</c:f>
              <c:numCache>
                <c:formatCode>General</c:formatCode>
                <c:ptCount val="8"/>
                <c:pt idx="0">
                  <c:v>3.4</c:v>
                </c:pt>
                <c:pt idx="1">
                  <c:v>2.8</c:v>
                </c:pt>
                <c:pt idx="2">
                  <c:v>2.9</c:v>
                </c:pt>
                <c:pt idx="3">
                  <c:v>2.2999999999999998</c:v>
                </c:pt>
                <c:pt idx="4">
                  <c:v>2.9</c:v>
                </c:pt>
                <c:pt idx="5">
                  <c:v>3.5</c:v>
                </c:pt>
                <c:pt idx="6" formatCode="0.0">
                  <c:v>2</c:v>
                </c:pt>
                <c:pt idx="7">
                  <c:v>1.6</c:v>
                </c:pt>
              </c:numCache>
            </c:numRef>
          </c:val>
          <c:smooth val="1"/>
          <c:extLst>
            <c:ext xmlns:c16="http://schemas.microsoft.com/office/drawing/2014/chart" uri="{C3380CC4-5D6E-409C-BE32-E72D297353CC}">
              <c16:uniqueId val="{00000001-CDFB-45C3-804F-AFA5414D67F4}"/>
            </c:ext>
          </c:extLst>
        </c:ser>
        <c:dLbls>
          <c:showLegendKey val="0"/>
          <c:showVal val="0"/>
          <c:showCatName val="0"/>
          <c:showSerName val="0"/>
          <c:showPercent val="0"/>
          <c:showBubbleSize val="0"/>
        </c:dLbls>
        <c:marker val="1"/>
        <c:smooth val="0"/>
        <c:axId val="490130288"/>
        <c:axId val="1"/>
      </c:lineChart>
      <c:catAx>
        <c:axId val="490130288"/>
        <c:scaling>
          <c:orientation val="minMax"/>
        </c:scaling>
        <c:delete val="0"/>
        <c:axPos val="b"/>
        <c:numFmt formatCode="General" sourceLinked="0"/>
        <c:majorTickMark val="out"/>
        <c:minorTickMark val="none"/>
        <c:tickLblPos val="nextTo"/>
        <c:crossAx val="1"/>
        <c:crosses val="autoZero"/>
        <c:auto val="1"/>
        <c:lblAlgn val="ctr"/>
        <c:lblOffset val="100"/>
        <c:noMultiLvlLbl val="0"/>
      </c:catAx>
      <c:valAx>
        <c:axId val="1"/>
        <c:scaling>
          <c:orientation val="minMax"/>
          <c:max val="5"/>
          <c:min val="0"/>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lt-LT"/>
          </a:p>
        </c:txPr>
        <c:crossAx val="490130288"/>
        <c:crosses val="autoZero"/>
        <c:crossBetween val="between"/>
        <c:majorUnit val="1"/>
      </c:valAx>
      <c:dTable>
        <c:showHorzBorder val="1"/>
        <c:showVertBorder val="1"/>
        <c:showOutline val="1"/>
        <c:showKeys val="1"/>
        <c:txPr>
          <a:bodyPr/>
          <a:lstStyle/>
          <a:p>
            <a:pPr rtl="0">
              <a:defRPr sz="1097">
                <a:latin typeface="Times New Roman" pitchFamily="18" charset="0"/>
                <a:cs typeface="Times New Roman" pitchFamily="18" charset="0"/>
              </a:defRPr>
            </a:pPr>
            <a:endParaRPr lang="lt-LT"/>
          </a:p>
        </c:txPr>
      </c:dTable>
      <c:spPr>
        <a:noFill/>
        <a:ln w="25367">
          <a:noFill/>
        </a:ln>
      </c:spPr>
    </c:plotArea>
    <c:plotVisOnly val="1"/>
    <c:dispBlanksAs val="gap"/>
    <c:showDLblsOverMax val="0"/>
  </c:chart>
  <c:spPr>
    <a:ln w="28575"/>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9897524553738664"/>
          <c:y val="1.2130801687763728E-2"/>
          <c:w val="0.68227169561229006"/>
          <c:h val="0.64760868028682583"/>
        </c:manualLayout>
      </c:layout>
      <c:lineChart>
        <c:grouping val="standard"/>
        <c:varyColors val="0"/>
        <c:ser>
          <c:idx val="0"/>
          <c:order val="0"/>
          <c:tx>
            <c:strRef>
              <c:f>Lapas1!$A$2</c:f>
              <c:strCache>
                <c:ptCount val="1"/>
                <c:pt idx="0">
                  <c:v>Sunkių NA darbe skaičius</c:v>
                </c:pt>
              </c:strCache>
            </c:strRef>
          </c:tx>
          <c:spPr>
            <a:ln w="28464">
              <a:solidFill>
                <a:srgbClr val="C00000"/>
              </a:solidFill>
            </a:ln>
          </c:spPr>
          <c:marker>
            <c:spPr>
              <a:solidFill>
                <a:srgbClr val="C00000"/>
              </a:solidFill>
              <a:ln w="28464">
                <a:solidFill>
                  <a:srgbClr val="C00000"/>
                </a:solidFill>
              </a:ln>
            </c:spPr>
          </c:marker>
          <c:dLbls>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Lapas1!$B$2:$I$2</c:f>
              <c:numCache>
                <c:formatCode>General</c:formatCode>
                <c:ptCount val="8"/>
                <c:pt idx="0">
                  <c:v>131</c:v>
                </c:pt>
                <c:pt idx="1">
                  <c:v>150</c:v>
                </c:pt>
                <c:pt idx="2">
                  <c:v>127</c:v>
                </c:pt>
                <c:pt idx="3">
                  <c:v>124</c:v>
                </c:pt>
                <c:pt idx="4">
                  <c:v>132</c:v>
                </c:pt>
                <c:pt idx="5">
                  <c:v>133</c:v>
                </c:pt>
                <c:pt idx="6">
                  <c:v>146</c:v>
                </c:pt>
                <c:pt idx="7">
                  <c:v>122</c:v>
                </c:pt>
              </c:numCache>
            </c:numRef>
          </c:val>
          <c:smooth val="1"/>
          <c:extLst>
            <c:ext xmlns:c16="http://schemas.microsoft.com/office/drawing/2014/chart" uri="{C3380CC4-5D6E-409C-BE32-E72D297353CC}">
              <c16:uniqueId val="{00000000-3B9D-40B4-9F1E-BC44F08DEF0F}"/>
            </c:ext>
          </c:extLst>
        </c:ser>
        <c:ser>
          <c:idx val="1"/>
          <c:order val="1"/>
          <c:tx>
            <c:strRef>
              <c:f>Lapas1!$A$3</c:f>
              <c:strCache>
                <c:ptCount val="1"/>
                <c:pt idx="0">
                  <c:v>Sunkių NA darbe skaičius be eismo įvykių</c:v>
                </c:pt>
              </c:strCache>
            </c:strRef>
          </c:tx>
          <c:spPr>
            <a:ln w="28464">
              <a:solidFill>
                <a:srgbClr val="0070C0"/>
              </a:solidFill>
            </a:ln>
          </c:spPr>
          <c:marker>
            <c:spPr>
              <a:solidFill>
                <a:srgbClr val="0070C0"/>
              </a:solidFill>
              <a:ln w="28464">
                <a:solidFill>
                  <a:srgbClr val="0070C0"/>
                </a:solidFill>
              </a:ln>
            </c:spPr>
          </c:marker>
          <c:dLbls>
            <c:dLbl>
              <c:idx val="7"/>
              <c:layout>
                <c:manualLayout>
                  <c:x val="-6.9000208365249865E-2"/>
                  <c:y val="7.552649887908471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D-40B4-9F1E-BC44F08DEF0F}"/>
                </c:ext>
              </c:extLst>
            </c:dLbl>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Lapas1!$B$3:$I$3</c:f>
              <c:numCache>
                <c:formatCode>General</c:formatCode>
                <c:ptCount val="8"/>
                <c:pt idx="0">
                  <c:v>118</c:v>
                </c:pt>
                <c:pt idx="1">
                  <c:v>136</c:v>
                </c:pt>
                <c:pt idx="2">
                  <c:v>114</c:v>
                </c:pt>
                <c:pt idx="3">
                  <c:v>113</c:v>
                </c:pt>
                <c:pt idx="4">
                  <c:v>118</c:v>
                </c:pt>
                <c:pt idx="5">
                  <c:v>124</c:v>
                </c:pt>
                <c:pt idx="6">
                  <c:v>130</c:v>
                </c:pt>
                <c:pt idx="7">
                  <c:v>106</c:v>
                </c:pt>
              </c:numCache>
            </c:numRef>
          </c:val>
          <c:smooth val="1"/>
          <c:extLst>
            <c:ext xmlns:c16="http://schemas.microsoft.com/office/drawing/2014/chart" uri="{C3380CC4-5D6E-409C-BE32-E72D297353CC}">
              <c16:uniqueId val="{00000001-3B9D-40B4-9F1E-BC44F08DEF0F}"/>
            </c:ext>
          </c:extLst>
        </c:ser>
        <c:dLbls>
          <c:showLegendKey val="0"/>
          <c:showVal val="0"/>
          <c:showCatName val="0"/>
          <c:showSerName val="0"/>
          <c:showPercent val="0"/>
          <c:showBubbleSize val="0"/>
        </c:dLbls>
        <c:marker val="1"/>
        <c:smooth val="0"/>
        <c:axId val="490130288"/>
        <c:axId val="1"/>
      </c:lineChart>
      <c:catAx>
        <c:axId val="490130288"/>
        <c:scaling>
          <c:orientation val="minMax"/>
        </c:scaling>
        <c:delete val="0"/>
        <c:axPos val="b"/>
        <c:numFmt formatCode="General" sourceLinked="0"/>
        <c:majorTickMark val="out"/>
        <c:minorTickMark val="none"/>
        <c:tickLblPos val="nextTo"/>
        <c:crossAx val="1"/>
        <c:crosses val="autoZero"/>
        <c:auto val="1"/>
        <c:lblAlgn val="ctr"/>
        <c:lblOffset val="100"/>
        <c:noMultiLvlLbl val="0"/>
      </c:catAx>
      <c:valAx>
        <c:axId val="1"/>
        <c:scaling>
          <c:orientation val="minMax"/>
          <c:min val="100"/>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lt-LT"/>
          </a:p>
        </c:txPr>
        <c:crossAx val="490130288"/>
        <c:crosses val="autoZero"/>
        <c:crossBetween val="between"/>
        <c:majorUnit val="10"/>
      </c:valAx>
      <c:dTable>
        <c:showHorzBorder val="1"/>
        <c:showVertBorder val="1"/>
        <c:showOutline val="1"/>
        <c:showKeys val="1"/>
        <c:txPr>
          <a:bodyPr/>
          <a:lstStyle/>
          <a:p>
            <a:pPr rtl="0">
              <a:defRPr sz="1097">
                <a:latin typeface="Times New Roman" pitchFamily="18" charset="0"/>
                <a:cs typeface="Times New Roman" pitchFamily="18" charset="0"/>
              </a:defRPr>
            </a:pPr>
            <a:endParaRPr lang="lt-LT"/>
          </a:p>
        </c:txPr>
      </c:dTable>
      <c:spPr>
        <a:noFill/>
        <a:ln w="25367">
          <a:noFill/>
        </a:ln>
      </c:spPr>
    </c:plotArea>
    <c:plotVisOnly val="1"/>
    <c:dispBlanksAs val="gap"/>
    <c:showDLblsOverMax val="0"/>
  </c:chart>
  <c:spPr>
    <a:ln w="28575"/>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9897524553738664"/>
          <c:y val="1.2130801687763728E-2"/>
          <c:w val="0.68227169561229006"/>
          <c:h val="0.64760868028682583"/>
        </c:manualLayout>
      </c:layout>
      <c:lineChart>
        <c:grouping val="standard"/>
        <c:varyColors val="0"/>
        <c:ser>
          <c:idx val="0"/>
          <c:order val="0"/>
          <c:tx>
            <c:strRef>
              <c:f>Lapas1!$A$2</c:f>
              <c:strCache>
                <c:ptCount val="1"/>
                <c:pt idx="0">
                  <c:v>Lengvų NA darbe skaičius</c:v>
                </c:pt>
              </c:strCache>
            </c:strRef>
          </c:tx>
          <c:spPr>
            <a:ln w="28464">
              <a:solidFill>
                <a:srgbClr val="C00000"/>
              </a:solidFill>
            </a:ln>
          </c:spPr>
          <c:marker>
            <c:spPr>
              <a:solidFill>
                <a:srgbClr val="C00000"/>
              </a:solidFill>
              <a:ln w="28464">
                <a:solidFill>
                  <a:srgbClr val="C00000"/>
                </a:solidFill>
              </a:ln>
            </c:spPr>
          </c:marker>
          <c:dLbls>
            <c:dLbl>
              <c:idx val="4"/>
              <c:layout>
                <c:manualLayout>
                  <c:x val="-3.2300838170028774E-2"/>
                  <c:y val="4.40182880365760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EB-4459-BFA5-970983A72DF9}"/>
                </c:ext>
              </c:extLst>
            </c:dLbl>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Lapas1!$B$2:$I$2</c:f>
              <c:numCache>
                <c:formatCode>General</c:formatCode>
                <c:ptCount val="8"/>
                <c:pt idx="0">
                  <c:v>3970</c:v>
                </c:pt>
                <c:pt idx="1">
                  <c:v>4065</c:v>
                </c:pt>
                <c:pt idx="2">
                  <c:v>4280</c:v>
                </c:pt>
                <c:pt idx="3">
                  <c:v>4772</c:v>
                </c:pt>
                <c:pt idx="4">
                  <c:v>3917</c:v>
                </c:pt>
                <c:pt idx="5">
                  <c:v>4715</c:v>
                </c:pt>
                <c:pt idx="6">
                  <c:v>4913</c:v>
                </c:pt>
                <c:pt idx="7">
                  <c:v>5065</c:v>
                </c:pt>
              </c:numCache>
            </c:numRef>
          </c:val>
          <c:smooth val="1"/>
          <c:extLst>
            <c:ext xmlns:c16="http://schemas.microsoft.com/office/drawing/2014/chart" uri="{C3380CC4-5D6E-409C-BE32-E72D297353CC}">
              <c16:uniqueId val="{00000000-DAEB-4459-BFA5-970983A72DF9}"/>
            </c:ext>
          </c:extLst>
        </c:ser>
        <c:dLbls>
          <c:showLegendKey val="0"/>
          <c:showVal val="0"/>
          <c:showCatName val="0"/>
          <c:showSerName val="0"/>
          <c:showPercent val="0"/>
          <c:showBubbleSize val="0"/>
        </c:dLbls>
        <c:marker val="1"/>
        <c:smooth val="0"/>
        <c:axId val="490130288"/>
        <c:axId val="1"/>
      </c:lineChart>
      <c:lineChart>
        <c:grouping val="standard"/>
        <c:varyColors val="0"/>
        <c:ser>
          <c:idx val="1"/>
          <c:order val="1"/>
          <c:tx>
            <c:strRef>
              <c:f>Lapas1!$A$3</c:f>
              <c:strCache>
                <c:ptCount val="1"/>
                <c:pt idx="0">
                  <c:v>Lengvų NA darbe dažnumas</c:v>
                </c:pt>
              </c:strCache>
            </c:strRef>
          </c:tx>
          <c:spPr>
            <a:ln w="28464">
              <a:solidFill>
                <a:srgbClr val="0070C0"/>
              </a:solidFill>
            </a:ln>
          </c:spPr>
          <c:marker>
            <c:spPr>
              <a:solidFill>
                <a:srgbClr val="0070C0"/>
              </a:solidFill>
              <a:ln w="28464">
                <a:solidFill>
                  <a:srgbClr val="0070C0"/>
                </a:solidFill>
              </a:ln>
            </c:spPr>
          </c:marker>
          <c:dLbls>
            <c:dLbl>
              <c:idx val="7"/>
              <c:layout>
                <c:manualLayout>
                  <c:x val="-7.4597741380332183E-3"/>
                  <c:y val="-2.330289008404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EB-4459-BFA5-970983A72DF9}"/>
                </c:ext>
              </c:extLst>
            </c:dLbl>
            <c:spPr>
              <a:noFill/>
              <a:ln w="25301">
                <a:noFill/>
              </a:ln>
            </c:spPr>
            <c:txPr>
              <a:bodyPr wrap="square" lIns="38100" tIns="19050" rIns="38100" bIns="19050" anchor="ctr">
                <a:spAutoFit/>
              </a:bodyPr>
              <a:lstStyle/>
              <a:p>
                <a:pPr>
                  <a:defRPr sz="1097">
                    <a:latin typeface="Times New Roman" panose="02020603050405020304" pitchFamily="18" charset="0"/>
                    <a:cs typeface="Times New Roman" panose="02020603050405020304" pitchFamily="18"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Lapas1!$B$1:$I$1</c:f>
              <c:strCache>
                <c:ptCount val="8"/>
                <c:pt idx="0">
                  <c:v>2016</c:v>
                </c:pt>
                <c:pt idx="1">
                  <c:v>2017</c:v>
                </c:pt>
                <c:pt idx="2">
                  <c:v>2018</c:v>
                </c:pt>
                <c:pt idx="3">
                  <c:v>2019</c:v>
                </c:pt>
                <c:pt idx="4">
                  <c:v>2020</c:v>
                </c:pt>
                <c:pt idx="5">
                  <c:v>2021</c:v>
                </c:pt>
                <c:pt idx="6">
                  <c:v>2022</c:v>
                </c:pt>
                <c:pt idx="7">
                  <c:v>2023</c:v>
                </c:pt>
              </c:strCache>
            </c:strRef>
          </c:cat>
          <c:val>
            <c:numRef>
              <c:f>Lapas1!$B$3:$I$3</c:f>
              <c:numCache>
                <c:formatCode>General</c:formatCode>
                <c:ptCount val="8"/>
                <c:pt idx="0">
                  <c:v>293</c:v>
                </c:pt>
                <c:pt idx="1">
                  <c:v>311</c:v>
                </c:pt>
                <c:pt idx="2">
                  <c:v>394</c:v>
                </c:pt>
                <c:pt idx="3">
                  <c:v>432</c:v>
                </c:pt>
                <c:pt idx="4">
                  <c:v>347</c:v>
                </c:pt>
                <c:pt idx="5">
                  <c:v>420</c:v>
                </c:pt>
                <c:pt idx="6">
                  <c:v>430</c:v>
                </c:pt>
                <c:pt idx="7">
                  <c:v>439</c:v>
                </c:pt>
              </c:numCache>
            </c:numRef>
          </c:val>
          <c:smooth val="1"/>
          <c:extLst>
            <c:ext xmlns:c16="http://schemas.microsoft.com/office/drawing/2014/chart" uri="{C3380CC4-5D6E-409C-BE32-E72D297353CC}">
              <c16:uniqueId val="{00000002-DAEB-4459-BFA5-970983A72DF9}"/>
            </c:ext>
          </c:extLst>
        </c:ser>
        <c:dLbls>
          <c:showLegendKey val="0"/>
          <c:showVal val="0"/>
          <c:showCatName val="0"/>
          <c:showSerName val="0"/>
          <c:showPercent val="0"/>
          <c:showBubbleSize val="0"/>
        </c:dLbls>
        <c:marker val="1"/>
        <c:smooth val="0"/>
        <c:axId val="1422181424"/>
        <c:axId val="1339539824"/>
      </c:lineChart>
      <c:dateAx>
        <c:axId val="490130288"/>
        <c:scaling>
          <c:orientation val="minMax"/>
        </c:scaling>
        <c:delete val="0"/>
        <c:axPos val="b"/>
        <c:numFmt formatCode="General" sourceLinked="0"/>
        <c:majorTickMark val="out"/>
        <c:minorTickMark val="none"/>
        <c:tickLblPos val="nextTo"/>
        <c:crossAx val="1"/>
        <c:crosses val="autoZero"/>
        <c:auto val="0"/>
        <c:lblOffset val="100"/>
        <c:baseTimeUnit val="days"/>
      </c:dateAx>
      <c:valAx>
        <c:axId val="1"/>
        <c:scaling>
          <c:orientation val="minMax"/>
          <c:max val="5500"/>
          <c:min val="2000"/>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lt-LT"/>
          </a:p>
        </c:txPr>
        <c:crossAx val="490130288"/>
        <c:crosses val="autoZero"/>
        <c:crossBetween val="between"/>
        <c:majorUnit val="500"/>
      </c:valAx>
      <c:valAx>
        <c:axId val="1339539824"/>
        <c:scaling>
          <c:orientation val="minMax"/>
          <c:max val="600"/>
          <c:min val="250"/>
        </c:scaling>
        <c:delete val="0"/>
        <c:axPos val="r"/>
        <c:numFmt formatCode="General" sourceLinked="1"/>
        <c:majorTickMark val="out"/>
        <c:minorTickMark val="none"/>
        <c:tickLblPos val="nextTo"/>
        <c:crossAx val="1422181424"/>
        <c:crosses val="max"/>
        <c:crossBetween val="between"/>
      </c:valAx>
      <c:catAx>
        <c:axId val="1422181424"/>
        <c:scaling>
          <c:orientation val="minMax"/>
        </c:scaling>
        <c:delete val="1"/>
        <c:axPos val="b"/>
        <c:numFmt formatCode="General" sourceLinked="1"/>
        <c:majorTickMark val="out"/>
        <c:minorTickMark val="none"/>
        <c:tickLblPos val="nextTo"/>
        <c:crossAx val="1339539824"/>
        <c:crosses val="autoZero"/>
        <c:auto val="1"/>
        <c:lblAlgn val="ctr"/>
        <c:lblOffset val="100"/>
        <c:noMultiLvlLbl val="0"/>
      </c:catAx>
      <c:dTable>
        <c:showHorzBorder val="1"/>
        <c:showVertBorder val="1"/>
        <c:showOutline val="1"/>
        <c:showKeys val="1"/>
        <c:txPr>
          <a:bodyPr/>
          <a:lstStyle/>
          <a:p>
            <a:pPr rtl="0">
              <a:defRPr sz="1097">
                <a:latin typeface="Times New Roman" pitchFamily="18" charset="0"/>
                <a:cs typeface="Times New Roman" pitchFamily="18" charset="0"/>
              </a:defRPr>
            </a:pPr>
            <a:endParaRPr lang="lt-LT"/>
          </a:p>
        </c:txPr>
      </c:dTable>
      <c:spPr>
        <a:noFill/>
        <a:ln w="25367">
          <a:noFill/>
        </a:ln>
      </c:spPr>
    </c:plotArea>
    <c:plotVisOnly val="1"/>
    <c:dispBlanksAs val="gap"/>
    <c:showDLblsOverMax val="0"/>
  </c:chart>
  <c:spPr>
    <a:ln w="28575"/>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836909871244635E-3"/>
          <c:y val="3.8317320426689769E-2"/>
          <c:w val="0.96852646638054363"/>
          <c:h val="0.74898805262978496"/>
        </c:manualLayout>
      </c:layout>
      <c:barChart>
        <c:barDir val="col"/>
        <c:grouping val="clustered"/>
        <c:varyColors val="0"/>
        <c:ser>
          <c:idx val="0"/>
          <c:order val="0"/>
          <c:tx>
            <c:strRef>
              <c:f>'Stulpelinė diagrama'!$B$1</c:f>
              <c:strCache>
                <c:ptCount val="1"/>
                <c:pt idx="0">
                  <c:v>2014</c:v>
                </c:pt>
              </c:strCache>
            </c:strRef>
          </c:tx>
          <c:spPr>
            <a:solidFill>
              <a:srgbClr val="5B9BD5"/>
            </a:solidFill>
            <a:ln w="25398">
              <a:noFill/>
            </a:ln>
          </c:spPr>
          <c:invertIfNegative val="0"/>
          <c:dLbls>
            <c:numFmt formatCode="General" sourceLinked="0"/>
            <c:spPr>
              <a:noFill/>
              <a:ln w="25398">
                <a:noFill/>
              </a:ln>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diagrama'!$B$2:$B$6</c:f>
            </c:numRef>
          </c:val>
          <c:extLst>
            <c:ext xmlns:c16="http://schemas.microsoft.com/office/drawing/2014/chart" uri="{C3380CC4-5D6E-409C-BE32-E72D297353CC}">
              <c16:uniqueId val="{00000000-C4BA-4291-9D0D-CD502C1719EE}"/>
            </c:ext>
          </c:extLst>
        </c:ser>
        <c:ser>
          <c:idx val="1"/>
          <c:order val="1"/>
          <c:tx>
            <c:strRef>
              <c:f>'Stulpelinė diagrama'!$C$1</c:f>
              <c:strCache>
                <c:ptCount val="1"/>
                <c:pt idx="0">
                  <c:v>2015</c:v>
                </c:pt>
              </c:strCache>
            </c:strRef>
          </c:tx>
          <c:spPr>
            <a:solidFill>
              <a:srgbClr val="ED7D31"/>
            </a:solidFill>
            <a:ln w="25398">
              <a:noFill/>
            </a:ln>
          </c:spPr>
          <c:invertIfNegative val="0"/>
          <c:dLbls>
            <c:spPr>
              <a:noFill/>
              <a:ln w="25398">
                <a:noFill/>
              </a:ln>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diagrama'!$C$2:$C$6</c:f>
            </c:numRef>
          </c:val>
          <c:extLst>
            <c:ext xmlns:c16="http://schemas.microsoft.com/office/drawing/2014/chart" uri="{C3380CC4-5D6E-409C-BE32-E72D297353CC}">
              <c16:uniqueId val="{00000001-C4BA-4291-9D0D-CD502C1719EE}"/>
            </c:ext>
          </c:extLst>
        </c:ser>
        <c:ser>
          <c:idx val="2"/>
          <c:order val="2"/>
          <c:tx>
            <c:strRef>
              <c:f>'Stulpelinė diagrama'!$D$1</c:f>
              <c:strCache>
                <c:ptCount val="1"/>
                <c:pt idx="0">
                  <c:v>2016</c:v>
                </c:pt>
              </c:strCache>
            </c:strRef>
          </c:tx>
          <c:spPr>
            <a:solidFill>
              <a:srgbClr val="5B9BD5"/>
            </a:solidFill>
            <a:ln w="25398">
              <a:noFill/>
            </a:ln>
          </c:spPr>
          <c:invertIfNegative val="0"/>
          <c:dLbls>
            <c:spPr>
              <a:noFill/>
              <a:ln w="25398">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diagrama'!$D$2:$D$6</c:f>
            </c:numRef>
          </c:val>
          <c:extLst>
            <c:ext xmlns:c16="http://schemas.microsoft.com/office/drawing/2014/chart" uri="{C3380CC4-5D6E-409C-BE32-E72D297353CC}">
              <c16:uniqueId val="{00000002-C4BA-4291-9D0D-CD502C1719EE}"/>
            </c:ext>
          </c:extLst>
        </c:ser>
        <c:ser>
          <c:idx val="3"/>
          <c:order val="3"/>
          <c:tx>
            <c:strRef>
              <c:f>'Stulpelinė diagrama'!$E$1</c:f>
              <c:strCache>
                <c:ptCount val="1"/>
                <c:pt idx="0">
                  <c:v>2018</c:v>
                </c:pt>
              </c:strCache>
            </c:strRef>
          </c:tx>
          <c:spPr>
            <a:solidFill>
              <a:srgbClr val="1F497D">
                <a:lumMod val="40000"/>
                <a:lumOff val="60000"/>
              </a:srgbClr>
            </a:solidFill>
            <a:ln w="25398">
              <a:noFill/>
            </a:ln>
          </c:spPr>
          <c:invertIfNegative val="0"/>
          <c:dPt>
            <c:idx val="2"/>
            <c:invertIfNegative val="0"/>
            <c:bubble3D val="0"/>
            <c:extLst>
              <c:ext xmlns:c16="http://schemas.microsoft.com/office/drawing/2014/chart" uri="{C3380CC4-5D6E-409C-BE32-E72D297353CC}">
                <c16:uniqueId val="{00000003-C4BA-4291-9D0D-CD502C1719EE}"/>
              </c:ext>
            </c:extLst>
          </c:dPt>
          <c:dLbls>
            <c:spPr>
              <a:noFill/>
              <a:ln w="25398">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diagrama'!$E$2:$E$6</c:f>
              <c:numCache>
                <c:formatCode>General</c:formatCode>
                <c:ptCount val="5"/>
                <c:pt idx="0">
                  <c:v>3</c:v>
                </c:pt>
                <c:pt idx="1">
                  <c:v>8</c:v>
                </c:pt>
                <c:pt idx="2">
                  <c:v>7</c:v>
                </c:pt>
                <c:pt idx="3">
                  <c:v>5</c:v>
                </c:pt>
                <c:pt idx="4">
                  <c:v>8</c:v>
                </c:pt>
              </c:numCache>
            </c:numRef>
          </c:val>
          <c:extLst>
            <c:ext xmlns:c16="http://schemas.microsoft.com/office/drawing/2014/chart" uri="{C3380CC4-5D6E-409C-BE32-E72D297353CC}">
              <c16:uniqueId val="{00000004-C4BA-4291-9D0D-CD502C1719EE}"/>
            </c:ext>
          </c:extLst>
        </c:ser>
        <c:ser>
          <c:idx val="4"/>
          <c:order val="4"/>
          <c:tx>
            <c:strRef>
              <c:f>'Stulpelinė diagrama'!$F$1</c:f>
              <c:strCache>
                <c:ptCount val="1"/>
                <c:pt idx="0">
                  <c:v>2019</c:v>
                </c:pt>
              </c:strCache>
            </c:strRef>
          </c:tx>
          <c:spPr>
            <a:solidFill>
              <a:srgbClr val="F79646"/>
            </a:solidFill>
            <a:ln>
              <a:noFill/>
            </a:ln>
            <a:effectLst/>
          </c:spPr>
          <c:invertIfNegative val="0"/>
          <c:dLbls>
            <c:spPr>
              <a:noFill/>
              <a:ln w="25398">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diagrama'!$F$2:$F$6</c:f>
              <c:numCache>
                <c:formatCode>General</c:formatCode>
                <c:ptCount val="5"/>
                <c:pt idx="0">
                  <c:v>4</c:v>
                </c:pt>
                <c:pt idx="1">
                  <c:v>11</c:v>
                </c:pt>
                <c:pt idx="2">
                  <c:v>7</c:v>
                </c:pt>
                <c:pt idx="3">
                  <c:v>3</c:v>
                </c:pt>
                <c:pt idx="4">
                  <c:v>1</c:v>
                </c:pt>
              </c:numCache>
            </c:numRef>
          </c:val>
          <c:extLst>
            <c:ext xmlns:c16="http://schemas.microsoft.com/office/drawing/2014/chart" uri="{C3380CC4-5D6E-409C-BE32-E72D297353CC}">
              <c16:uniqueId val="{00000005-C4BA-4291-9D0D-CD502C1719EE}"/>
            </c:ext>
          </c:extLst>
        </c:ser>
        <c:ser>
          <c:idx val="5"/>
          <c:order val="5"/>
          <c:tx>
            <c:strRef>
              <c:f>'Stulpelinė diagrama'!$G$1</c:f>
              <c:strCache>
                <c:ptCount val="1"/>
                <c:pt idx="0">
                  <c:v>2020</c:v>
                </c:pt>
              </c:strCache>
            </c:strRef>
          </c:tx>
          <c:spPr>
            <a:solidFill>
              <a:sysClr val="window" lastClr="FFFFFF">
                <a:lumMod val="65000"/>
              </a:sysClr>
            </a:solidFill>
            <a:ln w="25398">
              <a:noFill/>
            </a:ln>
          </c:spPr>
          <c:invertIfNegative val="0"/>
          <c:dLbls>
            <c:spPr>
              <a:noFill/>
              <a:ln w="25398">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diagrama'!$G$2:$G$6</c:f>
              <c:numCache>
                <c:formatCode>General</c:formatCode>
                <c:ptCount val="5"/>
                <c:pt idx="0">
                  <c:v>6</c:v>
                </c:pt>
                <c:pt idx="1">
                  <c:v>11</c:v>
                </c:pt>
                <c:pt idx="2">
                  <c:v>9</c:v>
                </c:pt>
                <c:pt idx="3">
                  <c:v>1</c:v>
                </c:pt>
                <c:pt idx="4">
                  <c:v>3</c:v>
                </c:pt>
              </c:numCache>
            </c:numRef>
          </c:val>
          <c:extLst>
            <c:ext xmlns:c16="http://schemas.microsoft.com/office/drawing/2014/chart" uri="{C3380CC4-5D6E-409C-BE32-E72D297353CC}">
              <c16:uniqueId val="{00000006-C4BA-4291-9D0D-CD502C1719EE}"/>
            </c:ext>
          </c:extLst>
        </c:ser>
        <c:ser>
          <c:idx val="6"/>
          <c:order val="6"/>
          <c:tx>
            <c:strRef>
              <c:f>'Stulpelinė diagrama'!$H$1</c:f>
              <c:strCache>
                <c:ptCount val="1"/>
                <c:pt idx="0">
                  <c:v>2021</c:v>
                </c:pt>
              </c:strCache>
            </c:strRef>
          </c:tx>
          <c:spPr>
            <a:solidFill>
              <a:srgbClr val="FFC000"/>
            </a:solidFill>
          </c:spPr>
          <c:invertIfNegative val="0"/>
          <c:dLbls>
            <c:spPr>
              <a:noFill/>
              <a:ln w="25398">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diagrama'!$H$2:$H$6</c:f>
              <c:numCache>
                <c:formatCode>General</c:formatCode>
                <c:ptCount val="5"/>
                <c:pt idx="0">
                  <c:v>10</c:v>
                </c:pt>
                <c:pt idx="1">
                  <c:v>15</c:v>
                </c:pt>
                <c:pt idx="2">
                  <c:v>10</c:v>
                </c:pt>
                <c:pt idx="3">
                  <c:v>2</c:v>
                </c:pt>
                <c:pt idx="4">
                  <c:v>2</c:v>
                </c:pt>
              </c:numCache>
            </c:numRef>
          </c:val>
          <c:extLst>
            <c:ext xmlns:c16="http://schemas.microsoft.com/office/drawing/2014/chart" uri="{C3380CC4-5D6E-409C-BE32-E72D297353CC}">
              <c16:uniqueId val="{00000007-C4BA-4291-9D0D-CD502C1719EE}"/>
            </c:ext>
          </c:extLst>
        </c:ser>
        <c:ser>
          <c:idx val="7"/>
          <c:order val="7"/>
          <c:tx>
            <c:strRef>
              <c:f>'Stulpelinė diagrama'!$I$1</c:f>
              <c:strCache>
                <c:ptCount val="1"/>
                <c:pt idx="0">
                  <c:v>2022</c:v>
                </c:pt>
              </c:strCache>
            </c:strRef>
          </c:tx>
          <c:spPr>
            <a:solidFill>
              <a:srgbClr val="0070C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diagrama'!$A$2:$A$6</c:f>
              <c:strCache>
                <c:ptCount val="5"/>
                <c:pt idx="0">
                  <c:v>0-9</c:v>
                </c:pt>
                <c:pt idx="1">
                  <c:v>10-49</c:v>
                </c:pt>
                <c:pt idx="2">
                  <c:v>50-249</c:v>
                </c:pt>
                <c:pt idx="3">
                  <c:v>250-499</c:v>
                </c:pt>
                <c:pt idx="4">
                  <c:v>500 ir daugiau</c:v>
                </c:pt>
              </c:strCache>
            </c:strRef>
          </c:cat>
          <c:val>
            <c:numRef>
              <c:f>'Stulpelinė diagrama'!$I$2:$I$6</c:f>
              <c:numCache>
                <c:formatCode>General</c:formatCode>
                <c:ptCount val="5"/>
                <c:pt idx="0">
                  <c:v>5</c:v>
                </c:pt>
                <c:pt idx="1">
                  <c:v>8</c:v>
                </c:pt>
                <c:pt idx="2">
                  <c:v>4</c:v>
                </c:pt>
                <c:pt idx="3">
                  <c:v>4</c:v>
                </c:pt>
                <c:pt idx="4">
                  <c:v>2</c:v>
                </c:pt>
              </c:numCache>
            </c:numRef>
          </c:val>
          <c:extLst>
            <c:ext xmlns:c16="http://schemas.microsoft.com/office/drawing/2014/chart" uri="{C3380CC4-5D6E-409C-BE32-E72D297353CC}">
              <c16:uniqueId val="{00000008-C4BA-4291-9D0D-CD502C1719EE}"/>
            </c:ext>
          </c:extLst>
        </c:ser>
        <c:ser>
          <c:idx val="8"/>
          <c:order val="8"/>
          <c:tx>
            <c:strRef>
              <c:f>'Stulpelinė diagrama'!$J$1</c:f>
              <c:strCache>
                <c:ptCount val="1"/>
                <c:pt idx="0">
                  <c:v>2014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diagrama'!$A$2:$A$6</c:f>
              <c:strCache>
                <c:ptCount val="5"/>
                <c:pt idx="0">
                  <c:v>0-9</c:v>
                </c:pt>
                <c:pt idx="1">
                  <c:v>10-49</c:v>
                </c:pt>
                <c:pt idx="2">
                  <c:v>50-249</c:v>
                </c:pt>
                <c:pt idx="3">
                  <c:v>250-499</c:v>
                </c:pt>
                <c:pt idx="4">
                  <c:v>500 ir daugiau</c:v>
                </c:pt>
              </c:strCache>
            </c:strRef>
          </c:cat>
          <c:val>
            <c:numRef>
              <c:f>'Stulpelinė diagrama'!$J$2:$J$6</c:f>
            </c:numRef>
          </c:val>
          <c:extLst>
            <c:ext xmlns:c16="http://schemas.microsoft.com/office/drawing/2014/chart" uri="{C3380CC4-5D6E-409C-BE32-E72D297353CC}">
              <c16:uniqueId val="{00000009-C4BA-4291-9D0D-CD502C1719EE}"/>
            </c:ext>
          </c:extLst>
        </c:ser>
        <c:ser>
          <c:idx val="9"/>
          <c:order val="9"/>
          <c:tx>
            <c:strRef>
              <c:f>'Stulpelinė diagrama'!$K$1</c:f>
              <c:strCache>
                <c:ptCount val="1"/>
                <c:pt idx="0">
                  <c:v>2015</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diagrama'!$A$2:$A$6</c:f>
              <c:strCache>
                <c:ptCount val="5"/>
                <c:pt idx="0">
                  <c:v>0-9</c:v>
                </c:pt>
                <c:pt idx="1">
                  <c:v>10-49</c:v>
                </c:pt>
                <c:pt idx="2">
                  <c:v>50-249</c:v>
                </c:pt>
                <c:pt idx="3">
                  <c:v>250-499</c:v>
                </c:pt>
                <c:pt idx="4">
                  <c:v>500 ir daugiau</c:v>
                </c:pt>
              </c:strCache>
            </c:strRef>
          </c:cat>
          <c:val>
            <c:numRef>
              <c:f>'Stulpelinė diagrama'!$K$2:$K$6</c:f>
            </c:numRef>
          </c:val>
          <c:extLst>
            <c:ext xmlns:c16="http://schemas.microsoft.com/office/drawing/2014/chart" uri="{C3380CC4-5D6E-409C-BE32-E72D297353CC}">
              <c16:uniqueId val="{0000000A-C4BA-4291-9D0D-CD502C1719EE}"/>
            </c:ext>
          </c:extLst>
        </c:ser>
        <c:ser>
          <c:idx val="10"/>
          <c:order val="10"/>
          <c:tx>
            <c:strRef>
              <c:f>'Stulpelinė diagrama'!$L$1</c:f>
              <c:strCache>
                <c:ptCount val="1"/>
                <c:pt idx="0">
                  <c:v>2023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diagrama'!$A$2:$A$6</c:f>
              <c:strCache>
                <c:ptCount val="5"/>
                <c:pt idx="0">
                  <c:v>0-9</c:v>
                </c:pt>
                <c:pt idx="1">
                  <c:v>10-49</c:v>
                </c:pt>
                <c:pt idx="2">
                  <c:v>50-249</c:v>
                </c:pt>
                <c:pt idx="3">
                  <c:v>250-499</c:v>
                </c:pt>
                <c:pt idx="4">
                  <c:v>500 ir daugiau</c:v>
                </c:pt>
              </c:strCache>
            </c:strRef>
          </c:cat>
          <c:val>
            <c:numRef>
              <c:f>'Stulpelinė diagrama'!$L$2:$L$6</c:f>
              <c:numCache>
                <c:formatCode>General</c:formatCode>
                <c:ptCount val="5"/>
                <c:pt idx="0">
                  <c:v>4</c:v>
                </c:pt>
                <c:pt idx="1">
                  <c:v>4</c:v>
                </c:pt>
                <c:pt idx="2">
                  <c:v>5</c:v>
                </c:pt>
                <c:pt idx="3">
                  <c:v>3</c:v>
                </c:pt>
                <c:pt idx="4">
                  <c:v>2</c:v>
                </c:pt>
              </c:numCache>
            </c:numRef>
          </c:val>
          <c:extLst>
            <c:ext xmlns:c16="http://schemas.microsoft.com/office/drawing/2014/chart" uri="{C3380CC4-5D6E-409C-BE32-E72D297353CC}">
              <c16:uniqueId val="{0000000B-C4BA-4291-9D0D-CD502C1719EE}"/>
            </c:ext>
          </c:extLst>
        </c:ser>
        <c:dLbls>
          <c:dLblPos val="outEnd"/>
          <c:showLegendKey val="0"/>
          <c:showVal val="1"/>
          <c:showCatName val="0"/>
          <c:showSerName val="0"/>
          <c:showPercent val="0"/>
          <c:showBubbleSize val="0"/>
        </c:dLbls>
        <c:gapWidth val="219"/>
        <c:overlap val="-27"/>
        <c:axId val="317697024"/>
        <c:axId val="341320448"/>
      </c:barChart>
      <c:catAx>
        <c:axId val="317697024"/>
        <c:scaling>
          <c:orientation val="minMax"/>
        </c:scaling>
        <c:delete val="0"/>
        <c:axPos val="b"/>
        <c:numFmt formatCode="General" sourceLinked="1"/>
        <c:majorTickMark val="none"/>
        <c:minorTickMark val="none"/>
        <c:tickLblPos val="nextTo"/>
        <c:spPr>
          <a:noFill/>
          <a:ln w="9524" cap="flat" cmpd="sng" algn="ctr">
            <a:solidFill>
              <a:schemeClr val="tx1">
                <a:lumMod val="15000"/>
                <a:lumOff val="85000"/>
              </a:schemeClr>
            </a:solidFill>
            <a:round/>
          </a:ln>
          <a:effectLst/>
        </c:spPr>
        <c:txPr>
          <a:bodyPr rot="-60000000" vert="horz"/>
          <a:lstStyle/>
          <a:p>
            <a:pPr>
              <a:defRPr/>
            </a:pPr>
            <a:endParaRPr lang="lt-LT"/>
          </a:p>
        </c:txPr>
        <c:crossAx val="341320448"/>
        <c:crosses val="autoZero"/>
        <c:auto val="1"/>
        <c:lblAlgn val="ctr"/>
        <c:lblOffset val="100"/>
        <c:noMultiLvlLbl val="0"/>
      </c:catAx>
      <c:valAx>
        <c:axId val="341320448"/>
        <c:scaling>
          <c:orientation val="minMax"/>
        </c:scaling>
        <c:delete val="0"/>
        <c:axPos val="l"/>
        <c:majorGridlines>
          <c:spPr>
            <a:ln w="9524" cap="flat" cmpd="sng" algn="ctr">
              <a:solidFill>
                <a:schemeClr val="tx1">
                  <a:lumMod val="15000"/>
                  <a:lumOff val="85000"/>
                </a:schemeClr>
              </a:solidFill>
              <a:round/>
            </a:ln>
            <a:effectLst/>
          </c:spPr>
        </c:majorGridlines>
        <c:numFmt formatCode="General" sourceLinked="1"/>
        <c:majorTickMark val="none"/>
        <c:minorTickMark val="none"/>
        <c:tickLblPos val="nextTo"/>
        <c:spPr>
          <a:ln w="6349">
            <a:noFill/>
          </a:ln>
        </c:spPr>
        <c:txPr>
          <a:bodyPr rot="-60000000" vert="horz"/>
          <a:lstStyle/>
          <a:p>
            <a:pPr>
              <a:defRPr/>
            </a:pPr>
            <a:endParaRPr lang="lt-LT"/>
          </a:p>
        </c:txPr>
        <c:crossAx val="317697024"/>
        <c:crosses val="autoZero"/>
        <c:crossBetween val="between"/>
      </c:valAx>
      <c:spPr>
        <a:noFill/>
        <a:ln w="25398">
          <a:noFill/>
        </a:ln>
      </c:spPr>
    </c:plotArea>
    <c:legend>
      <c:legendPos val="b"/>
      <c:layout>
        <c:manualLayout>
          <c:xMode val="edge"/>
          <c:yMode val="edge"/>
          <c:x val="0.28026152732234733"/>
          <c:y val="0.89678796907143365"/>
          <c:w val="0.43833554896547022"/>
          <c:h val="0.10321192958988235"/>
        </c:manualLayout>
      </c:layout>
      <c:overlay val="0"/>
      <c:spPr>
        <a:noFill/>
        <a:ln w="25398">
          <a:noFill/>
        </a:ln>
      </c:spPr>
      <c:txPr>
        <a:bodyPr rot="0" vert="horz"/>
        <a:lstStyle/>
        <a:p>
          <a:pPr>
            <a:defRPr/>
          </a:pPr>
          <a:endParaRPr lang="lt-LT"/>
        </a:p>
      </c:txPr>
    </c:legend>
    <c:plotVisOnly val="1"/>
    <c:dispBlanksAs val="gap"/>
    <c:showDLblsOverMax val="0"/>
  </c:chart>
  <c:spPr>
    <a:solidFill>
      <a:schemeClr val="bg1"/>
    </a:solidFill>
    <a:ln w="9524" cap="flat" cmpd="sng" algn="ctr">
      <a:solidFill>
        <a:schemeClr val="tx1">
          <a:lumMod val="15000"/>
          <a:lumOff val="85000"/>
        </a:schemeClr>
      </a:solidFill>
      <a:round/>
    </a:ln>
    <a:effectLst/>
  </c:spPr>
  <c:txPr>
    <a:bodyPr/>
    <a:lstStyle/>
    <a:p>
      <a:pPr>
        <a:defRPr sz="900">
          <a:solidFill>
            <a:sysClr val="windowText" lastClr="000000"/>
          </a:solidFill>
          <a:latin typeface="Calibri (Tekstas)"/>
        </a:defRPr>
      </a:pPr>
      <a:endParaRPr lang="lt-L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836909871244635E-3"/>
          <c:y val="8.4961927835943571E-2"/>
          <c:w val="0.96852646638054363"/>
          <c:h val="0.71992871232184752"/>
        </c:manualLayout>
      </c:layout>
      <c:barChart>
        <c:barDir val="col"/>
        <c:grouping val="clustered"/>
        <c:varyColors val="0"/>
        <c:ser>
          <c:idx val="0"/>
          <c:order val="0"/>
          <c:tx>
            <c:strRef>
              <c:f>'Stulpelinė diagrama'!$B$1</c:f>
              <c:strCache>
                <c:ptCount val="1"/>
                <c:pt idx="0">
                  <c:v>2014</c:v>
                </c:pt>
              </c:strCache>
            </c:strRef>
          </c:tx>
          <c:spPr>
            <a:solidFill>
              <a:srgbClr val="4472C4"/>
            </a:solidFill>
            <a:ln w="25355">
              <a:noFill/>
            </a:ln>
          </c:spPr>
          <c:invertIfNegative val="0"/>
          <c:dLbls>
            <c:dLbl>
              <c:idx val="1"/>
              <c:layout>
                <c:manualLayout>
                  <c:x val="-1.8676073874247769E-2"/>
                  <c:y val="-4.84261501210653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1D-4AEE-9340-F2429AD926CA}"/>
                </c:ext>
              </c:extLst>
            </c:dLbl>
            <c:dLbl>
              <c:idx val="2"/>
              <c:layout>
                <c:manualLayout>
                  <c:x val="-2.2733329065574119E-2"/>
                  <c:y val="9.59245478930518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1D-4AEE-9340-F2429AD926CA}"/>
                </c:ext>
              </c:extLst>
            </c:dLbl>
            <c:dLbl>
              <c:idx val="3"/>
              <c:layout>
                <c:manualLayout>
                  <c:x val="-1.6600954554886905E-2"/>
                  <c:y val="-8.878024962493360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1D-4AEE-9340-F2429AD926CA}"/>
                </c:ext>
              </c:extLst>
            </c:dLbl>
            <c:dLbl>
              <c:idx val="4"/>
              <c:layout>
                <c:manualLayout>
                  <c:x val="-1.084010840108401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1D-4AEE-9340-F2429AD926CA}"/>
                </c:ext>
              </c:extLst>
            </c:dLbl>
            <c:numFmt formatCode="General" sourceLinked="0"/>
            <c:spPr>
              <a:noFill/>
              <a:ln w="25355">
                <a:noFill/>
              </a:ln>
            </c:spPr>
            <c:txPr>
              <a:bodyPr rot="0" spcFirstLastPara="1" vertOverflow="ellipsis" vert="horz" wrap="square" lIns="38100" tIns="19050" rIns="38100" bIns="19050" anchor="ctr" anchorCtr="1">
                <a:spAutoFit/>
              </a:bodyPr>
              <a:lstStyle/>
              <a:p>
                <a:pPr>
                  <a:defRPr sz="898"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diagrama'!$B$2:$B$6</c:f>
            </c:numRef>
          </c:val>
          <c:extLst>
            <c:ext xmlns:c16="http://schemas.microsoft.com/office/drawing/2014/chart" uri="{C3380CC4-5D6E-409C-BE32-E72D297353CC}">
              <c16:uniqueId val="{00000004-2C1D-4AEE-9340-F2429AD926CA}"/>
            </c:ext>
          </c:extLst>
        </c:ser>
        <c:ser>
          <c:idx val="1"/>
          <c:order val="1"/>
          <c:tx>
            <c:strRef>
              <c:f>'Stulpelinė diagrama'!$C$1</c:f>
              <c:strCache>
                <c:ptCount val="1"/>
                <c:pt idx="0">
                  <c:v>2015</c:v>
                </c:pt>
              </c:strCache>
            </c:strRef>
          </c:tx>
          <c:spPr>
            <a:solidFill>
              <a:srgbClr val="ED7D31"/>
            </a:solidFill>
            <a:ln w="25355">
              <a:noFill/>
            </a:ln>
          </c:spPr>
          <c:invertIfNegative val="0"/>
          <c:dLbls>
            <c:dLbl>
              <c:idx val="0"/>
              <c:layout>
                <c:manualLayout>
                  <c:x val="-6.504065040650416E-3"/>
                  <c:y val="-4.3165613913645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1D-4AEE-9340-F2429AD926CA}"/>
                </c:ext>
              </c:extLst>
            </c:dLbl>
            <c:dLbl>
              <c:idx val="1"/>
              <c:layout>
                <c:manualLayout>
                  <c:x val="-8.3004772774434524E-3"/>
                  <c:y val="-8.792864051582153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1D-4AEE-9340-F2429AD926CA}"/>
                </c:ext>
              </c:extLst>
            </c:dLbl>
            <c:dLbl>
              <c:idx val="2"/>
              <c:layout>
                <c:manualLayout>
                  <c:x val="-2.6976505985532296E-2"/>
                  <c:y val="-3.07796140867007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1D-4AEE-9340-F2429AD926CA}"/>
                </c:ext>
              </c:extLst>
            </c:dLbl>
            <c:spPr>
              <a:noFill/>
              <a:ln w="25355">
                <a:noFill/>
              </a:ln>
            </c:spPr>
            <c:txPr>
              <a:bodyPr rot="0" spcFirstLastPara="1" vertOverflow="ellipsis" vert="horz" wrap="square" lIns="38100" tIns="19050" rIns="38100" bIns="19050" anchor="ctr" anchorCtr="1">
                <a:spAutoFit/>
              </a:bodyPr>
              <a:lstStyle/>
              <a:p>
                <a:pPr>
                  <a:defRPr sz="898"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diagrama'!$C$2:$C$6</c:f>
            </c:numRef>
          </c:val>
          <c:extLst>
            <c:ext xmlns:c16="http://schemas.microsoft.com/office/drawing/2014/chart" uri="{C3380CC4-5D6E-409C-BE32-E72D297353CC}">
              <c16:uniqueId val="{00000008-2C1D-4AEE-9340-F2429AD926CA}"/>
            </c:ext>
          </c:extLst>
        </c:ser>
        <c:ser>
          <c:idx val="2"/>
          <c:order val="2"/>
          <c:tx>
            <c:strRef>
              <c:f>'Stulpelinė diagrama'!$D$1</c:f>
              <c:strCache>
                <c:ptCount val="1"/>
                <c:pt idx="0">
                  <c:v>2016</c:v>
                </c:pt>
              </c:strCache>
            </c:strRef>
          </c:tx>
          <c:spPr>
            <a:solidFill>
              <a:srgbClr val="5B9BD5"/>
            </a:solidFill>
            <a:ln w="25355">
              <a:noFill/>
            </a:ln>
          </c:spPr>
          <c:invertIfNegative val="0"/>
          <c:dLbls>
            <c:dLbl>
              <c:idx val="0"/>
              <c:layout>
                <c:manualLayout>
                  <c:x val="-1.084010840108401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1D-4AEE-9340-F2429AD926CA}"/>
                </c:ext>
              </c:extLst>
            </c:dLbl>
            <c:dLbl>
              <c:idx val="1"/>
              <c:layout>
                <c:manualLayout>
                  <c:x val="-1.5176151761517655E-2"/>
                  <c:y val="7.65144356955375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1D-4AEE-9340-F2429AD926CA}"/>
                </c:ext>
              </c:extLst>
            </c:dLbl>
            <c:dLbl>
              <c:idx val="2"/>
              <c:layout>
                <c:manualLayout>
                  <c:x val="-2.3662505601433965E-2"/>
                  <c:y val="7.651443569553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1D-4AEE-9340-F2429AD926CA}"/>
                </c:ext>
              </c:extLst>
            </c:dLbl>
            <c:dLbl>
              <c:idx val="3"/>
              <c:layout>
                <c:manualLayout>
                  <c:x val="-1.4990418880566759E-2"/>
                  <c:y val="-2.211723534558723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1D-4AEE-9340-F2429AD926CA}"/>
                </c:ext>
              </c:extLst>
            </c:dLbl>
            <c:dLbl>
              <c:idx val="4"/>
              <c:layout>
                <c:manualLayout>
                  <c:x val="-2.1680216802168022E-2"/>
                  <c:y val="6.78868474773986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1D-4AEE-9340-F2429AD926CA}"/>
                </c:ext>
              </c:extLst>
            </c:dLbl>
            <c:spPr>
              <a:noFill/>
              <a:ln w="25355">
                <a:noFill/>
              </a:ln>
            </c:spPr>
            <c:txPr>
              <a:bodyPr rot="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diagrama'!$D$2:$D$6</c:f>
            </c:numRef>
          </c:val>
          <c:extLst>
            <c:ext xmlns:c16="http://schemas.microsoft.com/office/drawing/2014/chart" uri="{C3380CC4-5D6E-409C-BE32-E72D297353CC}">
              <c16:uniqueId val="{0000000E-2C1D-4AEE-9340-F2429AD926CA}"/>
            </c:ext>
          </c:extLst>
        </c:ser>
        <c:ser>
          <c:idx val="3"/>
          <c:order val="3"/>
          <c:tx>
            <c:strRef>
              <c:f>'Stulpelinė diagrama'!$E$1</c:f>
              <c:strCache>
                <c:ptCount val="1"/>
                <c:pt idx="0">
                  <c:v>2018</c:v>
                </c:pt>
              </c:strCache>
            </c:strRef>
          </c:tx>
          <c:spPr>
            <a:solidFill>
              <a:srgbClr val="1F497D">
                <a:lumMod val="40000"/>
                <a:lumOff val="60000"/>
              </a:srgbClr>
            </a:solidFill>
            <a:ln w="25355">
              <a:noFill/>
            </a:ln>
          </c:spPr>
          <c:invertIfNegative val="0"/>
          <c:dLbls>
            <c:dLbl>
              <c:idx val="0"/>
              <c:layout>
                <c:manualLayout>
                  <c:x val="-8.3933166890724029E-3"/>
                  <c:y val="1.64246135899679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C1D-4AEE-9340-F2429AD926CA}"/>
                </c:ext>
              </c:extLst>
            </c:dLbl>
            <c:dLbl>
              <c:idx val="1"/>
              <c:layout>
                <c:manualLayout>
                  <c:x val="-4.614813392228371E-3"/>
                  <c:y val="5.432036014088530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1D-4AEE-9340-F2429AD926CA}"/>
                </c:ext>
              </c:extLst>
            </c:dLbl>
            <c:dLbl>
              <c:idx val="2"/>
              <c:layout>
                <c:manualLayout>
                  <c:x val="-2.1122847448946932E-2"/>
                  <c:y val="5.05290172061824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1D-4AEE-9340-F2429AD926CA}"/>
                </c:ext>
              </c:extLst>
            </c:dLbl>
            <c:dLbl>
              <c:idx val="3"/>
              <c:layout>
                <c:manualLayout>
                  <c:x val="-8.3933166890724029E-3"/>
                  <c:y val="3.27652376786229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C1D-4AEE-9340-F2429AD926CA}"/>
                </c:ext>
              </c:extLst>
            </c:dLbl>
            <c:dLbl>
              <c:idx val="4"/>
              <c:layout>
                <c:manualLayout>
                  <c:x val="-1.3008130081300813E-2"/>
                  <c:y val="7.651443569553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C1D-4AEE-9340-F2429AD926CA}"/>
                </c:ext>
              </c:extLst>
            </c:dLbl>
            <c:spPr>
              <a:noFill/>
              <a:ln w="25355">
                <a:noFill/>
              </a:ln>
            </c:spPr>
            <c:txPr>
              <a:bodyPr rot="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diagrama'!$E$2:$E$6</c:f>
              <c:numCache>
                <c:formatCode>General</c:formatCode>
                <c:ptCount val="5"/>
                <c:pt idx="0">
                  <c:v>105</c:v>
                </c:pt>
                <c:pt idx="1">
                  <c:v>634</c:v>
                </c:pt>
                <c:pt idx="2">
                  <c:v>1395</c:v>
                </c:pt>
                <c:pt idx="3">
                  <c:v>613</c:v>
                </c:pt>
                <c:pt idx="4">
                  <c:v>1372</c:v>
                </c:pt>
              </c:numCache>
            </c:numRef>
          </c:val>
          <c:extLst>
            <c:ext xmlns:c16="http://schemas.microsoft.com/office/drawing/2014/chart" uri="{C3380CC4-5D6E-409C-BE32-E72D297353CC}">
              <c16:uniqueId val="{00000014-2C1D-4AEE-9340-F2429AD926CA}"/>
            </c:ext>
          </c:extLst>
        </c:ser>
        <c:ser>
          <c:idx val="4"/>
          <c:order val="4"/>
          <c:tx>
            <c:strRef>
              <c:f>'Stulpelinė diagrama'!$F$1</c:f>
              <c:strCache>
                <c:ptCount val="1"/>
                <c:pt idx="0">
                  <c:v>2019</c:v>
                </c:pt>
              </c:strCache>
            </c:strRef>
          </c:tx>
          <c:spPr>
            <a:solidFill>
              <a:srgbClr val="F79646"/>
            </a:solidFill>
            <a:ln w="25355">
              <a:noFill/>
            </a:ln>
          </c:spPr>
          <c:invertIfNegative val="0"/>
          <c:dLbls>
            <c:dLbl>
              <c:idx val="0"/>
              <c:layout>
                <c:manualLayout>
                  <c:x val="0"/>
                  <c:y val="4.88837933719823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C1D-4AEE-9340-F2429AD926CA}"/>
                </c:ext>
              </c:extLst>
            </c:dLbl>
            <c:dLbl>
              <c:idx val="1"/>
              <c:layout>
                <c:manualLayout>
                  <c:x val="4.1503104794827477E-3"/>
                  <c:y val="-4.83732866724992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C1D-4AEE-9340-F2429AD926CA}"/>
                </c:ext>
              </c:extLst>
            </c:dLbl>
            <c:dLbl>
              <c:idx val="2"/>
              <c:layout>
                <c:manualLayout>
                  <c:x val="-6.5040650406504863E-3"/>
                  <c:y val="3.01988918051910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C1D-4AEE-9340-F2429AD926CA}"/>
                </c:ext>
              </c:extLst>
            </c:dLbl>
            <c:dLbl>
              <c:idx val="4"/>
              <c:layout>
                <c:manualLayout>
                  <c:x val="-6.5040650406504065E-3"/>
                  <c:y val="-4.63155438903470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C1D-4AEE-9340-F2429AD926CA}"/>
                </c:ext>
              </c:extLst>
            </c:dLbl>
            <c:spPr>
              <a:noFill/>
              <a:ln w="25355">
                <a:noFill/>
              </a:ln>
            </c:spPr>
            <c:txPr>
              <a:bodyPr rot="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diagrama'!$F$2:$F$6</c:f>
              <c:numCache>
                <c:formatCode>General</c:formatCode>
                <c:ptCount val="5"/>
                <c:pt idx="0">
                  <c:v>110</c:v>
                </c:pt>
                <c:pt idx="1">
                  <c:v>642</c:v>
                </c:pt>
                <c:pt idx="2">
                  <c:v>1641</c:v>
                </c:pt>
                <c:pt idx="3">
                  <c:v>749</c:v>
                </c:pt>
                <c:pt idx="4">
                  <c:v>1457</c:v>
                </c:pt>
              </c:numCache>
            </c:numRef>
          </c:val>
          <c:extLst>
            <c:ext xmlns:c16="http://schemas.microsoft.com/office/drawing/2014/chart" uri="{C3380CC4-5D6E-409C-BE32-E72D297353CC}">
              <c16:uniqueId val="{00000019-2C1D-4AEE-9340-F2429AD926CA}"/>
            </c:ext>
          </c:extLst>
        </c:ser>
        <c:ser>
          <c:idx val="5"/>
          <c:order val="5"/>
          <c:tx>
            <c:strRef>
              <c:f>'Stulpelinė diagrama'!$G$1</c:f>
              <c:strCache>
                <c:ptCount val="1"/>
                <c:pt idx="0">
                  <c:v>2020</c:v>
                </c:pt>
              </c:strCache>
            </c:strRef>
          </c:tx>
          <c:spPr>
            <a:solidFill>
              <a:sysClr val="window" lastClr="FFFFFF">
                <a:lumMod val="65000"/>
              </a:sysClr>
            </a:solidFill>
            <a:ln w="25355">
              <a:noFill/>
            </a:ln>
          </c:spPr>
          <c:invertIfNegative val="0"/>
          <c:dLbls>
            <c:dLbl>
              <c:idx val="0"/>
              <c:layout>
                <c:manualLayout>
                  <c:x val="4.3360433604336043E-3"/>
                  <c:y val="-4.3161271507728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C1D-4AEE-9340-F2429AD926CA}"/>
                </c:ext>
              </c:extLst>
            </c:dLbl>
            <c:dLbl>
              <c:idx val="1"/>
              <c:layout>
                <c:manualLayout>
                  <c:x val="-5.237425114271103E-4"/>
                  <c:y val="-8.4875562720133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C1D-4AEE-9340-F2429AD926CA}"/>
                </c:ext>
              </c:extLst>
            </c:dLbl>
            <c:dLbl>
              <c:idx val="2"/>
              <c:layout>
                <c:manualLayout>
                  <c:x val="1.3769524349514695E-3"/>
                  <c:y val="6.94587290813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C1D-4AEE-9340-F2429AD926CA}"/>
                </c:ext>
              </c:extLst>
            </c:dLbl>
            <c:dLbl>
              <c:idx val="3"/>
              <c:layout>
                <c:manualLayout>
                  <c:x val="3.8010493579641357E-3"/>
                  <c:y val="-4.84746735789232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C1D-4AEE-9340-F2429AD926CA}"/>
                </c:ext>
              </c:extLst>
            </c:dLbl>
            <c:dLbl>
              <c:idx val="4"/>
              <c:layout>
                <c:manualLayout>
                  <c:x val="3.9331768575960118E-5"/>
                  <c:y val="3.86413887581873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1D-4AEE-9340-F2429AD926CA}"/>
                </c:ext>
              </c:extLst>
            </c:dLbl>
            <c:spPr>
              <a:noFill/>
              <a:ln w="25355">
                <a:noFill/>
              </a:ln>
            </c:spPr>
            <c:txPr>
              <a:bodyPr rot="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diagrama'!$G$2:$G$6</c:f>
              <c:numCache>
                <c:formatCode>General</c:formatCode>
                <c:ptCount val="5"/>
                <c:pt idx="0">
                  <c:v>79</c:v>
                </c:pt>
                <c:pt idx="1">
                  <c:v>499</c:v>
                </c:pt>
                <c:pt idx="2">
                  <c:v>1303</c:v>
                </c:pt>
                <c:pt idx="3">
                  <c:v>650</c:v>
                </c:pt>
                <c:pt idx="4">
                  <c:v>1239</c:v>
                </c:pt>
              </c:numCache>
            </c:numRef>
          </c:val>
          <c:extLst>
            <c:ext xmlns:c16="http://schemas.microsoft.com/office/drawing/2014/chart" uri="{C3380CC4-5D6E-409C-BE32-E72D297353CC}">
              <c16:uniqueId val="{0000001F-2C1D-4AEE-9340-F2429AD926CA}"/>
            </c:ext>
          </c:extLst>
        </c:ser>
        <c:ser>
          <c:idx val="6"/>
          <c:order val="6"/>
          <c:tx>
            <c:strRef>
              <c:f>'Stulpelinė diagrama'!$H$1</c:f>
              <c:strCache>
                <c:ptCount val="1"/>
                <c:pt idx="0">
                  <c:v>2021</c:v>
                </c:pt>
              </c:strCache>
            </c:strRef>
          </c:tx>
          <c:spPr>
            <a:solidFill>
              <a:srgbClr val="FFC000"/>
            </a:solidFill>
            <a:ln w="25355">
              <a:noFill/>
            </a:ln>
          </c:spPr>
          <c:invertIfNegative val="0"/>
          <c:dLbls>
            <c:dLbl>
              <c:idx val="0"/>
              <c:layout>
                <c:manualLayout>
                  <c:x val="2.196108879189303E-3"/>
                  <c:y val="1.52267058632476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C1D-4AEE-9340-F2429AD926CA}"/>
                </c:ext>
              </c:extLst>
            </c:dLbl>
            <c:dLbl>
              <c:idx val="3"/>
              <c:layout>
                <c:manualLayout>
                  <c:x val="4.3585048138849655E-3"/>
                  <c:y val="5.2882072977260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C1D-4AEE-9340-F2429AD926CA}"/>
                </c:ext>
              </c:extLst>
            </c:dLbl>
            <c:dLbl>
              <c:idx val="4"/>
              <c:layout>
                <c:manualLayout>
                  <c:x val="-2.1455394624488029E-3"/>
                  <c:y val="1.84154532243490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C1D-4AEE-9340-F2429AD926CA}"/>
                </c:ext>
              </c:extLst>
            </c:dLbl>
            <c:spPr>
              <a:noFill/>
              <a:ln w="25355">
                <a:noFill/>
              </a:ln>
            </c:spPr>
            <c:txPr>
              <a:bodyPr rot="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diagrama'!$A$2:$A$6</c:f>
              <c:strCache>
                <c:ptCount val="5"/>
                <c:pt idx="0">
                  <c:v>0-9</c:v>
                </c:pt>
                <c:pt idx="1">
                  <c:v>10-49</c:v>
                </c:pt>
                <c:pt idx="2">
                  <c:v>50-249</c:v>
                </c:pt>
                <c:pt idx="3">
                  <c:v>250-499</c:v>
                </c:pt>
                <c:pt idx="4">
                  <c:v>500 ir daugiau</c:v>
                </c:pt>
              </c:strCache>
            </c:strRef>
          </c:cat>
          <c:val>
            <c:numRef>
              <c:f>'Stulpelinė diagrama'!$H$2:$H$6</c:f>
              <c:numCache>
                <c:formatCode>General</c:formatCode>
                <c:ptCount val="5"/>
                <c:pt idx="0">
                  <c:v>127</c:v>
                </c:pt>
                <c:pt idx="1">
                  <c:v>639</c:v>
                </c:pt>
                <c:pt idx="2">
                  <c:v>1609</c:v>
                </c:pt>
                <c:pt idx="3">
                  <c:v>719</c:v>
                </c:pt>
                <c:pt idx="4">
                  <c:v>1453</c:v>
                </c:pt>
              </c:numCache>
            </c:numRef>
          </c:val>
          <c:extLst>
            <c:ext xmlns:c16="http://schemas.microsoft.com/office/drawing/2014/chart" uri="{C3380CC4-5D6E-409C-BE32-E72D297353CC}">
              <c16:uniqueId val="{00000023-2C1D-4AEE-9340-F2429AD926CA}"/>
            </c:ext>
          </c:extLst>
        </c:ser>
        <c:ser>
          <c:idx val="7"/>
          <c:order val="7"/>
          <c:tx>
            <c:strRef>
              <c:f>'Stulpelinė diagrama'!$I$1</c:f>
              <c:strCache>
                <c:ptCount val="1"/>
                <c:pt idx="0">
                  <c:v>2022</c:v>
                </c:pt>
              </c:strCache>
            </c:strRef>
          </c:tx>
          <c:spPr>
            <a:solidFill>
              <a:srgbClr val="0070C0"/>
            </a:solidFill>
          </c:spPr>
          <c:invertIfNegative val="0"/>
          <c:dLbls>
            <c:dLbl>
              <c:idx val="2"/>
              <c:layout>
                <c:manualLayout>
                  <c:x val="1.081197967347821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C1D-4AEE-9340-F2429AD926CA}"/>
                </c:ext>
              </c:extLst>
            </c:dLbl>
            <c:dLbl>
              <c:idx val="3"/>
              <c:layout>
                <c:manualLayout>
                  <c:x val="1.513677154286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C1D-4AEE-9340-F2429AD926CA}"/>
                </c:ext>
              </c:extLst>
            </c:dLbl>
            <c:dLbl>
              <c:idx val="4"/>
              <c:layout>
                <c:manualLayout>
                  <c:x val="-2.9015618097244004E-3"/>
                  <c:y val="-3.5065349059611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C1D-4AEE-9340-F2429AD926C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diagrama'!$A$2:$A$6</c:f>
              <c:strCache>
                <c:ptCount val="5"/>
                <c:pt idx="0">
                  <c:v>0-9</c:v>
                </c:pt>
                <c:pt idx="1">
                  <c:v>10-49</c:v>
                </c:pt>
                <c:pt idx="2">
                  <c:v>50-249</c:v>
                </c:pt>
                <c:pt idx="3">
                  <c:v>250-499</c:v>
                </c:pt>
                <c:pt idx="4">
                  <c:v>500 ir daugiau</c:v>
                </c:pt>
              </c:strCache>
            </c:strRef>
          </c:cat>
          <c:val>
            <c:numRef>
              <c:f>'Stulpelinė diagrama'!$I$2:$I$6</c:f>
              <c:numCache>
                <c:formatCode>General</c:formatCode>
                <c:ptCount val="5"/>
                <c:pt idx="0">
                  <c:v>135</c:v>
                </c:pt>
                <c:pt idx="1">
                  <c:v>735</c:v>
                </c:pt>
                <c:pt idx="2">
                  <c:v>1623</c:v>
                </c:pt>
                <c:pt idx="3">
                  <c:v>778</c:v>
                </c:pt>
                <c:pt idx="4">
                  <c:v>1447</c:v>
                </c:pt>
              </c:numCache>
            </c:numRef>
          </c:val>
          <c:extLst>
            <c:ext xmlns:c16="http://schemas.microsoft.com/office/drawing/2014/chart" uri="{C3380CC4-5D6E-409C-BE32-E72D297353CC}">
              <c16:uniqueId val="{00000027-2C1D-4AEE-9340-F2429AD926CA}"/>
            </c:ext>
          </c:extLst>
        </c:ser>
        <c:ser>
          <c:idx val="8"/>
          <c:order val="8"/>
          <c:tx>
            <c:strRef>
              <c:f>'Stulpelinė diagrama'!$J$1</c:f>
              <c:strCache>
                <c:ptCount val="1"/>
                <c:pt idx="0">
                  <c:v>2023</c:v>
                </c:pt>
              </c:strCache>
            </c:strRef>
          </c:tx>
          <c:invertIfNegative val="0"/>
          <c:dLbls>
            <c:dLbl>
              <c:idx val="3"/>
              <c:layout>
                <c:manualLayout>
                  <c:x val="3.96039603960396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C1D-4AEE-9340-F2429AD926CA}"/>
                </c:ext>
              </c:extLst>
            </c:dLbl>
            <c:dLbl>
              <c:idx val="4"/>
              <c:layout>
                <c:manualLayout>
                  <c:x val="1.192458615940334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C1D-4AEE-9340-F2429AD926C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diagrama'!$A$2:$A$6</c:f>
              <c:strCache>
                <c:ptCount val="5"/>
                <c:pt idx="0">
                  <c:v>0-9</c:v>
                </c:pt>
                <c:pt idx="1">
                  <c:v>10-49</c:v>
                </c:pt>
                <c:pt idx="2">
                  <c:v>50-249</c:v>
                </c:pt>
                <c:pt idx="3">
                  <c:v>250-499</c:v>
                </c:pt>
                <c:pt idx="4">
                  <c:v>500 ir daugiau</c:v>
                </c:pt>
              </c:strCache>
            </c:strRef>
          </c:cat>
          <c:val>
            <c:numRef>
              <c:f>'Stulpelinė diagrama'!$J$2:$J$6</c:f>
              <c:numCache>
                <c:formatCode>General</c:formatCode>
                <c:ptCount val="5"/>
                <c:pt idx="0">
                  <c:v>165</c:v>
                </c:pt>
                <c:pt idx="1">
                  <c:v>668</c:v>
                </c:pt>
                <c:pt idx="2">
                  <c:v>1697</c:v>
                </c:pt>
                <c:pt idx="3">
                  <c:v>746</c:v>
                </c:pt>
                <c:pt idx="4">
                  <c:v>1445</c:v>
                </c:pt>
              </c:numCache>
            </c:numRef>
          </c:val>
          <c:extLst>
            <c:ext xmlns:c16="http://schemas.microsoft.com/office/drawing/2014/chart" uri="{C3380CC4-5D6E-409C-BE32-E72D297353CC}">
              <c16:uniqueId val="{00000028-2C1D-4AEE-9340-F2429AD926CA}"/>
            </c:ext>
          </c:extLst>
        </c:ser>
        <c:dLbls>
          <c:showLegendKey val="0"/>
          <c:showVal val="0"/>
          <c:showCatName val="0"/>
          <c:showSerName val="0"/>
          <c:showPercent val="0"/>
          <c:showBubbleSize val="0"/>
        </c:dLbls>
        <c:gapWidth val="219"/>
        <c:overlap val="-27"/>
        <c:axId val="317335040"/>
        <c:axId val="317336576"/>
      </c:barChart>
      <c:catAx>
        <c:axId val="317335040"/>
        <c:scaling>
          <c:orientation val="minMax"/>
        </c:scaling>
        <c:delete val="0"/>
        <c:axPos val="b"/>
        <c:numFmt formatCode="General" sourceLinked="1"/>
        <c:majorTickMark val="none"/>
        <c:minorTickMark val="none"/>
        <c:tickLblPos val="nextTo"/>
        <c:spPr>
          <a:noFill/>
          <a:ln w="9508"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crossAx val="317336576"/>
        <c:crosses val="autoZero"/>
        <c:auto val="1"/>
        <c:lblAlgn val="ctr"/>
        <c:lblOffset val="100"/>
        <c:noMultiLvlLbl val="0"/>
      </c:catAx>
      <c:valAx>
        <c:axId val="317336576"/>
        <c:scaling>
          <c:orientation val="minMax"/>
          <c:max val="1800"/>
          <c:min val="0"/>
        </c:scaling>
        <c:delete val="0"/>
        <c:axPos val="l"/>
        <c:majorGridlines>
          <c:spPr>
            <a:ln w="9508"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ln w="6339">
            <a:noFill/>
          </a:ln>
        </c:spPr>
        <c:txPr>
          <a:bodyPr rot="-6000000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crossAx val="317335040"/>
        <c:crosses val="autoZero"/>
        <c:crossBetween val="between"/>
        <c:majorUnit val="300"/>
      </c:valAx>
      <c:spPr>
        <a:noFill/>
        <a:ln w="25355">
          <a:noFill/>
        </a:ln>
      </c:spPr>
    </c:plotArea>
    <c:legend>
      <c:legendPos val="b"/>
      <c:layout>
        <c:manualLayout>
          <c:xMode val="edge"/>
          <c:yMode val="edge"/>
          <c:x val="0.31706309173241115"/>
          <c:y val="0.90955624862069395"/>
          <c:w val="0.33343286297133651"/>
          <c:h val="5.3714743259897731E-2"/>
        </c:manualLayout>
      </c:layout>
      <c:overlay val="0"/>
      <c:spPr>
        <a:noFill/>
        <a:ln w="25355">
          <a:noFill/>
        </a:ln>
      </c:spPr>
      <c:txPr>
        <a:bodyPr rot="0" spcFirstLastPara="1" vertOverflow="ellipsis" vert="horz" wrap="square" anchor="ctr" anchorCtr="1"/>
        <a:lstStyle/>
        <a:p>
          <a:pPr>
            <a:defRPr sz="898" b="0" i="0" u="none" strike="noStrike" kern="1200" baseline="0">
              <a:solidFill>
                <a:sysClr val="windowText" lastClr="000000"/>
              </a:solidFill>
              <a:latin typeface="+mn-lt"/>
              <a:ea typeface="+mn-ea"/>
              <a:cs typeface="+mn-cs"/>
            </a:defRPr>
          </a:pPr>
          <a:endParaRPr lang="lt-LT"/>
        </a:p>
      </c:txPr>
    </c:legend>
    <c:plotVisOnly val="1"/>
    <c:dispBlanksAs val="gap"/>
    <c:showDLblsOverMax val="0"/>
  </c:chart>
  <c:spPr>
    <a:solidFill>
      <a:schemeClr val="bg1"/>
    </a:solidFill>
    <a:ln w="9508" cap="flat" cmpd="sng" algn="ctr">
      <a:solidFill>
        <a:schemeClr val="tx1">
          <a:lumMod val="15000"/>
          <a:lumOff val="85000"/>
        </a:schemeClr>
      </a:solidFill>
      <a:prstDash val="solid"/>
      <a:round/>
    </a:ln>
    <a:effectLst/>
  </c:spPr>
  <c:txPr>
    <a:bodyPr/>
    <a:lstStyle/>
    <a:p>
      <a:pPr>
        <a:defRPr sz="898">
          <a:solidFill>
            <a:sysClr val="windowText" lastClr="000000"/>
          </a:solidFill>
        </a:defRPr>
      </a:pPr>
      <a:endParaRPr lang="lt-L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198977356355578E-2"/>
          <c:y val="5.9641028052882891E-2"/>
          <c:w val="0.97820863282315895"/>
          <c:h val="0.6171356999111357"/>
        </c:manualLayout>
      </c:layout>
      <c:barChart>
        <c:barDir val="col"/>
        <c:grouping val="clustered"/>
        <c:varyColors val="0"/>
        <c:ser>
          <c:idx val="0"/>
          <c:order val="0"/>
          <c:tx>
            <c:strRef>
              <c:f>'Stulpelinė diagrama'!$B$2</c:f>
              <c:strCache>
                <c:ptCount val="1"/>
                <c:pt idx="0">
                  <c:v>2014</c:v>
                </c:pt>
              </c:strCache>
            </c:strRef>
          </c:tx>
          <c:spPr>
            <a:solidFill>
              <a:srgbClr val="5B9BD5"/>
            </a:solidFill>
            <a:ln w="25399">
              <a:noFill/>
            </a:ln>
          </c:spPr>
          <c:invertIfNegative val="0"/>
          <c:dLbls>
            <c:numFmt formatCode="General" sourceLinked="0"/>
            <c:spPr>
              <a:noFill/>
              <a:ln w="25399">
                <a:noFill/>
              </a:ln>
            </c:spPr>
            <c:txPr>
              <a:bodyPr rot="0" spcFirstLastPara="1" vertOverflow="overflow" horzOverflow="overflow"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diagrama'!$B$3:$B$9</c:f>
            </c:numRef>
          </c:val>
          <c:extLst>
            <c:ext xmlns:c16="http://schemas.microsoft.com/office/drawing/2014/chart" uri="{C3380CC4-5D6E-409C-BE32-E72D297353CC}">
              <c16:uniqueId val="{00000000-D0D2-4272-ADDB-958D0BD48C12}"/>
            </c:ext>
          </c:extLst>
        </c:ser>
        <c:ser>
          <c:idx val="1"/>
          <c:order val="1"/>
          <c:tx>
            <c:strRef>
              <c:f>'Stulpelinė diagrama'!$C$2</c:f>
              <c:strCache>
                <c:ptCount val="1"/>
                <c:pt idx="0">
                  <c:v>2015</c:v>
                </c:pt>
              </c:strCache>
            </c:strRef>
          </c:tx>
          <c:spPr>
            <a:solidFill>
              <a:srgbClr val="ED7D31"/>
            </a:solidFill>
            <a:ln w="25399">
              <a:noFill/>
            </a:ln>
          </c:spPr>
          <c:invertIfNegative val="0"/>
          <c:dLbls>
            <c:dLbl>
              <c:idx val="1"/>
              <c:layout>
                <c:manualLayout>
                  <c:x val="-3.4354700800163352E-4"/>
                  <c:y val="6.62077076431016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D2-4272-ADDB-958D0BD48C12}"/>
                </c:ext>
              </c:extLst>
            </c:dLbl>
            <c:spPr>
              <a:noFill/>
              <a:ln w="25399">
                <a:noFill/>
              </a:ln>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diagrama'!$C$3:$C$9</c:f>
            </c:numRef>
          </c:val>
          <c:extLst>
            <c:ext xmlns:c16="http://schemas.microsoft.com/office/drawing/2014/chart" uri="{C3380CC4-5D6E-409C-BE32-E72D297353CC}">
              <c16:uniqueId val="{00000002-D0D2-4272-ADDB-958D0BD48C12}"/>
            </c:ext>
          </c:extLst>
        </c:ser>
        <c:ser>
          <c:idx val="2"/>
          <c:order val="2"/>
          <c:tx>
            <c:strRef>
              <c:f>'Stulpelinė diagrama'!$D$2</c:f>
              <c:strCache>
                <c:ptCount val="1"/>
                <c:pt idx="0">
                  <c:v>2016</c:v>
                </c:pt>
              </c:strCache>
            </c:strRef>
          </c:tx>
          <c:spPr>
            <a:solidFill>
              <a:srgbClr val="5B9BD5"/>
            </a:solidFill>
            <a:ln w="25399">
              <a:noFill/>
            </a:ln>
          </c:spPr>
          <c:invertIfNegative val="0"/>
          <c:dLbls>
            <c:spPr>
              <a:noFill/>
              <a:ln w="25399">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diagrama'!$D$3:$D$9</c:f>
            </c:numRef>
          </c:val>
          <c:extLst>
            <c:ext xmlns:c16="http://schemas.microsoft.com/office/drawing/2014/chart" uri="{C3380CC4-5D6E-409C-BE32-E72D297353CC}">
              <c16:uniqueId val="{00000003-D0D2-4272-ADDB-958D0BD48C12}"/>
            </c:ext>
          </c:extLst>
        </c:ser>
        <c:ser>
          <c:idx val="3"/>
          <c:order val="3"/>
          <c:tx>
            <c:strRef>
              <c:f>'Stulpelinė diagrama'!$E$2</c:f>
              <c:strCache>
                <c:ptCount val="1"/>
                <c:pt idx="0">
                  <c:v>2018</c:v>
                </c:pt>
              </c:strCache>
            </c:strRef>
          </c:tx>
          <c:spPr>
            <a:solidFill>
              <a:srgbClr val="1F497D">
                <a:lumMod val="40000"/>
                <a:lumOff val="60000"/>
              </a:srgbClr>
            </a:solidFill>
            <a:ln w="25399">
              <a:noFill/>
            </a:ln>
          </c:spPr>
          <c:invertIfNegative val="0"/>
          <c:dLbls>
            <c:spPr>
              <a:noFill/>
              <a:ln w="25399">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diagrama'!$E$3:$E$9</c:f>
              <c:numCache>
                <c:formatCode>General</c:formatCode>
                <c:ptCount val="7"/>
                <c:pt idx="0">
                  <c:v>12</c:v>
                </c:pt>
                <c:pt idx="1">
                  <c:v>5</c:v>
                </c:pt>
                <c:pt idx="2">
                  <c:v>4</c:v>
                </c:pt>
                <c:pt idx="3">
                  <c:v>0</c:v>
                </c:pt>
                <c:pt idx="4">
                  <c:v>0</c:v>
                </c:pt>
                <c:pt idx="5">
                  <c:v>3</c:v>
                </c:pt>
                <c:pt idx="6">
                  <c:v>7</c:v>
                </c:pt>
              </c:numCache>
            </c:numRef>
          </c:val>
          <c:extLst>
            <c:ext xmlns:c16="http://schemas.microsoft.com/office/drawing/2014/chart" uri="{C3380CC4-5D6E-409C-BE32-E72D297353CC}">
              <c16:uniqueId val="{00000004-D0D2-4272-ADDB-958D0BD48C12}"/>
            </c:ext>
          </c:extLst>
        </c:ser>
        <c:ser>
          <c:idx val="4"/>
          <c:order val="4"/>
          <c:tx>
            <c:strRef>
              <c:f>'Stulpelinė diagrama'!$F$2</c:f>
              <c:strCache>
                <c:ptCount val="1"/>
                <c:pt idx="0">
                  <c:v>2019</c:v>
                </c:pt>
              </c:strCache>
            </c:strRef>
          </c:tx>
          <c:spPr>
            <a:solidFill>
              <a:srgbClr val="F79646">
                <a:lumMod val="75000"/>
              </a:srgbClr>
            </a:solidFill>
            <a:ln w="25399">
              <a:noFill/>
            </a:ln>
          </c:spPr>
          <c:invertIfNegative val="0"/>
          <c:dLbls>
            <c:dLbl>
              <c:idx val="1"/>
              <c:layout>
                <c:manualLayout>
                  <c:x val="0"/>
                  <c:y val="1.73210161662817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D2-4272-ADDB-958D0BD48C12}"/>
                </c:ext>
              </c:extLst>
            </c:dLbl>
            <c:spPr>
              <a:noFill/>
              <a:ln w="25399">
                <a:noFill/>
              </a:ln>
            </c:spPr>
            <c:txPr>
              <a:bodyPr rot="0" vert="horz"/>
              <a:lstStyle/>
              <a:p>
                <a:pPr>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diagrama'!$F$3:$F$9</c:f>
              <c:numCache>
                <c:formatCode>General</c:formatCode>
                <c:ptCount val="7"/>
                <c:pt idx="0">
                  <c:v>10</c:v>
                </c:pt>
                <c:pt idx="1">
                  <c:v>7</c:v>
                </c:pt>
                <c:pt idx="2">
                  <c:v>2</c:v>
                </c:pt>
                <c:pt idx="3">
                  <c:v>2</c:v>
                </c:pt>
                <c:pt idx="4">
                  <c:v>0</c:v>
                </c:pt>
                <c:pt idx="5">
                  <c:v>2</c:v>
                </c:pt>
                <c:pt idx="6">
                  <c:v>3</c:v>
                </c:pt>
              </c:numCache>
            </c:numRef>
          </c:val>
          <c:extLst>
            <c:ext xmlns:c16="http://schemas.microsoft.com/office/drawing/2014/chart" uri="{C3380CC4-5D6E-409C-BE32-E72D297353CC}">
              <c16:uniqueId val="{00000006-D0D2-4272-ADDB-958D0BD48C12}"/>
            </c:ext>
          </c:extLst>
        </c:ser>
        <c:ser>
          <c:idx val="5"/>
          <c:order val="5"/>
          <c:tx>
            <c:strRef>
              <c:f>'Stulpelinė diagrama'!$G$2</c:f>
              <c:strCache>
                <c:ptCount val="1"/>
                <c:pt idx="0">
                  <c:v>2020</c:v>
                </c:pt>
              </c:strCache>
            </c:strRef>
          </c:tx>
          <c:spPr>
            <a:solidFill>
              <a:sysClr val="window" lastClr="FFFFFF">
                <a:lumMod val="65000"/>
              </a:sysClr>
            </a:solidFill>
          </c:spPr>
          <c:invertIfNegative val="0"/>
          <c:dLbls>
            <c:spPr>
              <a:noFill/>
              <a:ln w="25399">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diagrama'!$G$3:$G$9</c:f>
              <c:numCache>
                <c:formatCode>General</c:formatCode>
                <c:ptCount val="7"/>
                <c:pt idx="0">
                  <c:v>4</c:v>
                </c:pt>
                <c:pt idx="1">
                  <c:v>6</c:v>
                </c:pt>
                <c:pt idx="2">
                  <c:v>5</c:v>
                </c:pt>
                <c:pt idx="3">
                  <c:v>3</c:v>
                </c:pt>
                <c:pt idx="4">
                  <c:v>3</c:v>
                </c:pt>
                <c:pt idx="5">
                  <c:v>2</c:v>
                </c:pt>
                <c:pt idx="6">
                  <c:v>7</c:v>
                </c:pt>
              </c:numCache>
            </c:numRef>
          </c:val>
          <c:extLst>
            <c:ext xmlns:c16="http://schemas.microsoft.com/office/drawing/2014/chart" uri="{C3380CC4-5D6E-409C-BE32-E72D297353CC}">
              <c16:uniqueId val="{00000007-D0D2-4272-ADDB-958D0BD48C12}"/>
            </c:ext>
          </c:extLst>
        </c:ser>
        <c:ser>
          <c:idx val="6"/>
          <c:order val="6"/>
          <c:tx>
            <c:strRef>
              <c:f>'Stulpelinė diagrama'!$H$2</c:f>
              <c:strCache>
                <c:ptCount val="1"/>
                <c:pt idx="0">
                  <c:v>2021</c:v>
                </c:pt>
              </c:strCache>
            </c:strRef>
          </c:tx>
          <c:spPr>
            <a:solidFill>
              <a:srgbClr val="FFC000"/>
            </a:solidFill>
          </c:spPr>
          <c:invertIfNegative val="0"/>
          <c:dLbls>
            <c:spPr>
              <a:noFill/>
              <a:ln w="25399">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diagrama'!$H$3:$H$9</c:f>
              <c:numCache>
                <c:formatCode>General</c:formatCode>
                <c:ptCount val="7"/>
                <c:pt idx="0">
                  <c:v>8</c:v>
                </c:pt>
                <c:pt idx="1">
                  <c:v>9</c:v>
                </c:pt>
                <c:pt idx="2">
                  <c:v>5</c:v>
                </c:pt>
                <c:pt idx="3">
                  <c:v>7</c:v>
                </c:pt>
                <c:pt idx="4">
                  <c:v>2</c:v>
                </c:pt>
                <c:pt idx="5">
                  <c:v>3</c:v>
                </c:pt>
                <c:pt idx="6">
                  <c:v>5</c:v>
                </c:pt>
              </c:numCache>
            </c:numRef>
          </c:val>
          <c:extLst>
            <c:ext xmlns:c16="http://schemas.microsoft.com/office/drawing/2014/chart" uri="{C3380CC4-5D6E-409C-BE32-E72D297353CC}">
              <c16:uniqueId val="{00000008-D0D2-4272-ADDB-958D0BD48C12}"/>
            </c:ext>
          </c:extLst>
        </c:ser>
        <c:ser>
          <c:idx val="7"/>
          <c:order val="7"/>
          <c:tx>
            <c:strRef>
              <c:f>'Stulpelinė diagrama'!$I$2</c:f>
              <c:strCache>
                <c:ptCount val="1"/>
                <c:pt idx="0">
                  <c:v>2022</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diagrama'!$I$3:$I$9</c:f>
              <c:numCache>
                <c:formatCode>General</c:formatCode>
                <c:ptCount val="7"/>
                <c:pt idx="0">
                  <c:v>6</c:v>
                </c:pt>
                <c:pt idx="1">
                  <c:v>4</c:v>
                </c:pt>
                <c:pt idx="2">
                  <c:v>3</c:v>
                </c:pt>
                <c:pt idx="3">
                  <c:v>3</c:v>
                </c:pt>
                <c:pt idx="4">
                  <c:v>3</c:v>
                </c:pt>
                <c:pt idx="5">
                  <c:v>0</c:v>
                </c:pt>
                <c:pt idx="6">
                  <c:v>4</c:v>
                </c:pt>
              </c:numCache>
            </c:numRef>
          </c:val>
          <c:extLst>
            <c:ext xmlns:c16="http://schemas.microsoft.com/office/drawing/2014/chart" uri="{C3380CC4-5D6E-409C-BE32-E72D297353CC}">
              <c16:uniqueId val="{00000009-D0D2-4272-ADDB-958D0BD48C12}"/>
            </c:ext>
          </c:extLst>
        </c:ser>
        <c:ser>
          <c:idx val="8"/>
          <c:order val="8"/>
          <c:tx>
            <c:strRef>
              <c:f>'Stulpelinė diagrama'!$J$2</c:f>
              <c:strCache>
                <c:ptCount val="1"/>
                <c:pt idx="0">
                  <c:v>2023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'Stulpelinė diagrama'!$A$3:$A$9</c:f>
              <c:strCache>
                <c:ptCount val="7"/>
                <c:pt idx="0">
                  <c:v>Statyba</c:v>
                </c:pt>
                <c:pt idx="1">
                  <c:v>Apdirbamoji gamyba</c:v>
                </c:pt>
                <c:pt idx="2">
                  <c:v>Transportas ir saugojimas</c:v>
                </c:pt>
                <c:pt idx="3">
                  <c:v>Žemės ūkis</c:v>
                </c:pt>
                <c:pt idx="4">
                  <c:v>Miškininkystė</c:v>
                </c:pt>
                <c:pt idx="5">
                  <c:v>Didmeninė ir mažmeninė prekyba</c:v>
                </c:pt>
                <c:pt idx="6">
                  <c:v>Kitos</c:v>
                </c:pt>
              </c:strCache>
            </c:strRef>
          </c:cat>
          <c:val>
            <c:numRef>
              <c:f>'Stulpelinė diagrama'!$J$3:$J$9</c:f>
              <c:numCache>
                <c:formatCode>General</c:formatCode>
                <c:ptCount val="7"/>
                <c:pt idx="0">
                  <c:v>6</c:v>
                </c:pt>
                <c:pt idx="1">
                  <c:v>4</c:v>
                </c:pt>
                <c:pt idx="2">
                  <c:v>2</c:v>
                </c:pt>
                <c:pt idx="3">
                  <c:v>4</c:v>
                </c:pt>
                <c:pt idx="4">
                  <c:v>2</c:v>
                </c:pt>
                <c:pt idx="5">
                  <c:v>0</c:v>
                </c:pt>
                <c:pt idx="6">
                  <c:v>0</c:v>
                </c:pt>
              </c:numCache>
            </c:numRef>
          </c:val>
          <c:extLst>
            <c:ext xmlns:c16="http://schemas.microsoft.com/office/drawing/2014/chart" uri="{C3380CC4-5D6E-409C-BE32-E72D297353CC}">
              <c16:uniqueId val="{0000000A-D0D2-4272-ADDB-958D0BD48C12}"/>
            </c:ext>
          </c:extLst>
        </c:ser>
        <c:dLbls>
          <c:showLegendKey val="0"/>
          <c:showVal val="0"/>
          <c:showCatName val="0"/>
          <c:showSerName val="0"/>
          <c:showPercent val="0"/>
          <c:showBubbleSize val="0"/>
        </c:dLbls>
        <c:gapWidth val="219"/>
        <c:overlap val="-27"/>
        <c:axId val="310571392"/>
        <c:axId val="310572928"/>
      </c:barChart>
      <c:catAx>
        <c:axId val="3105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t-LT"/>
          </a:p>
        </c:txPr>
        <c:crossAx val="310572928"/>
        <c:crosses val="autoZero"/>
        <c:auto val="1"/>
        <c:lblAlgn val="ctr"/>
        <c:lblOffset val="100"/>
        <c:noMultiLvlLbl val="0"/>
      </c:catAx>
      <c:valAx>
        <c:axId val="310572928"/>
        <c:scaling>
          <c:orientation val="minMax"/>
          <c:max val="20"/>
          <c:min val="0"/>
        </c:scaling>
        <c:delete val="0"/>
        <c:axPos val="l"/>
        <c:majorGridlines/>
        <c:numFmt formatCode="General" sourceLinked="1"/>
        <c:majorTickMark val="out"/>
        <c:minorTickMark val="none"/>
        <c:tickLblPos val="nextTo"/>
        <c:crossAx val="310571392"/>
        <c:crosses val="autoZero"/>
        <c:crossBetween val="between"/>
        <c:majorUnit val="5"/>
      </c:valAx>
      <c:spPr>
        <a:noFill/>
        <a:ln w="25399">
          <a:noFill/>
        </a:ln>
      </c:spPr>
    </c:plotArea>
    <c:legend>
      <c:legendPos val="b"/>
      <c:layout>
        <c:manualLayout>
          <c:xMode val="edge"/>
          <c:yMode val="edge"/>
          <c:x val="0.17907761979652001"/>
          <c:y val="0.91569456595703314"/>
          <c:w val="0.59702061613808277"/>
          <c:h val="4.5863345147598426E-2"/>
        </c:manualLayout>
      </c:layout>
      <c:overlay val="0"/>
      <c:spPr>
        <a:noFill/>
        <a:ln w="25399">
          <a:noFill/>
        </a:ln>
      </c:spPr>
      <c:txPr>
        <a:bodyPr rot="0" vert="horz"/>
        <a:lstStyle/>
        <a:p>
          <a:pPr>
            <a:defRPr/>
          </a:pPr>
          <a:endParaRPr lang="lt-LT"/>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900">
          <a:solidFill>
            <a:sysClr val="windowText" lastClr="000000"/>
          </a:solidFill>
        </a:defRPr>
      </a:pPr>
      <a:endParaRPr lang="lt-L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82551098435518"/>
          <c:y val="1.9145159796201974E-2"/>
          <c:w val="0.92892285117903572"/>
          <c:h val="0.8632678091709125"/>
        </c:manualLayout>
      </c:layout>
      <c:lineChart>
        <c:grouping val="standard"/>
        <c:varyColors val="0"/>
        <c:ser>
          <c:idx val="0"/>
          <c:order val="0"/>
          <c:tx>
            <c:strRef>
              <c:f>Lapas1!$B$1</c:f>
              <c:strCache>
                <c:ptCount val="1"/>
                <c:pt idx="0">
                  <c:v>Mirtini NA darbe</c:v>
                </c:pt>
              </c:strCache>
            </c:strRef>
          </c:tx>
          <c:spPr>
            <a:ln>
              <a:solidFill>
                <a:srgbClr val="C00000"/>
              </a:solidFill>
            </a:ln>
          </c:spPr>
          <c:marker>
            <c:symbol val="none"/>
          </c:marker>
          <c:dLbls>
            <c:dLbl>
              <c:idx val="0"/>
              <c:layout>
                <c:manualLayout>
                  <c:x val="-3.0183727034120734E-2"/>
                  <c:y val="-2.9908381452318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81-4909-8377-66F156218E27}"/>
                </c:ext>
              </c:extLst>
            </c:dLbl>
            <c:dLbl>
              <c:idx val="1"/>
              <c:layout>
                <c:manualLayout>
                  <c:x val="-1.1811023622047256E-2"/>
                  <c:y val="-3.6886459780762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81-4909-8377-66F156218E27}"/>
                </c:ext>
              </c:extLst>
            </c:dLbl>
            <c:dLbl>
              <c:idx val="2"/>
              <c:layout>
                <c:manualLayout>
                  <c:x val="-1.3881789278273503E-2"/>
                  <c:y val="-7.3765877013029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81-4909-8377-66F156218E27}"/>
                </c:ext>
              </c:extLst>
            </c:dLbl>
            <c:dLbl>
              <c:idx val="3"/>
              <c:layout>
                <c:manualLayout>
                  <c:x val="-1.8372703412073491E-2"/>
                  <c:y val="-4.4967419072615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81-4909-8377-66F156218E27}"/>
                </c:ext>
              </c:extLst>
            </c:dLbl>
            <c:dLbl>
              <c:idx val="4"/>
              <c:layout>
                <c:manualLayout>
                  <c:x val="-2.2241540832592908E-2"/>
                  <c:y val="-5.1610410988199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81-4909-8377-66F156218E27}"/>
                </c:ext>
              </c:extLst>
            </c:dLbl>
            <c:dLbl>
              <c:idx val="5"/>
              <c:layout>
                <c:manualLayout>
                  <c:x val="-9.1863517060367453E-3"/>
                  <c:y val="-4.7058823529411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81-4909-8377-66F156218E27}"/>
                </c:ext>
              </c:extLst>
            </c:dLbl>
            <c:dLbl>
              <c:idx val="6"/>
              <c:layout>
                <c:manualLayout>
                  <c:x val="-1.1188901113214803E-2"/>
                  <c:y val="-3.2685882444779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81-4909-8377-66F156218E27}"/>
                </c:ext>
              </c:extLst>
            </c:dLbl>
            <c:spPr>
              <a:noFill/>
              <a:ln w="25386">
                <a:noFill/>
              </a:ln>
            </c:spPr>
            <c:txPr>
              <a:bodyPr/>
              <a:lstStyle/>
              <a:p>
                <a:pPr>
                  <a:defRPr sz="1099">
                    <a:latin typeface="Times New Roman" pitchFamily="18" charset="0"/>
                    <a:cs typeface="Times New Roman"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Lapas1!$A$2:$A$8</c:f>
              <c:strCache>
                <c:ptCount val="7"/>
                <c:pt idx="0">
                  <c:v>Iki vienų metų</c:v>
                </c:pt>
                <c:pt idx="1">
                  <c:v>Nuo 1 iki 2 metų</c:v>
                </c:pt>
                <c:pt idx="2">
                  <c:v>Nuo 2 iki 3 metų</c:v>
                </c:pt>
                <c:pt idx="3">
                  <c:v>Nuo 3 iki 5 metų (vidutinė reikšmė 1 metams)</c:v>
                </c:pt>
                <c:pt idx="4">
                  <c:v>Nuo 5 iki 10 metų (vidutinė reikšmė 1 metams)</c:v>
                </c:pt>
                <c:pt idx="5">
                  <c:v>Nuo 10 iki 20 metų (vidutinė reikšmė 1 metams)</c:v>
                </c:pt>
                <c:pt idx="6">
                  <c:v>Virš 20 metų</c:v>
                </c:pt>
              </c:strCache>
            </c:strRef>
          </c:cat>
          <c:val>
            <c:numRef>
              <c:f>Lapas1!$B$2:$B$8</c:f>
              <c:numCache>
                <c:formatCode>0%</c:formatCode>
                <c:ptCount val="7"/>
                <c:pt idx="0">
                  <c:v>0.25</c:v>
                </c:pt>
                <c:pt idx="1">
                  <c:v>0.17</c:v>
                </c:pt>
                <c:pt idx="2">
                  <c:v>0</c:v>
                </c:pt>
                <c:pt idx="3">
                  <c:v>0.12</c:v>
                </c:pt>
                <c:pt idx="4">
                  <c:v>0.03</c:v>
                </c:pt>
                <c:pt idx="5">
                  <c:v>0.02</c:v>
                </c:pt>
                <c:pt idx="6">
                  <c:v>0.01</c:v>
                </c:pt>
              </c:numCache>
            </c:numRef>
          </c:val>
          <c:smooth val="1"/>
          <c:extLst>
            <c:ext xmlns:c16="http://schemas.microsoft.com/office/drawing/2014/chart" uri="{C3380CC4-5D6E-409C-BE32-E72D297353CC}">
              <c16:uniqueId val="{00000007-AA81-4909-8377-66F156218E27}"/>
            </c:ext>
          </c:extLst>
        </c:ser>
        <c:dLbls>
          <c:showLegendKey val="0"/>
          <c:showVal val="0"/>
          <c:showCatName val="0"/>
          <c:showSerName val="0"/>
          <c:showPercent val="0"/>
          <c:showBubbleSize val="0"/>
        </c:dLbls>
        <c:smooth val="0"/>
        <c:axId val="529052432"/>
        <c:axId val="1"/>
      </c:lineChart>
      <c:catAx>
        <c:axId val="529052432"/>
        <c:scaling>
          <c:orientation val="minMax"/>
        </c:scaling>
        <c:delete val="0"/>
        <c:axPos val="b"/>
        <c:majorGridlines/>
        <c:numFmt formatCode="General" sourceLinked="0"/>
        <c:majorTickMark val="out"/>
        <c:minorTickMark val="none"/>
        <c:tickLblPos val="nextTo"/>
        <c:crossAx val="1"/>
        <c:crossesAt val="-0.1"/>
        <c:auto val="1"/>
        <c:lblAlgn val="ctr"/>
        <c:lblOffset val="100"/>
        <c:noMultiLvlLbl val="0"/>
      </c:catAx>
      <c:valAx>
        <c:axId val="1"/>
        <c:scaling>
          <c:orientation val="minMax"/>
          <c:min val="0"/>
        </c:scaling>
        <c:delete val="0"/>
        <c:axPos val="l"/>
        <c:numFmt formatCode="0%" sourceLinked="1"/>
        <c:majorTickMark val="out"/>
        <c:minorTickMark val="none"/>
        <c:tickLblPos val="nextTo"/>
        <c:txPr>
          <a:bodyPr/>
          <a:lstStyle/>
          <a:p>
            <a:pPr>
              <a:defRPr>
                <a:latin typeface="Times New Roman" pitchFamily="18" charset="0"/>
                <a:cs typeface="Times New Roman" pitchFamily="18" charset="0"/>
              </a:defRPr>
            </a:pPr>
            <a:endParaRPr lang="lt-LT"/>
          </a:p>
        </c:txPr>
        <c:crossAx val="529052432"/>
        <c:crosses val="autoZero"/>
        <c:crossBetween val="between"/>
        <c:majorUnit val="0.2"/>
      </c:valAx>
      <c:dTable>
        <c:showHorzBorder val="1"/>
        <c:showVertBorder val="1"/>
        <c:showOutline val="1"/>
        <c:showKeys val="1"/>
        <c:txPr>
          <a:bodyPr/>
          <a:lstStyle/>
          <a:p>
            <a:pPr rtl="0">
              <a:defRPr sz="999">
                <a:latin typeface="Times New Roman" pitchFamily="18" charset="0"/>
                <a:cs typeface="Times New Roman" pitchFamily="18" charset="0"/>
              </a:defRPr>
            </a:pPr>
            <a:endParaRPr lang="lt-LT"/>
          </a:p>
        </c:txPr>
      </c:dTable>
    </c:plotArea>
    <c:plotVisOnly val="1"/>
    <c:dispBlanksAs val="gap"/>
    <c:showDLblsOverMax val="0"/>
  </c:chart>
  <c:spPr>
    <a:ln>
      <a:solidFill>
        <a:schemeClr val="accent1">
          <a:lumMod val="40000"/>
          <a:lumOff val="60000"/>
        </a:schemeClr>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1.1034754424049341E-3"/>
          <c:y val="6.5753545512693259E-2"/>
          <c:w val="0.62447649998073229"/>
          <c:h val="0.82911897823795644"/>
        </c:manualLayout>
      </c:layout>
      <c:pie3DChart>
        <c:varyColors val="1"/>
        <c:ser>
          <c:idx val="0"/>
          <c:order val="0"/>
          <c:tx>
            <c:strRef>
              <c:f>'Skritulinė diagrama'!$B$1</c:f>
              <c:strCache>
                <c:ptCount val="1"/>
                <c:pt idx="0">
                  <c:v>Diagramo pavadinimas</c:v>
                </c:pt>
              </c:strCache>
            </c:strRef>
          </c:tx>
          <c:dPt>
            <c:idx val="0"/>
            <c:bubble3D val="0"/>
            <c:spPr>
              <a:solidFill>
                <a:srgbClr val="C00000"/>
              </a:solidFill>
              <a:ln w="25405">
                <a:solidFill>
                  <a:schemeClr val="lt1"/>
                </a:solidFill>
              </a:ln>
              <a:effectLst/>
              <a:sp3d contourW="25400">
                <a:contourClr>
                  <a:schemeClr val="lt1"/>
                </a:contourClr>
              </a:sp3d>
            </c:spPr>
            <c:extLst>
              <c:ext xmlns:c16="http://schemas.microsoft.com/office/drawing/2014/chart" uri="{C3380CC4-5D6E-409C-BE32-E72D297353CC}">
                <c16:uniqueId val="{00000001-88A4-49EE-90EF-BE4F424EDB71}"/>
              </c:ext>
            </c:extLst>
          </c:dPt>
          <c:dPt>
            <c:idx val="1"/>
            <c:bubble3D val="0"/>
            <c:spPr>
              <a:solidFill>
                <a:schemeClr val="accent2"/>
              </a:solidFill>
              <a:ln w="25405">
                <a:solidFill>
                  <a:schemeClr val="lt1"/>
                </a:solidFill>
              </a:ln>
              <a:effectLst/>
              <a:sp3d contourW="25400">
                <a:contourClr>
                  <a:schemeClr val="lt1"/>
                </a:contourClr>
              </a:sp3d>
            </c:spPr>
            <c:extLst>
              <c:ext xmlns:c16="http://schemas.microsoft.com/office/drawing/2014/chart" uri="{C3380CC4-5D6E-409C-BE32-E72D297353CC}">
                <c16:uniqueId val="{00000003-88A4-49EE-90EF-BE4F424EDB71}"/>
              </c:ext>
            </c:extLst>
          </c:dPt>
          <c:dPt>
            <c:idx val="2"/>
            <c:bubble3D val="0"/>
            <c:spPr>
              <a:solidFill>
                <a:srgbClr val="00B050"/>
              </a:solidFill>
              <a:ln w="25405">
                <a:solidFill>
                  <a:schemeClr val="lt1"/>
                </a:solidFill>
              </a:ln>
              <a:effectLst/>
              <a:sp3d contourW="25400">
                <a:contourClr>
                  <a:schemeClr val="lt1"/>
                </a:contourClr>
              </a:sp3d>
            </c:spPr>
            <c:extLst>
              <c:ext xmlns:c16="http://schemas.microsoft.com/office/drawing/2014/chart" uri="{C3380CC4-5D6E-409C-BE32-E72D297353CC}">
                <c16:uniqueId val="{00000005-88A4-49EE-90EF-BE4F424EDB71}"/>
              </c:ext>
            </c:extLst>
          </c:dPt>
          <c:dPt>
            <c:idx val="3"/>
            <c:bubble3D val="0"/>
            <c:spPr>
              <a:solidFill>
                <a:schemeClr val="accent4"/>
              </a:solidFill>
              <a:ln w="25405">
                <a:solidFill>
                  <a:schemeClr val="lt1"/>
                </a:solidFill>
              </a:ln>
              <a:effectLst/>
              <a:sp3d contourW="25400">
                <a:contourClr>
                  <a:schemeClr val="lt1"/>
                </a:contourClr>
              </a:sp3d>
            </c:spPr>
            <c:extLst>
              <c:ext xmlns:c16="http://schemas.microsoft.com/office/drawing/2014/chart" uri="{C3380CC4-5D6E-409C-BE32-E72D297353CC}">
                <c16:uniqueId val="{00000007-88A4-49EE-90EF-BE4F424EDB71}"/>
              </c:ext>
            </c:extLst>
          </c:dPt>
          <c:dPt>
            <c:idx val="4"/>
            <c:bubble3D val="0"/>
            <c:spPr>
              <a:solidFill>
                <a:schemeClr val="accent5"/>
              </a:solidFill>
              <a:ln w="25405">
                <a:solidFill>
                  <a:schemeClr val="lt1"/>
                </a:solidFill>
              </a:ln>
              <a:effectLst/>
              <a:sp3d contourW="25400">
                <a:contourClr>
                  <a:schemeClr val="lt1"/>
                </a:contourClr>
              </a:sp3d>
            </c:spPr>
            <c:extLst>
              <c:ext xmlns:c16="http://schemas.microsoft.com/office/drawing/2014/chart" uri="{C3380CC4-5D6E-409C-BE32-E72D297353CC}">
                <c16:uniqueId val="{00000009-88A4-49EE-90EF-BE4F424EDB71}"/>
              </c:ext>
            </c:extLst>
          </c:dPt>
          <c:dPt>
            <c:idx val="5"/>
            <c:bubble3D val="0"/>
            <c:spPr>
              <a:solidFill>
                <a:schemeClr val="accent6"/>
              </a:solidFill>
              <a:ln w="25405">
                <a:solidFill>
                  <a:schemeClr val="lt1"/>
                </a:solidFill>
              </a:ln>
              <a:effectLst/>
              <a:sp3d contourW="25400">
                <a:contourClr>
                  <a:schemeClr val="lt1"/>
                </a:contourClr>
              </a:sp3d>
            </c:spPr>
            <c:extLst>
              <c:ext xmlns:c16="http://schemas.microsoft.com/office/drawing/2014/chart" uri="{C3380CC4-5D6E-409C-BE32-E72D297353CC}">
                <c16:uniqueId val="{0000000B-88A4-49EE-90EF-BE4F424EDB71}"/>
              </c:ext>
            </c:extLst>
          </c:dPt>
          <c:dPt>
            <c:idx val="6"/>
            <c:bubble3D val="0"/>
            <c:spPr>
              <a:solidFill>
                <a:schemeClr val="accent1">
                  <a:lumMod val="60000"/>
                </a:schemeClr>
              </a:solidFill>
              <a:ln w="25405">
                <a:solidFill>
                  <a:schemeClr val="lt1"/>
                </a:solidFill>
              </a:ln>
              <a:effectLst/>
              <a:sp3d contourW="25400">
                <a:contourClr>
                  <a:schemeClr val="lt1"/>
                </a:contourClr>
              </a:sp3d>
            </c:spPr>
            <c:extLst>
              <c:ext xmlns:c16="http://schemas.microsoft.com/office/drawing/2014/chart" uri="{C3380CC4-5D6E-409C-BE32-E72D297353CC}">
                <c16:uniqueId val="{0000000D-88A4-49EE-90EF-BE4F424EDB71}"/>
              </c:ext>
            </c:extLst>
          </c:dPt>
          <c:dPt>
            <c:idx val="7"/>
            <c:bubble3D val="0"/>
            <c:spPr>
              <a:solidFill>
                <a:schemeClr val="accent2">
                  <a:lumMod val="60000"/>
                </a:schemeClr>
              </a:solidFill>
              <a:ln w="25405">
                <a:solidFill>
                  <a:schemeClr val="lt1"/>
                </a:solidFill>
              </a:ln>
              <a:effectLst/>
              <a:sp3d contourW="25400">
                <a:contourClr>
                  <a:schemeClr val="lt1"/>
                </a:contourClr>
              </a:sp3d>
            </c:spPr>
            <c:extLst>
              <c:ext xmlns:c16="http://schemas.microsoft.com/office/drawing/2014/chart" uri="{C3380CC4-5D6E-409C-BE32-E72D297353CC}">
                <c16:uniqueId val="{0000000F-88A4-49EE-90EF-BE4F424EDB71}"/>
              </c:ext>
            </c:extLst>
          </c:dPt>
          <c:dLbls>
            <c:dLbl>
              <c:idx val="0"/>
              <c:tx>
                <c:rich>
                  <a:bodyPr/>
                  <a:lstStyle/>
                  <a:p>
                    <a:fld id="{971EFC43-12FC-4E52-B71C-8BEC3448B783}" type="VALUE">
                      <a:rPr lang="en-US" sz="1000"/>
                      <a:pPr/>
                      <a:t>[REIKŠMĖ]</a:t>
                    </a:fld>
                    <a:endParaRPr lang="lt-LT"/>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A4-49EE-90EF-BE4F424EDB71}"/>
                </c:ext>
              </c:extLst>
            </c:dLbl>
            <c:dLbl>
              <c:idx val="1"/>
              <c:layout>
                <c:manualLayout>
                  <c:x val="8.0899838116704426E-2"/>
                  <c:y val="-0.18831945901906602"/>
                </c:manualLayout>
              </c:layout>
              <c:tx>
                <c:rich>
                  <a:bodyPr/>
                  <a:lstStyle/>
                  <a:p>
                    <a:fld id="{6BDD6C35-864C-4F5B-920A-A5A94316434B}" type="VALUE">
                      <a:rPr lang="en-US"/>
                      <a:pPr/>
                      <a:t>[REIKŠMĖ]</a:t>
                    </a:fld>
                    <a:endParaRPr lang="lt-LT"/>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A4-49EE-90EF-BE4F424EDB71}"/>
                </c:ext>
              </c:extLst>
            </c:dLbl>
            <c:dLbl>
              <c:idx val="2"/>
              <c:tx>
                <c:rich>
                  <a:bodyPr/>
                  <a:lstStyle/>
                  <a:p>
                    <a:fld id="{F5582453-906B-4D01-8EE1-2900A7937EA5}" type="VALUE">
                      <a:rPr lang="en-US" sz="1000"/>
                      <a:pPr/>
                      <a:t>[REIKŠMĖ]</a:t>
                    </a:fld>
                    <a:endParaRPr lang="lt-LT"/>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A4-49EE-90EF-BE4F424EDB71}"/>
                </c:ext>
              </c:extLst>
            </c:dLbl>
            <c:dLbl>
              <c:idx val="3"/>
              <c:tx>
                <c:rich>
                  <a:bodyPr/>
                  <a:lstStyle/>
                  <a:p>
                    <a:fld id="{8EBF5B46-5FD2-4847-A88D-06862FCA7319}" type="VALUE">
                      <a:rPr lang="en-US" sz="1000"/>
                      <a:pPr/>
                      <a:t>[REIKŠMĖ]</a:t>
                    </a:fld>
                    <a:endParaRPr lang="lt-LT"/>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A4-49EE-90EF-BE4F424EDB71}"/>
                </c:ext>
              </c:extLst>
            </c:dLbl>
            <c:dLbl>
              <c:idx val="4"/>
              <c:tx>
                <c:rich>
                  <a:bodyPr/>
                  <a:lstStyle/>
                  <a:p>
                    <a:fld id="{1D426BFE-BAB4-49CF-A27C-EE3F7059CE0F}" type="VALUE">
                      <a:rPr lang="en-US" sz="1000"/>
                      <a:pPr/>
                      <a:t>[REIKŠMĖ]</a:t>
                    </a:fld>
                    <a:endParaRPr lang="lt-LT"/>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8A4-49EE-90EF-BE4F424EDB71}"/>
                </c:ext>
              </c:extLst>
            </c:dLbl>
            <c:dLbl>
              <c:idx val="5"/>
              <c:tx>
                <c:rich>
                  <a:bodyPr/>
                  <a:lstStyle/>
                  <a:p>
                    <a:fld id="{3F3C51A4-6245-4E31-97E6-50F4146B66E5}" type="VALUE">
                      <a:rPr lang="en-US" sz="1000"/>
                      <a:pPr/>
                      <a:t>[REIKŠMĖ]</a:t>
                    </a:fld>
                    <a:endParaRPr lang="lt-LT"/>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8A4-49EE-90EF-BE4F424EDB71}"/>
                </c:ext>
              </c:extLst>
            </c:dLbl>
            <c:dLbl>
              <c:idx val="6"/>
              <c:tx>
                <c:rich>
                  <a:bodyPr/>
                  <a:lstStyle/>
                  <a:p>
                    <a:fld id="{E6B4580F-AD79-4ECA-A13F-81B287D5D3C1}" type="VALUE">
                      <a:rPr lang="en-US" sz="1000"/>
                      <a:pPr/>
                      <a:t>[REIKŠMĖ]</a:t>
                    </a:fld>
                    <a:endParaRPr lang="lt-LT"/>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8A4-49EE-90EF-BE4F424EDB71}"/>
                </c:ext>
              </c:extLst>
            </c:dLbl>
            <c:dLbl>
              <c:idx val="7"/>
              <c:tx>
                <c:rich>
                  <a:bodyPr/>
                  <a:lstStyle/>
                  <a:p>
                    <a:fld id="{B9362C4E-A74E-4EB8-ABE2-9BBE3721969E}" type="VALUE">
                      <a:rPr lang="en-US" sz="1000"/>
                      <a:pPr/>
                      <a:t>[REIKŠMĖ]</a:t>
                    </a:fld>
                    <a:endParaRPr lang="lt-LT"/>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8A4-49EE-90EF-BE4F424EDB71}"/>
                </c:ext>
              </c:extLst>
            </c:dLbl>
            <c:dLbl>
              <c:idx val="8"/>
              <c:layout>
                <c:manualLayout>
                  <c:x val="2.0037836179568464E-2"/>
                  <c:y val="6.704191909492467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8A4-49EE-90EF-BE4F424EDB71}"/>
                </c:ext>
              </c:extLst>
            </c:dLbl>
            <c:dLbl>
              <c:idx val="9"/>
              <c:layout>
                <c:manualLayout>
                  <c:x val="8.32327777209667E-3"/>
                  <c:y val="5.969272133666218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8A4-49EE-90EF-BE4F424EDB71}"/>
                </c:ext>
              </c:extLst>
            </c:dLbl>
            <c:spPr>
              <a:noFill/>
              <a:ln w="25405">
                <a:noFill/>
              </a:ln>
            </c:spPr>
            <c:txPr>
              <a:bodyPr rot="0" vert="horz"/>
              <a:lstStyle/>
              <a:p>
                <a:pPr>
                  <a:defRPr sz="1200">
                    <a:solidFill>
                      <a:sysClr val="windowText" lastClr="000000"/>
                    </a:solidFill>
                    <a:latin typeface="Arial" panose="020B0604020202020204" pitchFamily="34" charset="0"/>
                    <a:cs typeface="Arial" panose="020B0604020202020204" pitchFamily="34" charset="0"/>
                  </a:defRPr>
                </a:pPr>
                <a:endParaRPr lang="lt-LT"/>
              </a:p>
            </c:txPr>
            <c:dLblPos val="bestFit"/>
            <c:showLegendKey val="0"/>
            <c:showVal val="1"/>
            <c:showCatName val="0"/>
            <c:showSerName val="0"/>
            <c:showPercent val="0"/>
            <c:showBubbleSize val="0"/>
            <c:showLeaderLines val="1"/>
            <c:leaderLines>
              <c:spPr>
                <a:ln w="9527"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'Skritulinė diagrama'!$A$2:$A$6</c:f>
              <c:strCache>
                <c:ptCount val="5"/>
                <c:pt idx="0">
                  <c:v>Žmogaus nukritimas iš aukščio, į gylį (nuo pastato, į šulinį, triumą)</c:v>
                </c:pt>
                <c:pt idx="1">
                  <c:v>Daiktų, ruošinių, krovinių virtimas</c:v>
                </c:pt>
                <c:pt idx="2">
                  <c:v>Daiktų, ruošinių, krovinių kritimas iš aukščio</c:v>
                </c:pt>
                <c:pt idx="3">
                  <c:v>Griuvimas</c:v>
                </c:pt>
                <c:pt idx="4">
                  <c:v>Žemių ir kitų medžiagų griūtis</c:v>
                </c:pt>
              </c:strCache>
            </c:strRef>
          </c:cat>
          <c:val>
            <c:numRef>
              <c:f>'Skritulinė diagrama'!$B$2:$B$6</c:f>
              <c:numCache>
                <c:formatCode>0</c:formatCode>
                <c:ptCount val="5"/>
                <c:pt idx="0">
                  <c:v>55</c:v>
                </c:pt>
                <c:pt idx="1">
                  <c:v>11</c:v>
                </c:pt>
                <c:pt idx="2">
                  <c:v>17</c:v>
                </c:pt>
                <c:pt idx="3">
                  <c:v>11</c:v>
                </c:pt>
                <c:pt idx="4">
                  <c:v>6</c:v>
                </c:pt>
              </c:numCache>
            </c:numRef>
          </c:val>
          <c:extLst>
            <c:ext xmlns:c16="http://schemas.microsoft.com/office/drawing/2014/chart" uri="{C3380CC4-5D6E-409C-BE32-E72D297353CC}">
              <c16:uniqueId val="{00000012-88A4-49EE-90EF-BE4F424EDB71}"/>
            </c:ext>
          </c:extLst>
        </c:ser>
        <c:dLbls>
          <c:showLegendKey val="0"/>
          <c:showVal val="0"/>
          <c:showCatName val="0"/>
          <c:showSerName val="0"/>
          <c:showPercent val="0"/>
          <c:showBubbleSize val="0"/>
          <c:showLeaderLines val="1"/>
        </c:dLbls>
      </c:pie3DChart>
      <c:spPr>
        <a:noFill/>
        <a:ln w="25405">
          <a:noFill/>
        </a:ln>
      </c:spPr>
    </c:plotArea>
    <c:legend>
      <c:legendPos val="r"/>
      <c:layout>
        <c:manualLayout>
          <c:xMode val="edge"/>
          <c:yMode val="edge"/>
          <c:x val="0.63283907693356511"/>
          <c:y val="3.1092661534463016E-2"/>
          <c:w val="0.3590604015407165"/>
          <c:h val="0.96841388550280605"/>
        </c:manualLayout>
      </c:layout>
      <c:overlay val="0"/>
      <c:spPr>
        <a:noFill/>
        <a:ln w="25405">
          <a:noFill/>
        </a:ln>
      </c:spPr>
      <c:txPr>
        <a:bodyPr rot="0" vert="horz"/>
        <a:lstStyle/>
        <a:p>
          <a:pPr>
            <a:defRPr sz="1200">
              <a:latin typeface="Arial" panose="020B0604020202020204" pitchFamily="34" charset="0"/>
              <a:cs typeface="Arial" panose="020B0604020202020204" pitchFamily="34" charset="0"/>
            </a:defRPr>
          </a:pPr>
          <a:endParaRPr lang="lt-LT"/>
        </a:p>
      </c:txPr>
    </c:legend>
    <c:plotVisOnly val="1"/>
    <c:dispBlanksAs val="gap"/>
    <c:showDLblsOverMax val="0"/>
  </c:chart>
  <c:spPr>
    <a:noFill/>
    <a:ln w="9527" cap="flat" cmpd="sng" algn="ctr">
      <a:solidFill>
        <a:schemeClr val="tx1">
          <a:lumMod val="15000"/>
          <a:lumOff val="85000"/>
        </a:schemeClr>
      </a:solidFill>
      <a:round/>
    </a:ln>
    <a:effectLst/>
  </c:spPr>
  <c:txPr>
    <a:bodyPr/>
    <a:lstStyle/>
    <a:p>
      <a:pPr>
        <a:defRPr sz="900"/>
      </a:pPr>
      <a:endParaRPr lang="lt-LT"/>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os vietos rezervavimo ženklas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C25CE27-9B16-4176-988D-E9091DCB906E}" type="datetimeFigureOut">
              <a:rPr lang="en-GB" smtClean="0"/>
              <a:t>29/04/2024</a:t>
            </a:fld>
            <a:endParaRPr lang="en-GB"/>
          </a:p>
        </p:txBody>
      </p:sp>
      <p:sp>
        <p:nvSpPr>
          <p:cNvPr id="4" name="Skaidrės vaizdo vietos rezervavimo ženkla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Pastabų vietos rezervavimo ženkl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6" name="Poraštės vietos rezervavimo ženklas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kaidrės numerio vietos rezervavimo ženklas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1C5A208-4E72-4C84-A2CD-5205043DEF49}" type="slidenum">
              <a:rPr lang="en-GB" smtClean="0"/>
              <a:t>‹#›</a:t>
            </a:fld>
            <a:endParaRPr lang="en-GB"/>
          </a:p>
        </p:txBody>
      </p:sp>
    </p:spTree>
    <p:extLst>
      <p:ext uri="{BB962C8B-B14F-4D97-AF65-F5344CB8AC3E}">
        <p14:creationId xmlns:p14="http://schemas.microsoft.com/office/powerpoint/2010/main" val="282339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3</a:t>
            </a:fld>
            <a:endParaRPr lang="en-GB"/>
          </a:p>
        </p:txBody>
      </p:sp>
    </p:spTree>
    <p:extLst>
      <p:ext uri="{BB962C8B-B14F-4D97-AF65-F5344CB8AC3E}">
        <p14:creationId xmlns:p14="http://schemas.microsoft.com/office/powerpoint/2010/main" val="29034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12</a:t>
            </a:fld>
            <a:endParaRPr lang="en-GB"/>
          </a:p>
        </p:txBody>
      </p:sp>
    </p:spTree>
    <p:extLst>
      <p:ext uri="{BB962C8B-B14F-4D97-AF65-F5344CB8AC3E}">
        <p14:creationId xmlns:p14="http://schemas.microsoft.com/office/powerpoint/2010/main" val="136198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13</a:t>
            </a:fld>
            <a:endParaRPr lang="en-GB"/>
          </a:p>
        </p:txBody>
      </p:sp>
    </p:spTree>
    <p:extLst>
      <p:ext uri="{BB962C8B-B14F-4D97-AF65-F5344CB8AC3E}">
        <p14:creationId xmlns:p14="http://schemas.microsoft.com/office/powerpoint/2010/main" val="278689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14</a:t>
            </a:fld>
            <a:endParaRPr lang="en-GB"/>
          </a:p>
        </p:txBody>
      </p:sp>
    </p:spTree>
    <p:extLst>
      <p:ext uri="{BB962C8B-B14F-4D97-AF65-F5344CB8AC3E}">
        <p14:creationId xmlns:p14="http://schemas.microsoft.com/office/powerpoint/2010/main" val="396620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15</a:t>
            </a:fld>
            <a:endParaRPr lang="en-GB"/>
          </a:p>
        </p:txBody>
      </p:sp>
    </p:spTree>
    <p:extLst>
      <p:ext uri="{BB962C8B-B14F-4D97-AF65-F5344CB8AC3E}">
        <p14:creationId xmlns:p14="http://schemas.microsoft.com/office/powerpoint/2010/main" val="25638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16</a:t>
            </a:fld>
            <a:endParaRPr lang="en-GB"/>
          </a:p>
        </p:txBody>
      </p:sp>
    </p:spTree>
    <p:extLst>
      <p:ext uri="{BB962C8B-B14F-4D97-AF65-F5344CB8AC3E}">
        <p14:creationId xmlns:p14="http://schemas.microsoft.com/office/powerpoint/2010/main" val="402170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17</a:t>
            </a:fld>
            <a:endParaRPr lang="en-GB"/>
          </a:p>
        </p:txBody>
      </p:sp>
    </p:spTree>
    <p:extLst>
      <p:ext uri="{BB962C8B-B14F-4D97-AF65-F5344CB8AC3E}">
        <p14:creationId xmlns:p14="http://schemas.microsoft.com/office/powerpoint/2010/main" val="189703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18</a:t>
            </a:fld>
            <a:endParaRPr lang="en-GB"/>
          </a:p>
        </p:txBody>
      </p:sp>
    </p:spTree>
    <p:extLst>
      <p:ext uri="{BB962C8B-B14F-4D97-AF65-F5344CB8AC3E}">
        <p14:creationId xmlns:p14="http://schemas.microsoft.com/office/powerpoint/2010/main" val="35810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19</a:t>
            </a:fld>
            <a:endParaRPr lang="en-GB"/>
          </a:p>
        </p:txBody>
      </p:sp>
    </p:spTree>
    <p:extLst>
      <p:ext uri="{BB962C8B-B14F-4D97-AF65-F5344CB8AC3E}">
        <p14:creationId xmlns:p14="http://schemas.microsoft.com/office/powerpoint/2010/main" val="118359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20</a:t>
            </a:fld>
            <a:endParaRPr lang="en-GB"/>
          </a:p>
        </p:txBody>
      </p:sp>
    </p:spTree>
    <p:extLst>
      <p:ext uri="{BB962C8B-B14F-4D97-AF65-F5344CB8AC3E}">
        <p14:creationId xmlns:p14="http://schemas.microsoft.com/office/powerpoint/2010/main" val="309009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b="0" dirty="0">
                <a:solidFill>
                  <a:srgbClr val="000000"/>
                </a:solidFill>
                <a:effectLst/>
                <a:latin typeface="Arial" panose="020B0604020202020204" pitchFamily="34" charset="0"/>
                <a:ea typeface="Times New Roman" panose="02020603050405020304" pitchFamily="18" charset="0"/>
              </a:rPr>
              <a:t>Per 2023 metus užregistruotos 469 profesinės ligos 192 asmenims. Tai 183 profesinėmis ligomis ir 50 asmenų daugiau negu 20</a:t>
            </a:r>
            <a:r>
              <a:rPr lang="en-US" sz="1800" b="0" dirty="0">
                <a:solidFill>
                  <a:srgbClr val="000000"/>
                </a:solidFill>
                <a:effectLst/>
                <a:latin typeface="Arial" panose="020B0604020202020204" pitchFamily="34" charset="0"/>
                <a:ea typeface="Times New Roman" panose="02020603050405020304" pitchFamily="18" charset="0"/>
              </a:rPr>
              <a:t>22</a:t>
            </a:r>
            <a:r>
              <a:rPr lang="lt-LT" sz="1800" b="0" dirty="0">
                <a:solidFill>
                  <a:srgbClr val="000000"/>
                </a:solidFill>
                <a:effectLst/>
                <a:latin typeface="Arial" panose="020B0604020202020204" pitchFamily="34" charset="0"/>
                <a:ea typeface="Times New Roman" panose="02020603050405020304" pitchFamily="18" charset="0"/>
              </a:rPr>
              <a:t> metais (2022 m. užregistruotos 286 profesinės ligos 142 asmenims). 2023 m. vyrams nustatyta 351 (75%) profesinė liga, moterims - 118 (25%) profesinių ligų. 2023 m. vyrams nustatyta 139 profesinėmis ligomis daugiau negu 2022 m. (2022 m. vyrams nustatyta 212 profesinių ligų). 2023 m. moterims nustatyta 44 profesinėmis ligomis daugiau negu 2022 m. (2022 m. moterims buvo nustatytos 74 profesinės ligos). </a:t>
            </a:r>
            <a:endParaRPr lang="lt-LT" sz="1800" b="1"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21</a:t>
            </a:fld>
            <a:endParaRPr lang="en-GB"/>
          </a:p>
        </p:txBody>
      </p:sp>
    </p:spTree>
    <p:extLst>
      <p:ext uri="{BB962C8B-B14F-4D97-AF65-F5344CB8AC3E}">
        <p14:creationId xmlns:p14="http://schemas.microsoft.com/office/powerpoint/2010/main" val="373351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4</a:t>
            </a:fld>
            <a:endParaRPr lang="en-GB"/>
          </a:p>
        </p:txBody>
      </p:sp>
    </p:spTree>
    <p:extLst>
      <p:ext uri="{BB962C8B-B14F-4D97-AF65-F5344CB8AC3E}">
        <p14:creationId xmlns:p14="http://schemas.microsoft.com/office/powerpoint/2010/main" val="2903455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2022 </a:t>
            </a:r>
            <a:r>
              <a:rPr lang="lt-LT" dirty="0"/>
              <a:t>m. 182 asmenims buvo diagnozuotos profesinės ligos. Dažniausiai diagnozuojamos vyrams (80 proc.),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55-64</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metų amžiaus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su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31-40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metų darbo stažu.</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22</a:t>
            </a:fld>
            <a:endParaRPr lang="en-GB"/>
          </a:p>
        </p:txBody>
      </p:sp>
    </p:spTree>
    <p:extLst>
      <p:ext uri="{BB962C8B-B14F-4D97-AF65-F5344CB8AC3E}">
        <p14:creationId xmlns:p14="http://schemas.microsoft.com/office/powerpoint/2010/main" val="209813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23</a:t>
            </a:fld>
            <a:endParaRPr lang="en-GB"/>
          </a:p>
        </p:txBody>
      </p:sp>
    </p:spTree>
    <p:extLst>
      <p:ext uri="{BB962C8B-B14F-4D97-AF65-F5344CB8AC3E}">
        <p14:creationId xmlns:p14="http://schemas.microsoft.com/office/powerpoint/2010/main" val="3840250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24</a:t>
            </a:fld>
            <a:endParaRPr lang="en-GB"/>
          </a:p>
        </p:txBody>
      </p:sp>
    </p:spTree>
    <p:extLst>
      <p:ext uri="{BB962C8B-B14F-4D97-AF65-F5344CB8AC3E}">
        <p14:creationId xmlns:p14="http://schemas.microsoft.com/office/powerpoint/2010/main" val="241787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latin typeface="Arial" panose="020B0604020202020204" pitchFamily="34" charset="0"/>
              <a:cs typeface="Arial" panose="020B0604020202020204" pitchFamily="34" charset="0"/>
            </a:endParaRPr>
          </a:p>
        </p:txBody>
      </p:sp>
      <p:sp>
        <p:nvSpPr>
          <p:cNvPr id="4" name="Skaidrės numerio vietos rezervavimo ženklas 3"/>
          <p:cNvSpPr>
            <a:spLocks noGrp="1"/>
          </p:cNvSpPr>
          <p:nvPr>
            <p:ph type="sldNum" sz="quarter" idx="5"/>
          </p:nvPr>
        </p:nvSpPr>
        <p:spPr/>
        <p:txBody>
          <a:bodyPr/>
          <a:lstStyle/>
          <a:p>
            <a:fld id="{3E2E7A5B-E39B-48AD-A344-C50835D9188A}" type="slidenum">
              <a:rPr lang="lt-LT" smtClean="0"/>
              <a:t>25</a:t>
            </a:fld>
            <a:endParaRPr lang="lt-LT" dirty="0"/>
          </a:p>
        </p:txBody>
      </p:sp>
    </p:spTree>
    <p:extLst>
      <p:ext uri="{BB962C8B-B14F-4D97-AF65-F5344CB8AC3E}">
        <p14:creationId xmlns:p14="http://schemas.microsoft.com/office/powerpoint/2010/main" val="1677677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latin typeface="Arial" panose="020B0604020202020204" pitchFamily="34" charset="0"/>
              <a:cs typeface="Arial" panose="020B0604020202020204" pitchFamily="34" charset="0"/>
            </a:endParaRPr>
          </a:p>
        </p:txBody>
      </p:sp>
      <p:sp>
        <p:nvSpPr>
          <p:cNvPr id="4" name="Skaidrės numerio vietos rezervavimo ženklas 3"/>
          <p:cNvSpPr>
            <a:spLocks noGrp="1"/>
          </p:cNvSpPr>
          <p:nvPr>
            <p:ph type="sldNum" sz="quarter" idx="5"/>
          </p:nvPr>
        </p:nvSpPr>
        <p:spPr/>
        <p:txBody>
          <a:bodyPr/>
          <a:lstStyle/>
          <a:p>
            <a:fld id="{3E2E7A5B-E39B-48AD-A344-C50835D9188A}" type="slidenum">
              <a:rPr lang="lt-LT" smtClean="0"/>
              <a:t>26</a:t>
            </a:fld>
            <a:endParaRPr lang="lt-LT" dirty="0"/>
          </a:p>
        </p:txBody>
      </p:sp>
    </p:spTree>
    <p:extLst>
      <p:ext uri="{BB962C8B-B14F-4D97-AF65-F5344CB8AC3E}">
        <p14:creationId xmlns:p14="http://schemas.microsoft.com/office/powerpoint/2010/main" val="4042520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450215" algn="just" defTabSz="914400" rtl="0" eaLnBrk="1" fontAlgn="auto" latinLnBrk="0" hangingPunct="1">
              <a:lnSpc>
                <a:spcPct val="120000"/>
              </a:lnSpc>
              <a:spcBef>
                <a:spcPts val="200"/>
              </a:spcBef>
              <a:spcAft>
                <a:spcPts val="800"/>
              </a:spcAft>
              <a:buClrTx/>
              <a:buSzTx/>
              <a:buFontTx/>
              <a:buNone/>
              <a:tabLst/>
              <a:defRPr/>
            </a:pPr>
            <a:endParaRPr lang="lt-LT" dirty="0">
              <a:latin typeface="Arial" panose="020B0604020202020204" pitchFamily="34" charset="0"/>
              <a:cs typeface="Arial" panose="020B0604020202020204" pitchFamily="34" charset="0"/>
            </a:endParaRPr>
          </a:p>
          <a:p>
            <a:pPr marL="0" marR="0" lvl="0" indent="450215" algn="just" defTabSz="914400" rtl="0" eaLnBrk="1" fontAlgn="auto" latinLnBrk="0" hangingPunct="1">
              <a:lnSpc>
                <a:spcPct val="120000"/>
              </a:lnSpc>
              <a:spcBef>
                <a:spcPts val="200"/>
              </a:spcBef>
              <a:spcAft>
                <a:spcPts val="800"/>
              </a:spcAft>
              <a:buClrTx/>
              <a:buSzTx/>
              <a:buFontTx/>
              <a:buNone/>
              <a:tabLst/>
              <a:defRPr/>
            </a:pPr>
            <a:endParaRPr lang="lt-LT" dirty="0">
              <a:latin typeface="Arial" panose="020B0604020202020204" pitchFamily="34" charset="0"/>
              <a:cs typeface="Arial" panose="020B0604020202020204" pitchFamily="34" charset="0"/>
            </a:endParaRPr>
          </a:p>
        </p:txBody>
      </p:sp>
      <p:sp>
        <p:nvSpPr>
          <p:cNvPr id="4" name="Skaidrės numerio vietos rezervavimo ženklas 3"/>
          <p:cNvSpPr>
            <a:spLocks noGrp="1"/>
          </p:cNvSpPr>
          <p:nvPr>
            <p:ph type="sldNum" sz="quarter" idx="5"/>
          </p:nvPr>
        </p:nvSpPr>
        <p:spPr/>
        <p:txBody>
          <a:bodyPr/>
          <a:lstStyle/>
          <a:p>
            <a:fld id="{3E2E7A5B-E39B-48AD-A344-C50835D9188A}" type="slidenum">
              <a:rPr lang="lt-LT" smtClean="0"/>
              <a:t>27</a:t>
            </a:fld>
            <a:endParaRPr lang="lt-LT" dirty="0"/>
          </a:p>
        </p:txBody>
      </p:sp>
    </p:spTree>
    <p:extLst>
      <p:ext uri="{BB962C8B-B14F-4D97-AF65-F5344CB8AC3E}">
        <p14:creationId xmlns:p14="http://schemas.microsoft.com/office/powerpoint/2010/main" val="762199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450215" algn="just" defTabSz="914400" rtl="0" eaLnBrk="1" fontAlgn="auto" latinLnBrk="0" hangingPunct="1">
              <a:lnSpc>
                <a:spcPct val="120000"/>
              </a:lnSpc>
              <a:spcBef>
                <a:spcPts val="200"/>
              </a:spcBef>
              <a:spcAft>
                <a:spcPts val="800"/>
              </a:spcAft>
              <a:buClrTx/>
              <a:buSzTx/>
              <a:buFontTx/>
              <a:buNone/>
              <a:tabLst/>
              <a:defRPr/>
            </a:pPr>
            <a:endParaRPr lang="lt-LT" dirty="0">
              <a:latin typeface="Arial" panose="020B0604020202020204" pitchFamily="34" charset="0"/>
              <a:cs typeface="Arial" panose="020B0604020202020204" pitchFamily="34" charset="0"/>
            </a:endParaRPr>
          </a:p>
          <a:p>
            <a:pPr marL="0" marR="0" lvl="0" indent="450215" algn="just" defTabSz="914400" rtl="0" eaLnBrk="1" fontAlgn="auto" latinLnBrk="0" hangingPunct="1">
              <a:lnSpc>
                <a:spcPct val="120000"/>
              </a:lnSpc>
              <a:spcBef>
                <a:spcPts val="200"/>
              </a:spcBef>
              <a:spcAft>
                <a:spcPts val="800"/>
              </a:spcAft>
              <a:buClrTx/>
              <a:buSzTx/>
              <a:buFontTx/>
              <a:buNone/>
              <a:tabLst/>
              <a:defRPr/>
            </a:pPr>
            <a:endParaRPr lang="lt-LT" dirty="0">
              <a:latin typeface="Arial" panose="020B0604020202020204" pitchFamily="34" charset="0"/>
              <a:cs typeface="Arial" panose="020B0604020202020204" pitchFamily="34" charset="0"/>
            </a:endParaRPr>
          </a:p>
        </p:txBody>
      </p:sp>
      <p:sp>
        <p:nvSpPr>
          <p:cNvPr id="4" name="Skaidrės numerio vietos rezervavimo ženklas 3"/>
          <p:cNvSpPr>
            <a:spLocks noGrp="1"/>
          </p:cNvSpPr>
          <p:nvPr>
            <p:ph type="sldNum" sz="quarter" idx="5"/>
          </p:nvPr>
        </p:nvSpPr>
        <p:spPr/>
        <p:txBody>
          <a:bodyPr/>
          <a:lstStyle/>
          <a:p>
            <a:fld id="{3E2E7A5B-E39B-48AD-A344-C50835D9188A}" type="slidenum">
              <a:rPr lang="lt-LT" smtClean="0"/>
              <a:t>28</a:t>
            </a:fld>
            <a:endParaRPr lang="lt-LT" dirty="0"/>
          </a:p>
        </p:txBody>
      </p:sp>
    </p:spTree>
    <p:extLst>
      <p:ext uri="{BB962C8B-B14F-4D97-AF65-F5344CB8AC3E}">
        <p14:creationId xmlns:p14="http://schemas.microsoft.com/office/powerpoint/2010/main" val="3544274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latin typeface="Arial" panose="020B0604020202020204" pitchFamily="34" charset="0"/>
              <a:cs typeface="Arial" panose="020B0604020202020204" pitchFamily="34" charset="0"/>
            </a:endParaRPr>
          </a:p>
        </p:txBody>
      </p:sp>
      <p:sp>
        <p:nvSpPr>
          <p:cNvPr id="4" name="Skaidrės numerio vietos rezervavimo ženklas 3"/>
          <p:cNvSpPr>
            <a:spLocks noGrp="1"/>
          </p:cNvSpPr>
          <p:nvPr>
            <p:ph type="sldNum" sz="quarter" idx="5"/>
          </p:nvPr>
        </p:nvSpPr>
        <p:spPr/>
        <p:txBody>
          <a:bodyPr/>
          <a:lstStyle/>
          <a:p>
            <a:fld id="{3E2E7A5B-E39B-48AD-A344-C50835D9188A}" type="slidenum">
              <a:rPr lang="lt-LT" smtClean="0"/>
              <a:t>29</a:t>
            </a:fld>
            <a:endParaRPr lang="lt-LT" dirty="0"/>
          </a:p>
        </p:txBody>
      </p:sp>
    </p:spTree>
    <p:extLst>
      <p:ext uri="{BB962C8B-B14F-4D97-AF65-F5344CB8AC3E}">
        <p14:creationId xmlns:p14="http://schemas.microsoft.com/office/powerpoint/2010/main" val="509078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latin typeface="Arial" panose="020B0604020202020204" pitchFamily="34" charset="0"/>
              <a:cs typeface="Arial" panose="020B0604020202020204" pitchFamily="34" charset="0"/>
            </a:endParaRPr>
          </a:p>
        </p:txBody>
      </p:sp>
      <p:sp>
        <p:nvSpPr>
          <p:cNvPr id="4" name="Skaidrės numerio vietos rezervavimo ženklas 3"/>
          <p:cNvSpPr>
            <a:spLocks noGrp="1"/>
          </p:cNvSpPr>
          <p:nvPr>
            <p:ph type="sldNum" sz="quarter" idx="5"/>
          </p:nvPr>
        </p:nvSpPr>
        <p:spPr/>
        <p:txBody>
          <a:bodyPr/>
          <a:lstStyle/>
          <a:p>
            <a:fld id="{3E2E7A5B-E39B-48AD-A344-C50835D9188A}" type="slidenum">
              <a:rPr lang="lt-LT" smtClean="0"/>
              <a:t>30</a:t>
            </a:fld>
            <a:endParaRPr lang="lt-LT" dirty="0"/>
          </a:p>
        </p:txBody>
      </p:sp>
    </p:spTree>
    <p:extLst>
      <p:ext uri="{BB962C8B-B14F-4D97-AF65-F5344CB8AC3E}">
        <p14:creationId xmlns:p14="http://schemas.microsoft.com/office/powerpoint/2010/main" val="274366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5</a:t>
            </a:fld>
            <a:endParaRPr lang="en-GB"/>
          </a:p>
        </p:txBody>
      </p:sp>
    </p:spTree>
    <p:extLst>
      <p:ext uri="{BB962C8B-B14F-4D97-AF65-F5344CB8AC3E}">
        <p14:creationId xmlns:p14="http://schemas.microsoft.com/office/powerpoint/2010/main" val="23298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6</a:t>
            </a:fld>
            <a:endParaRPr lang="en-GB"/>
          </a:p>
        </p:txBody>
      </p:sp>
    </p:spTree>
    <p:extLst>
      <p:ext uri="{BB962C8B-B14F-4D97-AF65-F5344CB8AC3E}">
        <p14:creationId xmlns:p14="http://schemas.microsoft.com/office/powerpoint/2010/main" val="23298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7</a:t>
            </a:fld>
            <a:endParaRPr lang="en-GB"/>
          </a:p>
        </p:txBody>
      </p:sp>
    </p:spTree>
    <p:extLst>
      <p:ext uri="{BB962C8B-B14F-4D97-AF65-F5344CB8AC3E}">
        <p14:creationId xmlns:p14="http://schemas.microsoft.com/office/powerpoint/2010/main" val="173289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8</a:t>
            </a:fld>
            <a:endParaRPr lang="en-GB"/>
          </a:p>
        </p:txBody>
      </p:sp>
    </p:spTree>
    <p:extLst>
      <p:ext uri="{BB962C8B-B14F-4D97-AF65-F5344CB8AC3E}">
        <p14:creationId xmlns:p14="http://schemas.microsoft.com/office/powerpoint/2010/main" val="4475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9</a:t>
            </a:fld>
            <a:endParaRPr lang="en-GB"/>
          </a:p>
        </p:txBody>
      </p:sp>
    </p:spTree>
    <p:extLst>
      <p:ext uri="{BB962C8B-B14F-4D97-AF65-F5344CB8AC3E}">
        <p14:creationId xmlns:p14="http://schemas.microsoft.com/office/powerpoint/2010/main" val="301902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10</a:t>
            </a:fld>
            <a:endParaRPr lang="en-GB"/>
          </a:p>
        </p:txBody>
      </p:sp>
    </p:spTree>
    <p:extLst>
      <p:ext uri="{BB962C8B-B14F-4D97-AF65-F5344CB8AC3E}">
        <p14:creationId xmlns:p14="http://schemas.microsoft.com/office/powerpoint/2010/main" val="286561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61C5A208-4E72-4C84-A2CD-5205043DEF49}" type="slidenum">
              <a:rPr lang="en-GB" smtClean="0"/>
              <a:t>11</a:t>
            </a:fld>
            <a:endParaRPr lang="en-GB"/>
          </a:p>
        </p:txBody>
      </p:sp>
    </p:spTree>
    <p:extLst>
      <p:ext uri="{BB962C8B-B14F-4D97-AF65-F5344CB8AC3E}">
        <p14:creationId xmlns:p14="http://schemas.microsoft.com/office/powerpoint/2010/main" val="136198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485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4853"/>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485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95300" y="469089"/>
            <a:ext cx="7153399" cy="482600"/>
          </a:xfrm>
          <a:prstGeom prst="rect">
            <a:avLst/>
          </a:prstGeom>
        </p:spPr>
        <p:txBody>
          <a:bodyPr wrap="square" lIns="0" tIns="0" rIns="0" bIns="0">
            <a:spAutoFit/>
          </a:bodyPr>
          <a:lstStyle>
            <a:lvl1pPr>
              <a:defRPr sz="3000" b="1" i="0">
                <a:solidFill>
                  <a:srgbClr val="004853"/>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www.hse.gov.uk/"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chart" Target="../charts/char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hart" Target="../charts/chart1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vpt.lrv.lt/uploads/vpt/documents/files/DPS/Socialiai_atsakingu_pirkimu_gaires_2023-10-18.pdf"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vdi.lrv.lt/lt/administracine-informacija/ukio-subjektu-prieziura/klausimynai/imoniu-tikrinimo-klausimynai/"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F35BA0BB-2A94-477B-B924-913DFCD7D785}"/>
              </a:ext>
            </a:extLst>
          </p:cNvPr>
          <p:cNvSpPr/>
          <p:nvPr/>
        </p:nvSpPr>
        <p:spPr>
          <a:xfrm>
            <a:off x="0" y="0"/>
            <a:ext cx="9144000" cy="6858000"/>
          </a:xfrm>
          <a:prstGeom prst="rect">
            <a:avLst/>
          </a:prstGeom>
          <a:solidFill>
            <a:srgbClr val="134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object 3">
            <a:extLst>
              <a:ext uri="{FF2B5EF4-FFF2-40B4-BE49-F238E27FC236}">
                <a16:creationId xmlns:a16="http://schemas.microsoft.com/office/drawing/2014/main" id="{8A18B155-6FB8-424C-9C21-E8B8B026F69D}"/>
              </a:ext>
            </a:extLst>
          </p:cNvPr>
          <p:cNvSpPr/>
          <p:nvPr/>
        </p:nvSpPr>
        <p:spPr>
          <a:xfrm>
            <a:off x="8892006" y="0"/>
            <a:ext cx="252095" cy="6858000"/>
          </a:xfrm>
          <a:custGeom>
            <a:avLst/>
            <a:gdLst/>
            <a:ahLst/>
            <a:cxnLst/>
            <a:rect l="l" t="t" r="r" b="b"/>
            <a:pathLst>
              <a:path w="252095" h="6858000">
                <a:moveTo>
                  <a:pt x="0" y="6858000"/>
                </a:moveTo>
                <a:lnTo>
                  <a:pt x="251993" y="6858000"/>
                </a:lnTo>
                <a:lnTo>
                  <a:pt x="251993" y="0"/>
                </a:lnTo>
                <a:lnTo>
                  <a:pt x="0" y="0"/>
                </a:lnTo>
                <a:lnTo>
                  <a:pt x="0" y="6858000"/>
                </a:lnTo>
                <a:close/>
              </a:path>
            </a:pathLst>
          </a:custGeom>
          <a:solidFill>
            <a:srgbClr val="B72026"/>
          </a:solidFill>
        </p:spPr>
        <p:txBody>
          <a:bodyPr wrap="square" lIns="0" tIns="0" rIns="0" bIns="0" rtlCol="0"/>
          <a:lstStyle/>
          <a:p>
            <a:endParaRPr/>
          </a:p>
        </p:txBody>
      </p:sp>
      <p:pic>
        <p:nvPicPr>
          <p:cNvPr id="10" name="Paveikslėlis 9" descr="Paveikslėlis, kuriame yra lėkštė, piešinys&#10;&#10;Automatiškai sugeneruotas aprašymas">
            <a:extLst>
              <a:ext uri="{FF2B5EF4-FFF2-40B4-BE49-F238E27FC236}">
                <a16:creationId xmlns:a16="http://schemas.microsoft.com/office/drawing/2014/main" id="{95DCD3D8-0F64-42C2-B3BA-278CF1D3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018" y="2708492"/>
            <a:ext cx="5937582" cy="11015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43219"/>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10</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152400" y="321114"/>
            <a:ext cx="87630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PASISKIRSTYMAS PAGAL DARBUOTOJO STAŽĄ</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66800" y="5999636"/>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a:t>
            </a:r>
            <a:endParaRPr lang="en-GB" sz="1000" dirty="0"/>
          </a:p>
        </p:txBody>
      </p:sp>
      <p:graphicFrame>
        <p:nvGraphicFramePr>
          <p:cNvPr id="4" name="Diagrama 3">
            <a:extLst>
              <a:ext uri="{FF2B5EF4-FFF2-40B4-BE49-F238E27FC236}">
                <a16:creationId xmlns:a16="http://schemas.microsoft.com/office/drawing/2014/main" id="{39C12B64-5253-A772-837C-13A198929C69}"/>
              </a:ext>
            </a:extLst>
          </p:cNvPr>
          <p:cNvGraphicFramePr>
            <a:graphicFrameLocks/>
          </p:cNvGraphicFramePr>
          <p:nvPr>
            <p:extLst>
              <p:ext uri="{D42A27DB-BD31-4B8C-83A1-F6EECF244321}">
                <p14:modId xmlns:p14="http://schemas.microsoft.com/office/powerpoint/2010/main" val="1899071507"/>
              </p:ext>
            </p:extLst>
          </p:nvPr>
        </p:nvGraphicFramePr>
        <p:xfrm>
          <a:off x="609600" y="1480035"/>
          <a:ext cx="7823199" cy="39839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49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43219"/>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11</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PASISKIRSTYMAS </a:t>
            </a:r>
            <a:r>
              <a:rPr lang="en-US" sz="20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PAGAL VEIKSNIUS</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66800" y="5999636"/>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a:t>
            </a:r>
            <a:endParaRPr lang="en-GB" sz="1000" dirty="0"/>
          </a:p>
        </p:txBody>
      </p:sp>
      <p:graphicFrame>
        <p:nvGraphicFramePr>
          <p:cNvPr id="4" name="Diagrama 3">
            <a:extLst>
              <a:ext uri="{FF2B5EF4-FFF2-40B4-BE49-F238E27FC236}">
                <a16:creationId xmlns:a16="http://schemas.microsoft.com/office/drawing/2014/main" id="{D7469440-0F65-AFD6-4F6F-B303B7ADB451}"/>
              </a:ext>
            </a:extLst>
          </p:cNvPr>
          <p:cNvGraphicFramePr>
            <a:graphicFrameLocks/>
          </p:cNvGraphicFramePr>
          <p:nvPr>
            <p:extLst>
              <p:ext uri="{D42A27DB-BD31-4B8C-83A1-F6EECF244321}">
                <p14:modId xmlns:p14="http://schemas.microsoft.com/office/powerpoint/2010/main" val="2432362302"/>
              </p:ext>
            </p:extLst>
          </p:nvPr>
        </p:nvGraphicFramePr>
        <p:xfrm>
          <a:off x="304800" y="951688"/>
          <a:ext cx="8514776" cy="4901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027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43219"/>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12</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SUNKIŲ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PASISKIRSTYMAS </a:t>
            </a:r>
            <a:r>
              <a:rPr lang="en-US" sz="20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PAGAL VEIKSNIUS</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66800" y="5999636"/>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a:t>
            </a:r>
            <a:endParaRPr lang="en-GB" sz="1000" dirty="0"/>
          </a:p>
        </p:txBody>
      </p:sp>
      <p:graphicFrame>
        <p:nvGraphicFramePr>
          <p:cNvPr id="4" name="Diagrama 3">
            <a:extLst>
              <a:ext uri="{FF2B5EF4-FFF2-40B4-BE49-F238E27FC236}">
                <a16:creationId xmlns:a16="http://schemas.microsoft.com/office/drawing/2014/main" id="{D7469440-0F65-AFD6-4F6F-B303B7ADB451}"/>
              </a:ext>
            </a:extLst>
          </p:cNvPr>
          <p:cNvGraphicFramePr>
            <a:graphicFrameLocks/>
          </p:cNvGraphicFramePr>
          <p:nvPr>
            <p:extLst>
              <p:ext uri="{D42A27DB-BD31-4B8C-83A1-F6EECF244321}">
                <p14:modId xmlns:p14="http://schemas.microsoft.com/office/powerpoint/2010/main" val="1050124141"/>
              </p:ext>
            </p:extLst>
          </p:nvPr>
        </p:nvGraphicFramePr>
        <p:xfrm>
          <a:off x="304800" y="951688"/>
          <a:ext cx="8514776" cy="4901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7369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19624" y="10668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13</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372979" y="210526"/>
            <a:ext cx="8514776" cy="707886"/>
          </a:xfrm>
          <a:prstGeom prst="rect">
            <a:avLst/>
          </a:prstGeom>
          <a:noFill/>
        </p:spPr>
        <p:txBody>
          <a:bodyPr wrap="square" rtlCol="0">
            <a:spAutoFit/>
          </a:bodyPr>
          <a:lstStyle/>
          <a:p>
            <a:r>
              <a:rPr lang="lt-LT" sz="2000" dirty="0">
                <a:latin typeface="Arial" panose="020B0604020202020204" pitchFamily="34" charset="0"/>
                <a:ea typeface="Verdana" panose="020B0604030504040204" pitchFamily="34" charset="0"/>
                <a:cs typeface="Arial" panose="020B0604020202020204" pitchFamily="34" charset="0"/>
              </a:rPr>
              <a:t>MIRTINŲ, SUNKIŲ NA DARBE (NEĮSKAIČIUOJANT EISMO ĮVYKIŲ), ĮVYKUSIŲ 2023 METAIS, PAGRINDINĖS PRIEŽASTYS (%)</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66800" y="5999636"/>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a:t>
            </a:r>
            <a:endParaRPr lang="en-GB" sz="1000" dirty="0"/>
          </a:p>
        </p:txBody>
      </p:sp>
      <p:graphicFrame>
        <p:nvGraphicFramePr>
          <p:cNvPr id="3" name="Diagrama 2">
            <a:extLst>
              <a:ext uri="{FF2B5EF4-FFF2-40B4-BE49-F238E27FC236}">
                <a16:creationId xmlns:a16="http://schemas.microsoft.com/office/drawing/2014/main" id="{75DD6D60-5013-DA30-AF98-AB2633AB349E}"/>
              </a:ext>
            </a:extLst>
          </p:cNvPr>
          <p:cNvGraphicFramePr>
            <a:graphicFrameLocks/>
          </p:cNvGraphicFramePr>
          <p:nvPr>
            <p:extLst>
              <p:ext uri="{D42A27DB-BD31-4B8C-83A1-F6EECF244321}">
                <p14:modId xmlns:p14="http://schemas.microsoft.com/office/powerpoint/2010/main" val="3372671639"/>
              </p:ext>
            </p:extLst>
          </p:nvPr>
        </p:nvGraphicFramePr>
        <p:xfrm>
          <a:off x="533400" y="1208315"/>
          <a:ext cx="8001000" cy="4680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961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590211"/>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598019"/>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14</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46100" y="208562"/>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SUNKIŲ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 </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6183AF-2C0F-944C-E7D0-AB7CAC2DA54A}"/>
              </a:ext>
            </a:extLst>
          </p:cNvPr>
          <p:cNvSpPr txBox="1"/>
          <p:nvPr/>
        </p:nvSpPr>
        <p:spPr>
          <a:xfrm>
            <a:off x="272830" y="618145"/>
            <a:ext cx="8642570" cy="6524863"/>
          </a:xfrm>
          <a:prstGeom prst="rect">
            <a:avLst/>
          </a:prstGeom>
          <a:noFill/>
        </p:spPr>
        <p:txBody>
          <a:bodyPr wrap="square">
            <a:spAutoFit/>
          </a:bodyPr>
          <a:lstStyle/>
          <a:p>
            <a:pPr indent="467995" algn="just"/>
            <a:r>
              <a:rPr lang="lt-LT" sz="1600" b="0" i="0" dirty="0">
                <a:solidFill>
                  <a:srgbClr val="333333"/>
                </a:solidFill>
                <a:effectLst/>
                <a:latin typeface="Arial" panose="020B0604020202020204" pitchFamily="34" charset="0"/>
                <a:cs typeface="Arial" panose="020B0604020202020204" pitchFamily="34" charset="0"/>
              </a:rPr>
              <a:t>Dar</a:t>
            </a:r>
            <a:r>
              <a:rPr lang="lt-LT" sz="1600" dirty="0">
                <a:solidFill>
                  <a:srgbClr val="333333"/>
                </a:solidFill>
                <a:latin typeface="Arial" panose="020B0604020202020204" pitchFamily="34" charset="0"/>
                <a:cs typeface="Arial" panose="020B0604020202020204" pitchFamily="34" charset="0"/>
              </a:rPr>
              <a:t>buotoja </a:t>
            </a:r>
            <a:r>
              <a:rPr lang="lt-LT" sz="1600" b="0" i="0" dirty="0">
                <a:solidFill>
                  <a:srgbClr val="333333"/>
                </a:solidFill>
                <a:effectLst/>
                <a:latin typeface="Arial" panose="020B0604020202020204" pitchFamily="34" charset="0"/>
                <a:cs typeface="Arial" panose="020B0604020202020204" pitchFamily="34" charset="0"/>
              </a:rPr>
              <a:t>eidama iš pastato į pastatą nepastebėjo po sniegu esančio ledo sluoksnio, prarado pusiausvyrą ir pargriuvo ant ledo.</a:t>
            </a:r>
          </a:p>
          <a:p>
            <a:pPr indent="467995" algn="just"/>
            <a:r>
              <a:rPr lang="lt-L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lt-LT"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arbuotoja eidama administracinio pastato koridoriumi kryptelėjo dešinę koją, neišlaikė pusiausvyros, griuvo ant dešinio šono ir sunkiai susižalojo</a:t>
            </a:r>
          </a:p>
          <a:p>
            <a:pPr indent="467995" algn="just"/>
            <a:r>
              <a:rPr lang="lt-L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lt-LT"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dministravimo pastato rekonstravimo statybvietėje, darbuotojas eidamas užkliuvo už kliuvinio, prarado pusiausvyrą ir griuvo. Namuose pasijutęs  blogai kreipėsi į medikus.</a:t>
            </a:r>
          </a:p>
          <a:p>
            <a:pPr indent="467995" algn="just"/>
            <a:r>
              <a:rPr lang="lt-LT"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Įmonės UAB "R.-P."  teritorijoje, gamybiniame ceche, darbuotojas ėjo link pagrindinių vartų. Staiga garsiai suriko ir nukrito ant dešinio šono. Krisdamas darbuotojas sunkiai susižalojo.</a:t>
            </a:r>
          </a:p>
          <a:p>
            <a:pPr indent="467995" algn="just"/>
            <a:r>
              <a:rPr lang="lt-LT" sz="1600" b="0" i="0" dirty="0">
                <a:solidFill>
                  <a:srgbClr val="333333"/>
                </a:solidFill>
                <a:effectLst/>
                <a:latin typeface="Arial" panose="020B0604020202020204" pitchFamily="34" charset="0"/>
                <a:cs typeface="Arial" panose="020B0604020202020204" pitchFamily="34" charset="0"/>
              </a:rPr>
              <a:t>UAB "N" lašišų </a:t>
            </a:r>
            <a:r>
              <a:rPr lang="lt-LT" sz="1600" b="0" i="0" dirty="0" err="1">
                <a:solidFill>
                  <a:srgbClr val="333333"/>
                </a:solidFill>
                <a:effectLst/>
                <a:latin typeface="Arial" panose="020B0604020202020204" pitchFamily="34" charset="0"/>
                <a:cs typeface="Arial" panose="020B0604020202020204" pitchFamily="34" charset="0"/>
              </a:rPr>
              <a:t>filetavimo</a:t>
            </a:r>
            <a:r>
              <a:rPr lang="lt-LT" sz="1600" b="0" i="0" dirty="0">
                <a:solidFill>
                  <a:srgbClr val="333333"/>
                </a:solidFill>
                <a:effectLst/>
                <a:latin typeface="Arial" panose="020B0604020202020204" pitchFamily="34" charset="0"/>
                <a:cs typeface="Arial" panose="020B0604020202020204" pitchFamily="34" charset="0"/>
              </a:rPr>
              <a:t> ceche žuvies </a:t>
            </a:r>
            <a:r>
              <a:rPr lang="lt-LT" sz="1600" b="0" i="0" dirty="0" err="1">
                <a:solidFill>
                  <a:srgbClr val="333333"/>
                </a:solidFill>
                <a:effectLst/>
                <a:latin typeface="Arial" panose="020B0604020202020204" pitchFamily="34" charset="0"/>
                <a:cs typeface="Arial" panose="020B0604020202020204" pitchFamily="34" charset="0"/>
              </a:rPr>
              <a:t>dorotojas</a:t>
            </a:r>
            <a:r>
              <a:rPr lang="lt-LT" sz="1600" b="0" i="0" dirty="0">
                <a:solidFill>
                  <a:srgbClr val="333333"/>
                </a:solidFill>
                <a:effectLst/>
                <a:latin typeface="Arial" panose="020B0604020202020204" pitchFamily="34" charset="0"/>
                <a:cs typeface="Arial" panose="020B0604020202020204" pitchFamily="34" charset="0"/>
              </a:rPr>
              <a:t> temdamas elektrinį palečių vežimėlį griuvo ir patyrė traumą priskiriamą prie sunkių (Abiejų šlaunikaulių skeveldriniai </a:t>
            </a:r>
            <a:r>
              <a:rPr lang="lt-LT" sz="1600" b="0" i="0" dirty="0" err="1">
                <a:solidFill>
                  <a:srgbClr val="333333"/>
                </a:solidFill>
                <a:effectLst/>
                <a:latin typeface="Arial" panose="020B0604020202020204" pitchFamily="34" charset="0"/>
                <a:cs typeface="Arial" panose="020B0604020202020204" pitchFamily="34" charset="0"/>
              </a:rPr>
              <a:t>periprostefiniai</a:t>
            </a:r>
            <a:r>
              <a:rPr lang="lt-LT" sz="1600" b="0" i="0" dirty="0">
                <a:solidFill>
                  <a:srgbClr val="333333"/>
                </a:solidFill>
                <a:effectLst/>
                <a:latin typeface="Arial" panose="020B0604020202020204" pitchFamily="34" charset="0"/>
                <a:cs typeface="Arial" panose="020B0604020202020204" pitchFamily="34" charset="0"/>
              </a:rPr>
              <a:t> lūžiai su dislokacijomis).</a:t>
            </a:r>
          </a:p>
          <a:p>
            <a:pPr indent="467995" algn="just"/>
            <a:r>
              <a:rPr lang="lt-LT" sz="1600" dirty="0">
                <a:solidFill>
                  <a:srgbClr val="333333"/>
                </a:solidFill>
                <a:latin typeface="Arial" panose="020B0604020202020204" pitchFamily="34" charset="0"/>
                <a:cs typeface="Arial" panose="020B0604020202020204" pitchFamily="34" charset="0"/>
              </a:rPr>
              <a:t>M</a:t>
            </a:r>
            <a:r>
              <a:rPr lang="lt-LT" sz="1600" b="0" i="0" dirty="0">
                <a:solidFill>
                  <a:srgbClr val="333333"/>
                </a:solidFill>
                <a:effectLst/>
                <a:latin typeface="Arial" panose="020B0604020202020204" pitchFamily="34" charset="0"/>
                <a:cs typeface="Arial" panose="020B0604020202020204" pitchFamily="34" charset="0"/>
              </a:rPr>
              <a:t>edienos apdirbimo dirbtuvėse darbuotojas pastebėjo, kad dirbtuvių patalpose pasidarė vėsoka ir nuėjo apžiūrėti šildymo sistemos. </a:t>
            </a:r>
            <a:r>
              <a:rPr lang="lt-LT" sz="1600" dirty="0">
                <a:solidFill>
                  <a:srgbClr val="333333"/>
                </a:solidFill>
                <a:latin typeface="Arial" panose="020B0604020202020204" pitchFamily="34" charset="0"/>
                <a:cs typeface="Arial" panose="020B0604020202020204" pitchFamily="34" charset="0"/>
              </a:rPr>
              <a:t>P</a:t>
            </a:r>
            <a:r>
              <a:rPr lang="lt-LT" sz="1600" b="0" i="0" dirty="0">
                <a:solidFill>
                  <a:srgbClr val="333333"/>
                </a:solidFill>
                <a:effectLst/>
                <a:latin typeface="Arial" panose="020B0604020202020204" pitchFamily="34" charset="0"/>
                <a:cs typeface="Arial" panose="020B0604020202020204" pitchFamily="34" charset="0"/>
              </a:rPr>
              <a:t>alipo kopėčiomis, </a:t>
            </a:r>
            <a:r>
              <a:rPr lang="lt-LT" sz="1600" b="0" i="0" dirty="0" err="1">
                <a:solidFill>
                  <a:srgbClr val="333333"/>
                </a:solidFill>
                <a:effectLst/>
                <a:latin typeface="Arial" panose="020B0604020202020204" pitchFamily="34" charset="0"/>
                <a:cs typeface="Arial" panose="020B0604020202020204" pitchFamily="34" charset="0"/>
              </a:rPr>
              <a:t>nuorino</a:t>
            </a:r>
            <a:r>
              <a:rPr lang="lt-LT" sz="1600" b="0" i="0" dirty="0">
                <a:solidFill>
                  <a:srgbClr val="333333"/>
                </a:solidFill>
                <a:effectLst/>
                <a:latin typeface="Arial" panose="020B0604020202020204" pitchFamily="34" charset="0"/>
                <a:cs typeface="Arial" panose="020B0604020202020204" pitchFamily="34" charset="0"/>
              </a:rPr>
              <a:t> šildymo sistemą ir lipo kopėčiomis žemyn. Nulipdamas nuo kopėčių, padėdamas kairę koją ant grindinio ją nikstelėjo ir griuvo, ko pasėkoje patyrė traumą (kairio šonkaulio lūžimas).</a:t>
            </a:r>
          </a:p>
          <a:p>
            <a:pPr indent="467995" algn="just"/>
            <a:r>
              <a:rPr lang="lt-LT" sz="1600" dirty="0">
                <a:solidFill>
                  <a:srgbClr val="333333"/>
                </a:solidFill>
                <a:latin typeface="Arial" panose="020B0604020202020204" pitchFamily="34" charset="0"/>
                <a:cs typeface="Arial" panose="020B0604020202020204" pitchFamily="34" charset="0"/>
              </a:rPr>
              <a:t>K</a:t>
            </a:r>
            <a:r>
              <a:rPr lang="lt-LT" sz="1600" b="0" i="0" dirty="0">
                <a:solidFill>
                  <a:srgbClr val="333333"/>
                </a:solidFill>
                <a:effectLst/>
                <a:latin typeface="Arial" panose="020B0604020202020204" pitchFamily="34" charset="0"/>
                <a:cs typeface="Arial" panose="020B0604020202020204" pitchFamily="34" charset="0"/>
              </a:rPr>
              <a:t>omandiruotės Europoje metu, </a:t>
            </a:r>
            <a:r>
              <a:rPr lang="lt-LT" sz="1600" b="0" i="0" dirty="0" err="1">
                <a:solidFill>
                  <a:srgbClr val="333333"/>
                </a:solidFill>
                <a:effectLst/>
                <a:latin typeface="Arial" panose="020B0604020202020204" pitchFamily="34" charset="0"/>
                <a:cs typeface="Arial" panose="020B0604020202020204" pitchFamily="34" charset="0"/>
              </a:rPr>
              <a:t>Ašfordo</a:t>
            </a:r>
            <a:r>
              <a:rPr lang="lt-LT" sz="1600" b="0" i="0" dirty="0">
                <a:solidFill>
                  <a:srgbClr val="333333"/>
                </a:solidFill>
                <a:effectLst/>
                <a:latin typeface="Arial" panose="020B0604020202020204" pitchFamily="34" charset="0"/>
                <a:cs typeface="Arial" panose="020B0604020202020204" pitchFamily="34" charset="0"/>
              </a:rPr>
              <a:t> miesto muitinėje, Anglijoje, lipant į vilkiko kabiną paslydo ant laiptelio, nukrito ir patyrė traumą, priskiriamą prie sunkių.</a:t>
            </a:r>
          </a:p>
          <a:p>
            <a:pPr indent="467995" algn="just"/>
            <a:r>
              <a:rPr lang="lt-LT" sz="1600" dirty="0">
                <a:latin typeface="Arial" panose="020B0604020202020204" pitchFamily="34" charset="0"/>
                <a:ea typeface="Aptos" panose="020B0004020202020204" pitchFamily="34" charset="0"/>
              </a:rPr>
              <a:t>O</a:t>
            </a:r>
            <a:r>
              <a:rPr lang="lt-LT" sz="1600" dirty="0">
                <a:effectLst/>
                <a:latin typeface="Arial" panose="020B0604020202020204" pitchFamily="34" charset="0"/>
                <a:ea typeface="Aptos" panose="020B0004020202020204" pitchFamily="34" charset="0"/>
              </a:rPr>
              <a:t>peratorius, lipdamas atbulomis iš specialaus transporto kabinos, prarado pusiausvyrą ir griuvo aukštielninkas sunkiai traumuodamas galvą.</a:t>
            </a:r>
          </a:p>
          <a:p>
            <a:pPr indent="467995" algn="just"/>
            <a:r>
              <a:rPr lang="lt-LT" sz="1600" dirty="0">
                <a:solidFill>
                  <a:srgbClr val="333333"/>
                </a:solidFill>
                <a:latin typeface="Arial" panose="020B0604020202020204" pitchFamily="34" charset="0"/>
                <a:ea typeface="Aptos" panose="020B0004020202020204" pitchFamily="34" charset="0"/>
              </a:rPr>
              <a:t>D</a:t>
            </a:r>
            <a:r>
              <a:rPr lang="lt-LT" sz="1600" dirty="0">
                <a:solidFill>
                  <a:srgbClr val="333333"/>
                </a:solidFill>
                <a:effectLst/>
                <a:latin typeface="Arial" panose="020B0604020202020204" pitchFamily="34" charset="0"/>
                <a:ea typeface="Aptos" panose="020B0004020202020204" pitchFamily="34" charset="0"/>
              </a:rPr>
              <a:t>arbuotojas išlipdamas iš kabinos krito ant kieto teritorijos aikštelės pagrindo ir susitrenkė galvą.</a:t>
            </a:r>
          </a:p>
          <a:p>
            <a:pPr indent="467995" algn="just"/>
            <a:r>
              <a:rPr lang="lt-LT" sz="1600" dirty="0">
                <a:effectLst/>
                <a:latin typeface="Arial" panose="020B0604020202020204" pitchFamily="34" charset="0"/>
                <a:ea typeface="Aptos" panose="020B0004020202020204" pitchFamily="34" charset="0"/>
              </a:rPr>
              <a:t> Slaugytoja, ėjusi į tamsų gimdymo skyriaus koridorių, ieškojo kur įjungti šviesą ir užkliuvus už koridoriuje stovėjusių kėdžių griuvo ant dešinio šono ir patyrė traumą</a:t>
            </a:r>
            <a:r>
              <a:rPr lang="lt-LT" sz="1600" dirty="0">
                <a:solidFill>
                  <a:srgbClr val="333333"/>
                </a:solidFill>
                <a:latin typeface="Arial" panose="020B0604020202020204" pitchFamily="34" charset="0"/>
                <a:ea typeface="Aptos" panose="020B0004020202020204" pitchFamily="34" charset="0"/>
              </a:rPr>
              <a:t>.</a:t>
            </a:r>
            <a:endParaRPr lang="lt-LT"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467995" algn="just"/>
            <a:r>
              <a:rPr lang="lt-LT" b="0" i="0" dirty="0">
                <a:solidFill>
                  <a:srgbClr val="333333"/>
                </a:solidFill>
                <a:effectLst/>
                <a:latin typeface="Arial" panose="020B0604020202020204" pitchFamily="34" charset="0"/>
                <a:cs typeface="Arial" panose="020B0604020202020204" pitchFamily="34" charset="0"/>
              </a:rPr>
              <a:t>. </a:t>
            </a:r>
          </a:p>
          <a:p>
            <a:pPr indent="467995" algn="just"/>
            <a:r>
              <a:rPr lang="lt-LT" sz="1600" b="0" i="0" dirty="0">
                <a:solidFill>
                  <a:srgbClr val="333333"/>
                </a:solidFill>
                <a:effectLst/>
                <a:latin typeface="Arial" panose="020B0604020202020204" pitchFamily="34" charset="0"/>
                <a:cs typeface="Arial" panose="020B0604020202020204" pitchFamily="34" charset="0"/>
              </a:rPr>
              <a:t> </a:t>
            </a:r>
            <a:endParaRPr lang="lt-LT"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529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590211"/>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36405"/>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15</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SUNKIŲ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 </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6183AF-2C0F-944C-E7D0-AB7CAC2DA54A}"/>
              </a:ext>
            </a:extLst>
          </p:cNvPr>
          <p:cNvSpPr txBox="1"/>
          <p:nvPr/>
        </p:nvSpPr>
        <p:spPr>
          <a:xfrm>
            <a:off x="324424" y="797605"/>
            <a:ext cx="8382000" cy="6832640"/>
          </a:xfrm>
          <a:prstGeom prst="rect">
            <a:avLst/>
          </a:prstGeom>
          <a:noFill/>
        </p:spPr>
        <p:txBody>
          <a:bodyPr wrap="square">
            <a:spAutoFit/>
          </a:bodyPr>
          <a:lstStyle/>
          <a:p>
            <a:pPr indent="467995" algn="just"/>
            <a:r>
              <a:rPr lang="lt-LT" sz="1600" b="0" i="0" dirty="0">
                <a:solidFill>
                  <a:srgbClr val="333333"/>
                </a:solidFill>
                <a:effectLst/>
                <a:latin typeface="Arial" panose="020B0604020202020204" pitchFamily="34" charset="0"/>
                <a:cs typeface="Arial" panose="020B0604020202020204" pitchFamily="34" charset="0"/>
              </a:rPr>
              <a:t>UAB „P.“ pakuotoja, dirbdama prie liejimo-pūtimo įrenginio, netikėtai susmuko ir nukrito ant grindų (lygaus paviršiaus). Nukritusi sunkiai susižalojo.</a:t>
            </a:r>
          </a:p>
          <a:p>
            <a:pPr indent="467995" algn="just"/>
            <a:r>
              <a:rPr lang="lt-LT" sz="1600" b="0" i="0" dirty="0">
                <a:solidFill>
                  <a:srgbClr val="333333"/>
                </a:solidFill>
                <a:effectLst/>
                <a:latin typeface="Helvetica Neue"/>
              </a:rPr>
              <a:t>Važiuodamas elektriniu krautuvu surinkti reikiamo užsakymo, iškrito iš elektrinio krautuvo ir buvo sunkiai sužalotas UAB MAXIMA LT darbuotojas. Darbuotojo teigimu, jis norėjo nusičiaudėti, todėl viena ranka paleido vairalazdę</a:t>
            </a:r>
            <a:endParaRPr lang="lt-LT" sz="1600" b="0" i="0" dirty="0">
              <a:solidFill>
                <a:srgbClr val="333333"/>
              </a:solidFill>
              <a:effectLst/>
              <a:latin typeface="Arial" panose="020B0604020202020204" pitchFamily="34" charset="0"/>
              <a:cs typeface="Arial" panose="020B0604020202020204" pitchFamily="34" charset="0"/>
            </a:endParaRPr>
          </a:p>
          <a:p>
            <a:pPr indent="467995" algn="just"/>
            <a:r>
              <a:rPr lang="lt-LT" sz="1600" b="0" i="0" dirty="0">
                <a:solidFill>
                  <a:srgbClr val="333333"/>
                </a:solidFill>
                <a:effectLst/>
                <a:latin typeface="Arial" panose="020B0604020202020204" pitchFamily="34" charset="0"/>
                <a:cs typeface="Arial" panose="020B0604020202020204" pitchFamily="34" charset="0"/>
              </a:rPr>
              <a:t>UAB „DI“ darbuotojas – suvirintojas statybvietės teritorijoje, eidamas link </a:t>
            </a:r>
            <a:r>
              <a:rPr lang="lt-LT" sz="1600" b="0" i="0" dirty="0" err="1">
                <a:solidFill>
                  <a:srgbClr val="333333"/>
                </a:solidFill>
                <a:effectLst/>
                <a:latin typeface="Arial" panose="020B0604020202020204" pitchFamily="34" charset="0"/>
                <a:cs typeface="Arial" panose="020B0604020202020204" pitchFamily="34" charset="0"/>
              </a:rPr>
              <a:t>bio</a:t>
            </a:r>
            <a:r>
              <a:rPr lang="lt-LT" sz="1600" b="0" i="0" dirty="0">
                <a:solidFill>
                  <a:srgbClr val="333333"/>
                </a:solidFill>
                <a:effectLst/>
                <a:latin typeface="Arial" panose="020B0604020202020204" pitchFamily="34" charset="0"/>
                <a:cs typeface="Arial" panose="020B0604020202020204" pitchFamily="34" charset="0"/>
              </a:rPr>
              <a:t> tualeto galimai paslydo, pargriuvo ir susižalojo nugarą - lūžo stuburo slanksteliai</a:t>
            </a:r>
            <a:endParaRPr lang="lt-LT" sz="1600" dirty="0">
              <a:solidFill>
                <a:srgbClr val="333333"/>
              </a:solidFill>
              <a:latin typeface="Arial" panose="020B0604020202020204" pitchFamily="34" charset="0"/>
              <a:cs typeface="Arial" panose="020B0604020202020204" pitchFamily="34" charset="0"/>
            </a:endParaRPr>
          </a:p>
          <a:p>
            <a:pPr indent="467995" algn="just"/>
            <a:r>
              <a:rPr lang="lt-LT" sz="1600" dirty="0">
                <a:solidFill>
                  <a:srgbClr val="333333"/>
                </a:solidFill>
                <a:latin typeface="Arial" panose="020B0604020202020204" pitchFamily="34" charset="0"/>
                <a:cs typeface="Arial" panose="020B0604020202020204" pitchFamily="34" charset="0"/>
              </a:rPr>
              <a:t>I</a:t>
            </a:r>
            <a:r>
              <a:rPr lang="lt-LT" sz="1600" b="0" i="0" dirty="0">
                <a:solidFill>
                  <a:srgbClr val="333333"/>
                </a:solidFill>
                <a:effectLst/>
                <a:latin typeface="Arial" panose="020B0604020202020204" pitchFamily="34" charset="0"/>
                <a:cs typeface="Arial" panose="020B0604020202020204" pitchFamily="34" charset="0"/>
              </a:rPr>
              <a:t>kimokyklinio ugdymo mokytojo padėjėja, lydėdama ikimokyklinio amžiaus vaikus iš lauko, neatsargiai pastatė koją ant laipto ir pargriuvo.</a:t>
            </a:r>
          </a:p>
          <a:p>
            <a:pPr indent="467995" algn="just"/>
            <a:r>
              <a:rPr lang="lt-LT" sz="1600" b="0" i="0" dirty="0">
                <a:solidFill>
                  <a:srgbClr val="333333"/>
                </a:solidFill>
                <a:effectLst/>
                <a:latin typeface="Arial" panose="020B0604020202020204" pitchFamily="34" charset="0"/>
                <a:cs typeface="Arial" panose="020B0604020202020204" pitchFamily="34" charset="0"/>
              </a:rPr>
              <a:t>Jonavos pagrindinės mokyklos mokytojos padėjėja kartu su moksleiviais važiavo mokykliniu autobusu. Prie sankryžos staigiai stabdant autobusą, padėjėja griuvo salono viduje ir patyrė traumą. </a:t>
            </a:r>
          </a:p>
          <a:p>
            <a:pPr indent="467995" algn="just"/>
            <a:r>
              <a:rPr lang="lt-LT" sz="1600" b="0" i="0" dirty="0">
                <a:solidFill>
                  <a:srgbClr val="333333"/>
                </a:solidFill>
                <a:effectLst/>
                <a:latin typeface="Arial" panose="020B0604020202020204" pitchFamily="34" charset="0"/>
                <a:cs typeface="Arial" panose="020B0604020202020204" pitchFamily="34" charset="0"/>
              </a:rPr>
              <a:t>UAB "EKSKOMISARŲ BIURAS" darbuotojas vykdė apsaugos funkcijas apsaugos poste, jam staiga pasidarė silpna ir krisdamas ant grindų patyrė galvos traumą.</a:t>
            </a:r>
            <a:endParaRPr lang="lt-LT" sz="1600" dirty="0">
              <a:latin typeface="Arial" panose="020B0604020202020204" pitchFamily="34" charset="0"/>
              <a:ea typeface="Aptos" panose="020B0004020202020204" pitchFamily="34" charset="0"/>
            </a:endParaRPr>
          </a:p>
          <a:p>
            <a:pPr indent="467995" algn="just"/>
            <a:r>
              <a:rPr lang="lt-LT" sz="1600" dirty="0">
                <a:latin typeface="Arial" panose="020B0604020202020204" pitchFamily="34" charset="0"/>
                <a:ea typeface="Aptos" panose="020B0004020202020204" pitchFamily="34" charset="0"/>
              </a:rPr>
              <a:t>A</a:t>
            </a:r>
            <a:r>
              <a:rPr lang="lt-LT" sz="1600" dirty="0">
                <a:effectLst/>
                <a:latin typeface="Arial" panose="020B0604020202020204" pitchFamily="34" charset="0"/>
                <a:ea typeface="Aptos" panose="020B0004020202020204" pitchFamily="34" charset="0"/>
              </a:rPr>
              <a:t>matų būrelio specialistė vaikščiodama auditorijoje suklupo, nugriuvo ir įvykio metu patyrė sunkią traumą.</a:t>
            </a:r>
          </a:p>
          <a:p>
            <a:pPr indent="467995" algn="just"/>
            <a:r>
              <a:rPr lang="lt-LT" sz="1600" dirty="0">
                <a:latin typeface="Arial" panose="020B0604020202020204" pitchFamily="34" charset="0"/>
                <a:ea typeface="Aptos" panose="020B0004020202020204" pitchFamily="34" charset="0"/>
              </a:rPr>
              <a:t>M</a:t>
            </a:r>
            <a:r>
              <a:rPr lang="lt-LT" sz="1600" dirty="0">
                <a:effectLst/>
                <a:latin typeface="Arial" panose="020B0604020202020204" pitchFamily="34" charset="0"/>
                <a:ea typeface="Aptos" panose="020B0004020202020204" pitchFamily="34" charset="0"/>
              </a:rPr>
              <a:t>asažuotojas pradėjo daryti pacientui nugaros srities masažą, galimai sutrikus sveikatai, nukrito darbo kabinete ir sunkiai susižalojo.</a:t>
            </a:r>
          </a:p>
          <a:p>
            <a:pPr indent="467995" algn="just"/>
            <a:r>
              <a:rPr lang="lt-LT" sz="1600" dirty="0">
                <a:latin typeface="Arial" panose="020B0604020202020204" pitchFamily="34" charset="0"/>
                <a:ea typeface="Aptos" panose="020B0004020202020204" pitchFamily="34" charset="0"/>
              </a:rPr>
              <a:t>D</a:t>
            </a:r>
            <a:r>
              <a:rPr lang="lt-LT" sz="1600" dirty="0">
                <a:effectLst/>
                <a:latin typeface="Arial" panose="020B0604020202020204" pitchFamily="34" charset="0"/>
                <a:ea typeface="Aptos" panose="020B0004020202020204" pitchFamily="34" charset="0"/>
              </a:rPr>
              <a:t>arbininkas eidamas link savo automobilio atsigerti vandens, kuris stovėjo už keliuko šalia įmonės teritorijos, galimai sutrikus sveikatai, griūdamas trenkė galvą į šalia įmonės teritorijos esančio kelio gruntą.</a:t>
            </a:r>
          </a:p>
          <a:p>
            <a:pPr indent="467995" algn="just"/>
            <a:r>
              <a:rPr lang="lt-LT" sz="1600" dirty="0">
                <a:latin typeface="Arial" panose="020B0604020202020204" pitchFamily="34" charset="0"/>
                <a:ea typeface="Aptos" panose="020B0004020202020204" pitchFamily="34" charset="0"/>
              </a:rPr>
              <a:t>D</a:t>
            </a:r>
            <a:r>
              <a:rPr lang="lt-LT" sz="1600" dirty="0">
                <a:effectLst/>
                <a:latin typeface="Arial" panose="020B0604020202020204" pitchFamily="34" charset="0"/>
                <a:ea typeface="Aptos" panose="020B0004020202020204" pitchFamily="34" charset="0"/>
              </a:rPr>
              <a:t>arbuotojas užspringęs gėrimu, iškrito pro atviras automobilio kabinos duris ir sunkiai susižalojo galvą.</a:t>
            </a:r>
          </a:p>
          <a:p>
            <a:pPr indent="467995" algn="just"/>
            <a:endParaRPr lang="lt-LT" b="0" dirty="0">
              <a:solidFill>
                <a:srgbClr val="333333"/>
              </a:solidFill>
              <a:effectLst/>
              <a:latin typeface="Helvetica Neue"/>
              <a:ea typeface="Times New Roman" panose="02020603050405020304" pitchFamily="18" charset="0"/>
              <a:cs typeface="Arial" panose="020B0604020202020204" pitchFamily="34" charset="0"/>
            </a:endParaRPr>
          </a:p>
          <a:p>
            <a:pPr indent="467995" algn="just"/>
            <a:endParaRPr lang="lt-LT" sz="1800" dirty="0">
              <a:solidFill>
                <a:srgbClr val="333333"/>
              </a:solidFill>
              <a:latin typeface="Helvetica Neue"/>
              <a:ea typeface="Times New Roman" panose="02020603050405020304" pitchFamily="18" charset="0"/>
              <a:cs typeface="Arial" panose="020B0604020202020204" pitchFamily="34" charset="0"/>
            </a:endParaRPr>
          </a:p>
          <a:p>
            <a:pPr indent="467995" algn="just"/>
            <a:endParaRPr lang="lt-LT"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273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590211"/>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650917"/>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16</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320527" y="204439"/>
            <a:ext cx="8561948" cy="1015663"/>
          </a:xfrm>
          <a:prstGeom prst="rect">
            <a:avLst/>
          </a:prstGeom>
          <a:noFill/>
        </p:spPr>
        <p:txBody>
          <a:bodyPr wrap="square" rtlCol="0">
            <a:spAutoFit/>
          </a:bodyPr>
          <a:lstStyle/>
          <a:p>
            <a:r>
              <a:rPr lang="lt-LT" altLang="lt-LT" sz="2000" dirty="0">
                <a:latin typeface="Arial" panose="020B0604020202020204" pitchFamily="34" charset="0"/>
                <a:cs typeface="Arial" panose="020B0604020202020204" pitchFamily="34" charset="0"/>
              </a:rPr>
              <a:t>NELAIMINGUS ATSITIKIMUS NULEMIANTYS ŽMOGIŠKIEJI VEIKSNIAI </a:t>
            </a:r>
            <a:endParaRPr lang="lt-LT" sz="2000" kern="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lt-LT" sz="2000" kern="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lt-LT"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6183AF-2C0F-944C-E7D0-AB7CAC2DA54A}"/>
              </a:ext>
            </a:extLst>
          </p:cNvPr>
          <p:cNvSpPr txBox="1"/>
          <p:nvPr/>
        </p:nvSpPr>
        <p:spPr>
          <a:xfrm>
            <a:off x="86548" y="663617"/>
            <a:ext cx="8905051" cy="6217087"/>
          </a:xfrm>
          <a:prstGeom prst="rect">
            <a:avLst/>
          </a:prstGeom>
          <a:noFill/>
        </p:spPr>
        <p:txBody>
          <a:bodyPr wrap="square">
            <a:spAutoFit/>
          </a:bodyPr>
          <a:lstStyle/>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Žmogiškoji klaida – tai veiksmas, sprendimas ar rezultatas, kurio nesiekė  asmuo (darbuotojas), nėra numatytas procesą nustatančiose taisyklėse ar procesą organizuojančio ir/ar valdančio subjekto. Tai nukrypimas nuo ketinimų, lūkesčių ar pageidavimų</a:t>
            </a:r>
            <a:r>
              <a:rPr lang="lt-LT" sz="1800" dirty="0">
                <a:latin typeface="Arial" panose="020B0604020202020204" pitchFamily="34" charset="0"/>
                <a:cs typeface="Arial" panose="020B0604020202020204" pitchFamily="34" charset="0"/>
                <a:hlinkClick r:id="rId5"/>
              </a:rPr>
              <a:t> (www.hse.gov.uk</a:t>
            </a:r>
            <a:r>
              <a:rPr lang="lt-LT" sz="1800" dirty="0">
                <a:latin typeface="Arial" panose="020B0604020202020204" pitchFamily="34" charset="0"/>
                <a:cs typeface="Arial" panose="020B0604020202020204" pitchFamily="34" charset="0"/>
              </a:rPr>
              <a:t>).</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Žmogiškoji klaida - nesąmoningas, atsitiktinis ar tyčinis įvykis, kai asmuo pamiršta, praleidžia arba neteisingai interpretuoja signalus, priima neteisingą sprendimą (palyginti su norimu rezultatu) arba netinkamai elgiasi žodžiu ar fiziškai (</a:t>
            </a:r>
            <a:r>
              <a:rPr lang="lt-LT" sz="1800" b="0" i="0" u="none" strike="noStrike" baseline="0" dirty="0">
                <a:solidFill>
                  <a:srgbClr val="0000FF"/>
                </a:solidFill>
                <a:latin typeface="Arial" panose="020B0604020202020204" pitchFamily="34" charset="0"/>
                <a:cs typeface="Arial" panose="020B0604020202020204" pitchFamily="34" charset="0"/>
              </a:rPr>
              <a:t>https://www.prevent.se/jobba-med-arbetsmiljo/osa/hjarnvanlig-arbetsmiljo/ordlista/).</a:t>
            </a:r>
            <a:endParaRPr lang="lt-LT" sz="1800" dirty="0">
              <a:latin typeface="Arial" panose="020B0604020202020204" pitchFamily="34" charset="0"/>
              <a:cs typeface="Arial" panose="020B0604020202020204" pitchFamily="34" charset="0"/>
            </a:endParaRPr>
          </a:p>
          <a:p>
            <a:pPr marL="285750" indent="-285750" algn="just">
              <a:lnSpc>
                <a:spcPts val="1900"/>
              </a:lnSpc>
              <a:buFont typeface="Arial" panose="020B0604020202020204" pitchFamily="34" charset="0"/>
              <a:buChar char="•"/>
            </a:pPr>
            <a:r>
              <a:rPr lang="lt-LT" sz="1800" dirty="0">
                <a:solidFill>
                  <a:srgbClr val="C00000"/>
                </a:solidFill>
                <a:latin typeface="Arial" panose="020B0604020202020204" pitchFamily="34" charset="0"/>
                <a:cs typeface="Arial" panose="020B0604020202020204" pitchFamily="34" charset="0"/>
              </a:rPr>
              <a:t>Rezultatas: žmogiškosios klaidos yra sąlygojamos procesų, kuriuos organizuojant ir valdant  neatsižvelgiama į žmogiškuosius veiksnius. Žmogiškosios klaidos sąlygoja nelaimingus atsitikimus </a:t>
            </a:r>
            <a:r>
              <a:rPr lang="lt-LT" sz="1800" dirty="0">
                <a:latin typeface="Arial" panose="020B0604020202020204" pitchFamily="34" charset="0"/>
                <a:cs typeface="Arial" panose="020B0604020202020204" pitchFamily="34" charset="0"/>
              </a:rPr>
              <a:t>(šaltinis: </a:t>
            </a:r>
            <a:r>
              <a:rPr lang="lt-LT" sz="1800" dirty="0">
                <a:latin typeface="Arial" panose="020B0604020202020204" pitchFamily="34" charset="0"/>
                <a:cs typeface="Arial" panose="020B0604020202020204" pitchFamily="34" charset="0"/>
                <a:hlinkClick r:id="rId5"/>
              </a:rPr>
              <a:t>www.hse.gov.uk</a:t>
            </a:r>
            <a:r>
              <a:rPr lang="lt-LT" sz="1800" dirty="0">
                <a:latin typeface="Arial" panose="020B0604020202020204" pitchFamily="34" charset="0"/>
                <a:cs typeface="Arial" panose="020B0604020202020204" pitchFamily="34" charset="0"/>
              </a:rPr>
              <a:t>)</a:t>
            </a:r>
          </a:p>
          <a:p>
            <a:pPr marL="285750" indent="-285750" algn="just">
              <a:lnSpc>
                <a:spcPts val="1900"/>
              </a:lnSpc>
              <a:buFont typeface="Arial" panose="020B0604020202020204" pitchFamily="34" charset="0"/>
              <a:buChar char="•"/>
            </a:pPr>
            <a:r>
              <a:rPr lang="lt-LT" sz="1800" b="1" dirty="0">
                <a:latin typeface="Arial" panose="020B0604020202020204" pitchFamily="34" charset="0"/>
                <a:cs typeface="Arial" panose="020B0604020202020204" pitchFamily="34" charset="0"/>
              </a:rPr>
              <a:t>Žmogaus kognityviniai gebėjimai vis dar yra tokie patys (evoliucionuoja lėtai):</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sunku skirstyti dėmesį tarp daugelio dalykų</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protas gali valdyti tik pora dalykų vienu metu</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skaitymas, mokymasis ir mąstymas reikalauja laiko</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žmogus efektyviausiai atlieka užduotis, kurioms naudoja iš anksto išmoktą informaciją ir įgūdžius</a:t>
            </a:r>
          </a:p>
          <a:p>
            <a:pPr marL="285750" indent="-285750" algn="just">
              <a:lnSpc>
                <a:spcPts val="1900"/>
              </a:lnSpc>
              <a:buFont typeface="Arial" panose="020B0604020202020204" pitchFamily="34" charset="0"/>
              <a:buChar char="•"/>
            </a:pPr>
            <a:r>
              <a:rPr lang="lt-LT" sz="1800" b="1" dirty="0">
                <a:latin typeface="Arial" panose="020B0604020202020204" pitchFamily="34" charset="0"/>
                <a:cs typeface="Arial" panose="020B0604020202020204" pitchFamily="34" charset="0"/>
              </a:rPr>
              <a:t>Darbo sąlygos nuolat keičiasi.</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besikeičiantis </a:t>
            </a:r>
            <a:r>
              <a:rPr lang="lt-LT" sz="1800" dirty="0" err="1">
                <a:latin typeface="Arial" panose="020B0604020202020204" pitchFamily="34" charset="0"/>
                <a:cs typeface="Arial" panose="020B0604020202020204" pitchFamily="34" charset="0"/>
              </a:rPr>
              <a:t>sociotechninis</a:t>
            </a:r>
            <a:r>
              <a:rPr lang="lt-LT" sz="1800" dirty="0">
                <a:latin typeface="Arial" panose="020B0604020202020204" pitchFamily="34" charset="0"/>
                <a:cs typeface="Arial" panose="020B0604020202020204" pitchFamily="34" charset="0"/>
              </a:rPr>
              <a:t> kontekstas sukuria naujus reikalavimus</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skaitmeninimas ir darbo užduočių pokyčiai gali padidinti pažinimo poreikius</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nauji darbo planai ir aplinka gali didinti kognityvinį (pažintinį) krūvį</a:t>
            </a:r>
          </a:p>
          <a:p>
            <a:pPr marL="285750" indent="-285750" algn="just">
              <a:lnSpc>
                <a:spcPts val="1900"/>
              </a:lnSpc>
              <a:buFont typeface="Arial" panose="020B0604020202020204" pitchFamily="34" charset="0"/>
              <a:buChar char="•"/>
            </a:pPr>
            <a:r>
              <a:rPr lang="lt-LT" sz="1800" dirty="0">
                <a:latin typeface="Arial" panose="020B0604020202020204" pitchFamily="34" charset="0"/>
                <a:cs typeface="Arial" panose="020B0604020202020204" pitchFamily="34" charset="0"/>
              </a:rPr>
              <a:t>nauji produktai ir programos gali palaikyti arba trukdyti žmogaus pažinimo veiklai</a:t>
            </a:r>
          </a:p>
          <a:p>
            <a:pPr marL="342900" lvl="0" indent="-342900" algn="just">
              <a:buFont typeface="+mj-lt"/>
              <a:buAutoNum type="arabicPeriod"/>
            </a:pPr>
            <a:endParaRPr lang="lt-LT"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6308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590211"/>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650917"/>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17</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320527" y="204464"/>
            <a:ext cx="8561948" cy="707886"/>
          </a:xfrm>
          <a:prstGeom prst="rect">
            <a:avLst/>
          </a:prstGeom>
          <a:noFill/>
        </p:spPr>
        <p:txBody>
          <a:bodyPr wrap="square" rtlCol="0">
            <a:spAutoFit/>
          </a:bodyPr>
          <a:lstStyle/>
          <a:p>
            <a:r>
              <a:rPr lang="lt-LT" altLang="lt-LT" sz="2000" dirty="0">
                <a:latin typeface="Arial" panose="020B0604020202020204" pitchFamily="34" charset="0"/>
                <a:cs typeface="Arial" panose="020B0604020202020204" pitchFamily="34" charset="0"/>
              </a:rPr>
              <a:t>KOGNITYVINĖ ERGONOMIKA</a:t>
            </a:r>
            <a:endParaRPr lang="lt-LT" sz="2000" kern="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lt-LT"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6183AF-2C0F-944C-E7D0-AB7CAC2DA54A}"/>
              </a:ext>
            </a:extLst>
          </p:cNvPr>
          <p:cNvSpPr txBox="1"/>
          <p:nvPr/>
        </p:nvSpPr>
        <p:spPr>
          <a:xfrm>
            <a:off x="56576" y="650917"/>
            <a:ext cx="8858824" cy="6606937"/>
          </a:xfrm>
          <a:prstGeom prst="rect">
            <a:avLst/>
          </a:prstGeom>
          <a:noFill/>
        </p:spPr>
        <p:txBody>
          <a:bodyPr wrap="square">
            <a:spAutoFit/>
          </a:bodyPr>
          <a:lstStyle/>
          <a:p>
            <a:pPr marL="285750" indent="-285750" algn="just">
              <a:lnSpc>
                <a:spcPts val="1900"/>
              </a:lnSpc>
              <a:buFont typeface="Arial" panose="020B0604020202020204" pitchFamily="34" charset="0"/>
              <a:buChar char="•"/>
            </a:pPr>
            <a:r>
              <a:rPr lang="lt-LT" sz="1800" b="1" dirty="0">
                <a:latin typeface="Arial" panose="020B0604020202020204" pitchFamily="34" charset="0"/>
                <a:cs typeface="Arial" panose="020B0604020202020204" pitchFamily="34" charset="0"/>
              </a:rPr>
              <a:t>Turime nustatyti ir valdyti kognityviniu požiūriu įtempto darbo sąlygas: darbo aplinką, įrankius, metodus</a:t>
            </a:r>
            <a:endParaRPr lang="lt-LT"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Kognityvinė ergonomika yra tam tikra tyrimų/tyrinėjimų kryptis, kur analizuojama, kaip mūsų pažintiniai gebėjimai sąveikauja su mūsų darbo sąlygomis ir aplinka, kokie veiksniai ir sąlygos darbe turi įtaką žmogaus gebėjimui mąstyti ir apdoroti informaciją.</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Kognityvinis krūvis – tai procesai smegenyse, susiję su:</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signalų priėmimu iš aplinkos per mūsų pojūčius (rega, klausa, uoslė, lytėjimas, pusiausvyra ir kt.)</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šių signalų apdorojimu lyginant su prisiminimais, žinomomis taisyklėmis ar lūkesčiais;</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priimant sprendimą veikti (arba susilaikyti nuo veiksmų). Pažįstamose situacijose sprendimas gali būti priimtas labai greitai ir tai įprastai vadinama reakcija.</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Kognityvinis apkrovimas vyksta kiekvieną kartą, kai atliekame užduotį ir priimame signalus iš aplinkos, juos apdorojame, prisimename, vertiname ir rūšiuojame informaciją bei priimame sprendimus.</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Galima patirti kognityvinę perteklinę ir per mažą apkrovą</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Per didelis kognityvinis krūvis sukelia pervargimą, išsiblaškymą, o tai sąlygoja žmogiškąsias klaidas, </a:t>
            </a:r>
          </a:p>
          <a:p>
            <a:pPr marL="285750" indent="-285750" algn="just">
              <a:buFont typeface="Arial" panose="020B0604020202020204" pitchFamily="34" charset="0"/>
              <a:buChar char="•"/>
            </a:pPr>
            <a:r>
              <a:rPr lang="lt-LT" sz="1800" dirty="0">
                <a:latin typeface="Arial" panose="020B0604020202020204" pitchFamily="34" charset="0"/>
                <a:cs typeface="Arial" panose="020B0604020202020204" pitchFamily="34" charset="0"/>
              </a:rPr>
              <a:t>Per mažas kognityvinis krūvis  lemia dėmesio stoką, išsiblaškymą ir įsitraukimo stoką.</a:t>
            </a:r>
          </a:p>
          <a:p>
            <a:pPr marL="285750" indent="-285750" algn="just">
              <a:lnSpc>
                <a:spcPts val="1900"/>
              </a:lnSpc>
              <a:buFont typeface="Arial" panose="020B0604020202020204" pitchFamily="34" charset="0"/>
              <a:buChar char="•"/>
            </a:pPr>
            <a:endParaRPr lang="lt-LT" sz="1800" b="1"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endParaRPr lang="lt-LT"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4328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590211"/>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650917"/>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18</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320527" y="204464"/>
            <a:ext cx="8561948" cy="707886"/>
          </a:xfrm>
          <a:prstGeom prst="rect">
            <a:avLst/>
          </a:prstGeom>
          <a:noFill/>
        </p:spPr>
        <p:txBody>
          <a:bodyPr wrap="square" rtlCol="0">
            <a:spAutoFit/>
          </a:bodyPr>
          <a:lstStyle/>
          <a:p>
            <a:r>
              <a:rPr lang="lt-LT" altLang="lt-LT" sz="2000" dirty="0">
                <a:latin typeface="Arial" panose="020B0604020202020204" pitchFamily="34" charset="0"/>
                <a:cs typeface="Arial" panose="020B0604020202020204" pitchFamily="34" charset="0"/>
              </a:rPr>
              <a:t>KOGNITYVINĖ ERGONOMIKA</a:t>
            </a:r>
            <a:endParaRPr lang="lt-LT" sz="2000" kern="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lt-LT"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6183AF-2C0F-944C-E7D0-AB7CAC2DA54A}"/>
              </a:ext>
            </a:extLst>
          </p:cNvPr>
          <p:cNvSpPr txBox="1"/>
          <p:nvPr/>
        </p:nvSpPr>
        <p:spPr>
          <a:xfrm>
            <a:off x="69276" y="762115"/>
            <a:ext cx="8858824" cy="6255559"/>
          </a:xfrm>
          <a:prstGeom prst="rect">
            <a:avLst/>
          </a:prstGeom>
          <a:noFill/>
        </p:spPr>
        <p:txBody>
          <a:bodyPr wrap="square">
            <a:spAutoFit/>
          </a:bodyPr>
          <a:lstStyle/>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Darbo sąlygos trukdančios žmogaus atlikti kognityvinių gebėjimų reikalaujančias darbo užduotis:</a:t>
            </a:r>
            <a:r>
              <a:rPr lang="lt-LT" dirty="0">
                <a:latin typeface="Arial" panose="020B0604020202020204" pitchFamily="34" charset="0"/>
                <a:cs typeface="Arial" panose="020B0604020202020204" pitchFamily="34" charset="0"/>
              </a:rPr>
              <a:t> s</a:t>
            </a:r>
            <a:r>
              <a:rPr lang="lt-LT" sz="1800" dirty="0">
                <a:latin typeface="Arial" panose="020B0604020202020204" pitchFamily="34" charset="0"/>
                <a:cs typeface="Arial" panose="020B0604020202020204" pitchFamily="34" charset="0"/>
              </a:rPr>
              <a:t>utrikimai, pertraukimai, darbo fragmentacija, daugiafunkcinis darbas, informacijos perteklius</a:t>
            </a:r>
          </a:p>
          <a:p>
            <a:pPr marL="285750" indent="-285750" algn="just">
              <a:lnSpc>
                <a:spcPts val="2000"/>
              </a:lnSpc>
              <a:buFont typeface="Arial" panose="020B0604020202020204" pitchFamily="34" charset="0"/>
              <a:buChar char="•"/>
            </a:pPr>
            <a:r>
              <a:rPr lang="lt-LT" sz="1800" b="1" dirty="0" err="1">
                <a:latin typeface="Arial" panose="020B0604020202020204" pitchFamily="34" charset="0"/>
                <a:cs typeface="Arial" panose="020B0604020202020204" pitchFamily="34" charset="0"/>
              </a:rPr>
              <a:t>Kognityviškai</a:t>
            </a:r>
            <a:r>
              <a:rPr lang="lt-LT" sz="1800" b="1" dirty="0">
                <a:latin typeface="Arial" panose="020B0604020202020204" pitchFamily="34" charset="0"/>
                <a:cs typeface="Arial" panose="020B0604020202020204" pitchFamily="34" charset="0"/>
              </a:rPr>
              <a:t> įtemptos darbo sąlygos didina dėmesio ir pažinimo nepakankamumą, sąlygoja nelaimingi atsitikimai, pablogėjęs saugumas </a:t>
            </a:r>
            <a:r>
              <a:rPr lang="lt-LT" sz="1800" dirty="0">
                <a:latin typeface="Arial" panose="020B0604020202020204" pitchFamily="34" charset="0"/>
                <a:cs typeface="Arial" panose="020B0604020202020204" pitchFamily="34" charset="0"/>
              </a:rPr>
              <a:t>(</a:t>
            </a:r>
            <a:r>
              <a:rPr lang="lt-LT" sz="1800" dirty="0" err="1">
                <a:latin typeface="Arial" panose="020B0604020202020204" pitchFamily="34" charset="0"/>
                <a:cs typeface="Arial" panose="020B0604020202020204" pitchFamily="34" charset="0"/>
              </a:rPr>
              <a:t>Kalakoski</a:t>
            </a:r>
            <a:r>
              <a:rPr lang="lt-LT" sz="1800" dirty="0">
                <a:latin typeface="Arial" panose="020B0604020202020204" pitchFamily="34" charset="0"/>
                <a:cs typeface="Arial" panose="020B0604020202020204" pitchFamily="34" charset="0"/>
              </a:rPr>
              <a:t> et al. 2020)</a:t>
            </a:r>
          </a:p>
          <a:p>
            <a:pPr marL="285750" indent="-285750" algn="just">
              <a:lnSpc>
                <a:spcPts val="2000"/>
              </a:lnSpc>
              <a:buFont typeface="Arial" panose="020B0604020202020204" pitchFamily="34" charset="0"/>
              <a:buChar char="•"/>
            </a:pPr>
            <a:r>
              <a:rPr lang="lt-LT" sz="1800" b="1" dirty="0">
                <a:latin typeface="Arial" panose="020B0604020202020204" pitchFamily="34" charset="0"/>
                <a:cs typeface="Arial" panose="020B0604020202020204" pitchFamily="34" charset="0"/>
              </a:rPr>
              <a:t>Blogos darbo sąlygos didina nepasitenkinimą darbu </a:t>
            </a:r>
            <a:r>
              <a:rPr lang="lt-LT" sz="1800" dirty="0">
                <a:latin typeface="Arial" panose="020B0604020202020204" pitchFamily="34" charset="0"/>
                <a:cs typeface="Arial" panose="020B0604020202020204" pitchFamily="34" charset="0"/>
              </a:rPr>
              <a:t>(absenteizmas ir darbuotojų kaita)</a:t>
            </a:r>
          </a:p>
          <a:p>
            <a:pPr marL="285750" indent="-285750" algn="just">
              <a:lnSpc>
                <a:spcPts val="2000"/>
              </a:lnSpc>
              <a:buFont typeface="Arial" panose="020B0604020202020204" pitchFamily="34" charset="0"/>
              <a:buChar char="•"/>
            </a:pPr>
            <a:r>
              <a:rPr lang="lt-LT" sz="1800" b="1" dirty="0">
                <a:latin typeface="Arial" panose="020B0604020202020204" pitchFamily="34" charset="0"/>
                <a:cs typeface="Arial" panose="020B0604020202020204" pitchFamily="34" charset="0"/>
              </a:rPr>
              <a:t>Lėtinis stresas darbe </a:t>
            </a:r>
            <a:r>
              <a:rPr lang="lt-LT" b="1" dirty="0">
                <a:latin typeface="Arial" panose="020B0604020202020204" pitchFamily="34" charset="0"/>
                <a:cs typeface="Arial" panose="020B0604020202020204" pitchFamily="34" charset="0"/>
              </a:rPr>
              <a:t>sąlygoja </a:t>
            </a:r>
            <a:r>
              <a:rPr lang="lt-LT" sz="1800" b="1" dirty="0">
                <a:latin typeface="Arial" panose="020B0604020202020204" pitchFamily="34" charset="0"/>
                <a:cs typeface="Arial" panose="020B0604020202020204" pitchFamily="34" charset="0"/>
              </a:rPr>
              <a:t>įvairios fizines ir psichines sveikatos problemos </a:t>
            </a:r>
            <a:r>
              <a:rPr lang="lt-LT" sz="1800" dirty="0">
                <a:latin typeface="Arial" panose="020B0604020202020204" pitchFamily="34" charset="0"/>
                <a:cs typeface="Arial" panose="020B0604020202020204" pitchFamily="34" charset="0"/>
              </a:rPr>
              <a:t>(</a:t>
            </a:r>
            <a:r>
              <a:rPr lang="lt-LT" sz="1800" dirty="0" err="1">
                <a:latin typeface="Arial" panose="020B0604020202020204" pitchFamily="34" charset="0"/>
                <a:cs typeface="Arial" panose="020B0604020202020204" pitchFamily="34" charset="0"/>
              </a:rPr>
              <a:t>Fishta</a:t>
            </a:r>
            <a:r>
              <a:rPr lang="lt-LT" sz="1800" dirty="0">
                <a:latin typeface="Arial" panose="020B0604020202020204" pitchFamily="34" charset="0"/>
                <a:cs typeface="Arial" panose="020B0604020202020204" pitchFamily="34" charset="0"/>
              </a:rPr>
              <a:t> &amp; </a:t>
            </a:r>
            <a:r>
              <a:rPr lang="lt-LT" sz="1800" dirty="0" err="1">
                <a:latin typeface="Arial" panose="020B0604020202020204" pitchFamily="34" charset="0"/>
                <a:cs typeface="Arial" panose="020B0604020202020204" pitchFamily="34" charset="0"/>
              </a:rPr>
              <a:t>Backé</a:t>
            </a:r>
            <a:r>
              <a:rPr lang="lt-LT" sz="1800" dirty="0">
                <a:latin typeface="Arial" panose="020B0604020202020204" pitchFamily="34" charset="0"/>
                <a:cs typeface="Arial" panose="020B0604020202020204" pitchFamily="34" charset="0"/>
              </a:rPr>
              <a:t>, 2015 m.; </a:t>
            </a:r>
            <a:r>
              <a:rPr lang="lt-LT" sz="1800" dirty="0" err="1">
                <a:latin typeface="Arial" panose="020B0604020202020204" pitchFamily="34" charset="0"/>
                <a:cs typeface="Arial" panose="020B0604020202020204" pitchFamily="34" charset="0"/>
              </a:rPr>
              <a:t>Harvey</a:t>
            </a:r>
            <a:r>
              <a:rPr lang="lt-LT" sz="1800" dirty="0">
                <a:latin typeface="Arial" panose="020B0604020202020204" pitchFamily="34" charset="0"/>
                <a:cs typeface="Arial" panose="020B0604020202020204" pitchFamily="34" charset="0"/>
              </a:rPr>
              <a:t> ir kt., 2017).</a:t>
            </a:r>
          </a:p>
          <a:p>
            <a:pPr marL="285750" indent="-285750" algn="just">
              <a:lnSpc>
                <a:spcPts val="2000"/>
              </a:lnSpc>
              <a:buFont typeface="Arial" panose="020B0604020202020204" pitchFamily="34" charset="0"/>
              <a:buChar char="•"/>
            </a:pPr>
            <a:r>
              <a:rPr lang="lt-LT" sz="1800" b="1" dirty="0">
                <a:solidFill>
                  <a:srgbClr val="C00000"/>
                </a:solidFill>
                <a:latin typeface="Arial" panose="020B0604020202020204" pitchFamily="34" charset="0"/>
                <a:cs typeface="Arial" panose="020B0604020202020204" pitchFamily="34" charset="0"/>
              </a:rPr>
              <a:t>TOP 5 kognityvinį krūvį darbe sukeliantys veiksniai</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Prieštaringi nurodymai ir lūkesčiai</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Neaiškios instrukcijos</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Nuolatinis dėmesio keitimas</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Pertraukimai</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Triukšmas ir sutrikimai</a:t>
            </a:r>
            <a:r>
              <a:rPr lang="lt-LT" dirty="0">
                <a:latin typeface="Arial" panose="020B0604020202020204" pitchFamily="34" charset="0"/>
                <a:cs typeface="Arial" panose="020B0604020202020204" pitchFamily="34" charset="0"/>
              </a:rPr>
              <a:t> (</a:t>
            </a:r>
            <a:r>
              <a:rPr lang="lt-LT" sz="1800" i="0" u="none" strike="noStrike" baseline="0" dirty="0">
                <a:latin typeface="Arial" panose="020B0604020202020204" pitchFamily="34" charset="0"/>
                <a:cs typeface="Arial" panose="020B0604020202020204" pitchFamily="34" charset="0"/>
              </a:rPr>
              <a:t>www.tt</a:t>
            </a:r>
            <a:r>
              <a:rPr lang="lt-LT" dirty="0">
                <a:latin typeface="Arial" panose="020B0604020202020204" pitchFamily="34" charset="0"/>
                <a:cs typeface="Arial" panose="020B0604020202020204" pitchFamily="34" charset="0"/>
              </a:rPr>
              <a:t>l</a:t>
            </a:r>
            <a:r>
              <a:rPr lang="lt-LT" sz="1800" i="0" u="none" strike="noStrike" baseline="0" dirty="0">
                <a:latin typeface="Arial" panose="020B0604020202020204" pitchFamily="34" charset="0"/>
                <a:cs typeface="Arial" panose="020B0604020202020204" pitchFamily="34" charset="0"/>
              </a:rPr>
              <a:t>.fi</a:t>
            </a:r>
            <a:r>
              <a:rPr lang="lt-LT" sz="1800" i="0" u="none" strike="noStrike" baseline="0" dirty="0">
                <a:solidFill>
                  <a:srgbClr val="5F5F5F"/>
                </a:solidFill>
                <a:latin typeface="Arial" panose="020B0604020202020204" pitchFamily="34" charset="0"/>
                <a:cs typeface="Arial" panose="020B0604020202020204" pitchFamily="34" charset="0"/>
              </a:rPr>
              <a:t>)</a:t>
            </a:r>
            <a:endParaRPr lang="lt-LT" sz="1800" dirty="0">
              <a:latin typeface="Arial" panose="020B0604020202020204" pitchFamily="34" charset="0"/>
              <a:cs typeface="Arial" panose="020B0604020202020204" pitchFamily="34" charset="0"/>
            </a:endParaRPr>
          </a:p>
          <a:p>
            <a:pPr marL="285750" indent="-285750" algn="just">
              <a:lnSpc>
                <a:spcPts val="2000"/>
              </a:lnSpc>
              <a:buFont typeface="Arial" panose="020B0604020202020204" pitchFamily="34" charset="0"/>
              <a:buChar char="•"/>
            </a:pPr>
            <a:r>
              <a:rPr lang="lt-LT" sz="1800" b="1" dirty="0">
                <a:solidFill>
                  <a:srgbClr val="C00000"/>
                </a:solidFill>
                <a:latin typeface="Arial" panose="020B0604020202020204" pitchFamily="34" charset="0"/>
                <a:cs typeface="Arial" panose="020B0604020202020204" pitchFamily="34" charset="0"/>
              </a:rPr>
              <a:t>TOP 5 kognityvinį krūvį mažinantys darbe veiksniai</a:t>
            </a:r>
            <a:r>
              <a:rPr lang="lt-LT" sz="1800" dirty="0">
                <a:latin typeface="Arial" panose="020B0604020202020204" pitchFamily="34" charset="0"/>
                <a:cs typeface="Arial" panose="020B0604020202020204" pitchFamily="34" charset="0"/>
              </a:rPr>
              <a:t>:</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Kūrybinis mąstymas, smegenų šturmas</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Komandinis darbas</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Naujų sprendimų paieška</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Įgūdžių atnaujinimas</a:t>
            </a:r>
          </a:p>
          <a:p>
            <a:pPr marL="285750" indent="-285750" algn="just">
              <a:lnSpc>
                <a:spcPts val="2000"/>
              </a:lnSpc>
              <a:buFont typeface="Arial" panose="020B0604020202020204" pitchFamily="34" charset="0"/>
              <a:buChar char="•"/>
            </a:pPr>
            <a:r>
              <a:rPr lang="lt-LT" sz="1800" dirty="0">
                <a:latin typeface="Arial" panose="020B0604020202020204" pitchFamily="34" charset="0"/>
                <a:cs typeface="Arial" panose="020B0604020202020204" pitchFamily="34" charset="0"/>
              </a:rPr>
              <a:t>Naujų praktikų mokymasis </a:t>
            </a:r>
            <a:r>
              <a:rPr lang="lt-LT" dirty="0">
                <a:latin typeface="Arial" panose="020B0604020202020204" pitchFamily="34" charset="0"/>
                <a:cs typeface="Arial" panose="020B0604020202020204" pitchFamily="34" charset="0"/>
              </a:rPr>
              <a:t>(</a:t>
            </a:r>
            <a:r>
              <a:rPr lang="lt-LT" sz="1800" i="0" u="none" strike="noStrike" baseline="0" dirty="0">
                <a:latin typeface="Arial" panose="020B0604020202020204" pitchFamily="34" charset="0"/>
                <a:cs typeface="Arial" panose="020B0604020202020204" pitchFamily="34" charset="0"/>
              </a:rPr>
              <a:t>www.tt</a:t>
            </a:r>
            <a:r>
              <a:rPr lang="lt-LT" dirty="0">
                <a:latin typeface="Arial" panose="020B0604020202020204" pitchFamily="34" charset="0"/>
                <a:cs typeface="Arial" panose="020B0604020202020204" pitchFamily="34" charset="0"/>
              </a:rPr>
              <a:t>l</a:t>
            </a:r>
            <a:r>
              <a:rPr lang="lt-LT" sz="1800" i="0" u="none" strike="noStrike" baseline="0" dirty="0">
                <a:latin typeface="Arial" panose="020B0604020202020204" pitchFamily="34" charset="0"/>
                <a:cs typeface="Arial" panose="020B0604020202020204" pitchFamily="34" charset="0"/>
              </a:rPr>
              <a:t>.fi</a:t>
            </a:r>
            <a:r>
              <a:rPr lang="lt-LT" sz="1800" i="0" u="none" strike="noStrike" baseline="0" dirty="0">
                <a:solidFill>
                  <a:srgbClr val="5F5F5F"/>
                </a:solidFill>
                <a:latin typeface="Arial" panose="020B0604020202020204" pitchFamily="34" charset="0"/>
                <a:cs typeface="Arial" panose="020B0604020202020204" pitchFamily="34" charset="0"/>
              </a:rPr>
              <a:t>)</a:t>
            </a:r>
            <a:endParaRPr lang="lt-LT" sz="1800" dirty="0">
              <a:latin typeface="Arial" panose="020B0604020202020204" pitchFamily="34" charset="0"/>
              <a:cs typeface="Arial" panose="020B0604020202020204" pitchFamily="34" charset="0"/>
            </a:endParaRPr>
          </a:p>
          <a:p>
            <a:pPr marL="285750" indent="-285750" algn="just">
              <a:lnSpc>
                <a:spcPts val="1900"/>
              </a:lnSpc>
              <a:buFont typeface="Arial" panose="020B0604020202020204" pitchFamily="34" charset="0"/>
              <a:buChar char="•"/>
            </a:pPr>
            <a:endParaRPr lang="lt-LT" sz="1800" b="1"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endParaRPr lang="lt-LT"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444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19</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707886"/>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IR SUNKIŲ NA DARBE, DARBUOTOJUI NUKRITUS IŠ AUKŠČIO, DINAMIKA</a:t>
            </a:r>
            <a:endParaRPr lang="en-US" sz="20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28DF7D2E-7FB4-41DC-5C22-2ACAF6F402ED}"/>
              </a:ext>
            </a:extLst>
          </p:cNvPr>
          <p:cNvGraphicFramePr>
            <a:graphicFrameLocks/>
          </p:cNvGraphicFramePr>
          <p:nvPr>
            <p:extLst>
              <p:ext uri="{D42A27DB-BD31-4B8C-83A1-F6EECF244321}">
                <p14:modId xmlns:p14="http://schemas.microsoft.com/office/powerpoint/2010/main" val="2721075357"/>
              </p:ext>
            </p:extLst>
          </p:nvPr>
        </p:nvGraphicFramePr>
        <p:xfrm>
          <a:off x="533400" y="1524622"/>
          <a:ext cx="7823200" cy="3725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1269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159" y="0"/>
            <a:ext cx="901799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92006" y="0"/>
            <a:ext cx="252095" cy="6858000"/>
          </a:xfrm>
          <a:custGeom>
            <a:avLst/>
            <a:gdLst/>
            <a:ahLst/>
            <a:cxnLst/>
            <a:rect l="l" t="t" r="r" b="b"/>
            <a:pathLst>
              <a:path w="252095" h="6858000">
                <a:moveTo>
                  <a:pt x="0" y="6858000"/>
                </a:moveTo>
                <a:lnTo>
                  <a:pt x="251993" y="6858000"/>
                </a:lnTo>
                <a:lnTo>
                  <a:pt x="251993" y="0"/>
                </a:lnTo>
                <a:lnTo>
                  <a:pt x="0" y="0"/>
                </a:lnTo>
                <a:lnTo>
                  <a:pt x="0" y="6858000"/>
                </a:lnTo>
                <a:close/>
              </a:path>
            </a:pathLst>
          </a:custGeom>
          <a:solidFill>
            <a:srgbClr val="B72026"/>
          </a:solidFill>
        </p:spPr>
        <p:txBody>
          <a:bodyPr wrap="square" lIns="0" tIns="0" rIns="0" bIns="0" rtlCol="0"/>
          <a:lstStyle/>
          <a:p>
            <a:endParaRPr/>
          </a:p>
        </p:txBody>
      </p:sp>
      <p:pic>
        <p:nvPicPr>
          <p:cNvPr id="36" name="Paveikslėlis 35" descr="Paveikslėlis, kuriame yra lėkštė, piešinys&#10;&#10;Automatiškai sugeneruotas aprašymas">
            <a:extLst>
              <a:ext uri="{FF2B5EF4-FFF2-40B4-BE49-F238E27FC236}">
                <a16:creationId xmlns:a16="http://schemas.microsoft.com/office/drawing/2014/main" id="{EA49D8DE-55F0-4A91-9BFC-339AD361A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902131"/>
            <a:ext cx="4792451" cy="889069"/>
          </a:xfrm>
          <a:prstGeom prst="rect">
            <a:avLst/>
          </a:prstGeom>
        </p:spPr>
      </p:pic>
      <p:sp>
        <p:nvSpPr>
          <p:cNvPr id="4" name="TextBox 3">
            <a:extLst>
              <a:ext uri="{FF2B5EF4-FFF2-40B4-BE49-F238E27FC236}">
                <a16:creationId xmlns:a16="http://schemas.microsoft.com/office/drawing/2014/main" id="{A1C4E282-1999-4D7A-8D8A-DB649D12441A}"/>
              </a:ext>
            </a:extLst>
          </p:cNvPr>
          <p:cNvSpPr txBox="1"/>
          <p:nvPr/>
        </p:nvSpPr>
        <p:spPr>
          <a:xfrm>
            <a:off x="685800" y="3276600"/>
            <a:ext cx="7848600" cy="1107996"/>
          </a:xfrm>
          <a:prstGeom prst="rect">
            <a:avLst/>
          </a:prstGeom>
          <a:noFill/>
        </p:spPr>
        <p:txBody>
          <a:bodyPr wrap="square" rtlCol="0">
            <a:spAutoFit/>
          </a:bodyPr>
          <a:lstStyle/>
          <a:p>
            <a:pPr algn="l"/>
            <a:endParaRPr lang="lt-LT" sz="1800" b="0" i="0" u="none" strike="noStrike" baseline="0" dirty="0">
              <a:solidFill>
                <a:srgbClr val="000000"/>
              </a:solidFill>
              <a:latin typeface="Times New Roman" panose="02020603050405020304" pitchFamily="18" charset="0"/>
            </a:endParaRPr>
          </a:p>
          <a:p>
            <a:r>
              <a:rPr lang="en-US" sz="2400" b="0" i="0" u="none" strike="noStrike" baseline="0" dirty="0">
                <a:solidFill>
                  <a:schemeClr val="bg1"/>
                </a:solidFill>
                <a:latin typeface="Arial" panose="020B0604020202020204" pitchFamily="34" charset="0"/>
                <a:cs typeface="Arial" panose="020B0604020202020204" pitchFamily="34" charset="0"/>
              </a:rPr>
              <a:t>DARBUOTOJ</a:t>
            </a:r>
            <a:r>
              <a:rPr lang="lt-LT" sz="2400" b="0" i="0" u="none" strike="noStrike" baseline="0" dirty="0">
                <a:solidFill>
                  <a:schemeClr val="bg1"/>
                </a:solidFill>
                <a:latin typeface="Arial" panose="020B0604020202020204" pitchFamily="34" charset="0"/>
                <a:cs typeface="Arial" panose="020B0604020202020204" pitchFamily="34" charset="0"/>
              </a:rPr>
              <a:t>Ų</a:t>
            </a:r>
            <a:r>
              <a:rPr lang="en-US" sz="2400" b="0" i="0" u="none" strike="noStrike" baseline="0" dirty="0">
                <a:solidFill>
                  <a:schemeClr val="bg1"/>
                </a:solidFill>
                <a:latin typeface="Arial" panose="020B0604020202020204" pitchFamily="34" charset="0"/>
                <a:cs typeface="Arial" panose="020B0604020202020204" pitchFamily="34" charset="0"/>
              </a:rPr>
              <a:t> SAUGOS IR SVEIKATOS B</a:t>
            </a:r>
            <a:r>
              <a:rPr lang="lt-LT" sz="2400" b="0" i="0" u="none" strike="noStrike" baseline="0" dirty="0">
                <a:solidFill>
                  <a:schemeClr val="bg1"/>
                </a:solidFill>
                <a:latin typeface="Arial" panose="020B0604020202020204" pitchFamily="34" charset="0"/>
                <a:cs typeface="Arial" panose="020B0604020202020204" pitchFamily="34" charset="0"/>
              </a:rPr>
              <a:t>ŪKLĖS 2023 M.</a:t>
            </a:r>
            <a:r>
              <a:rPr lang="en-US" sz="2400" b="0" i="0" u="none" strike="noStrike" baseline="0" dirty="0">
                <a:solidFill>
                  <a:schemeClr val="bg1"/>
                </a:solidFill>
                <a:latin typeface="Arial" panose="020B0604020202020204" pitchFamily="34" charset="0"/>
                <a:cs typeface="Arial" panose="020B0604020202020204" pitchFamily="34" charset="0"/>
              </a:rPr>
              <a:t> LIETUVOJE</a:t>
            </a:r>
            <a:r>
              <a:rPr lang="lt-LT" sz="2400" b="0" i="0" u="none" strike="noStrike" baseline="0" dirty="0">
                <a:solidFill>
                  <a:schemeClr val="bg1"/>
                </a:solidFill>
                <a:latin typeface="Arial" panose="020B0604020202020204" pitchFamily="34" charset="0"/>
                <a:cs typeface="Arial" panose="020B0604020202020204" pitchFamily="34" charset="0"/>
              </a:rPr>
              <a:t> APŽVALGA</a:t>
            </a:r>
            <a:r>
              <a:rPr lang="en-US" sz="1800" b="0" i="0" u="none" strike="noStrike" baseline="0" dirty="0">
                <a:solidFill>
                  <a:srgbClr val="000000"/>
                </a:solidFill>
                <a:latin typeface="Times New Roman" panose="02020603050405020304" pitchFamily="18" charset="0"/>
              </a:rPr>
              <a:t>.</a:t>
            </a:r>
            <a:endParaRPr lang="lt-LT"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04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20</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707886"/>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IR SUNKIŲ NA DARBE, ĮVYKUSIŲ NEBLAIVIEMS DARBUOTOJAMS, DINAMIKA </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16000" y="5934057"/>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 - duomenys atitinkamų metų spalio 10 d.</a:t>
            </a:r>
            <a:endParaRPr lang="en-GB" sz="1000" dirty="0"/>
          </a:p>
        </p:txBody>
      </p:sp>
      <p:graphicFrame>
        <p:nvGraphicFramePr>
          <p:cNvPr id="11" name="Diagrama 10"/>
          <p:cNvGraphicFramePr>
            <a:graphicFrameLocks/>
          </p:cNvGraphicFramePr>
          <p:nvPr>
            <p:extLst>
              <p:ext uri="{D42A27DB-BD31-4B8C-83A1-F6EECF244321}">
                <p14:modId xmlns:p14="http://schemas.microsoft.com/office/powerpoint/2010/main" val="1896939307"/>
              </p:ext>
            </p:extLst>
          </p:nvPr>
        </p:nvGraphicFramePr>
        <p:xfrm>
          <a:off x="533400" y="1524622"/>
          <a:ext cx="7899400" cy="35807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9221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21</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PROFESINIŲ LIGŲ DINAMIKA </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16000" y="5934057"/>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 - duomenys atitinkamų metų spalio 10 d.</a:t>
            </a:r>
            <a:endParaRPr lang="en-GB" sz="1000" dirty="0"/>
          </a:p>
        </p:txBody>
      </p:sp>
      <p:graphicFrame>
        <p:nvGraphicFramePr>
          <p:cNvPr id="4" name="Diagrama 3">
            <a:extLst>
              <a:ext uri="{FF2B5EF4-FFF2-40B4-BE49-F238E27FC236}">
                <a16:creationId xmlns:a16="http://schemas.microsoft.com/office/drawing/2014/main" id="{FC30AB55-78A8-0623-FBBC-834927CCD1DE}"/>
              </a:ext>
            </a:extLst>
          </p:cNvPr>
          <p:cNvGraphicFramePr/>
          <p:nvPr>
            <p:extLst>
              <p:ext uri="{D42A27DB-BD31-4B8C-83A1-F6EECF244321}">
                <p14:modId xmlns:p14="http://schemas.microsoft.com/office/powerpoint/2010/main" val="3260789826"/>
              </p:ext>
            </p:extLst>
          </p:nvPr>
        </p:nvGraphicFramePr>
        <p:xfrm>
          <a:off x="1143000" y="1480036"/>
          <a:ext cx="7010400" cy="37015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85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22</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PROFESINIŲ LIGŲ DINAMIKA </a:t>
            </a:r>
            <a:endParaRPr lang="en-US" sz="20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CCE21348-7159-4E79-3485-ED2511F192C6}"/>
              </a:ext>
            </a:extLst>
          </p:cNvPr>
          <p:cNvGraphicFramePr/>
          <p:nvPr>
            <p:extLst>
              <p:ext uri="{D42A27DB-BD31-4B8C-83A1-F6EECF244321}">
                <p14:modId xmlns:p14="http://schemas.microsoft.com/office/powerpoint/2010/main" val="918662052"/>
              </p:ext>
            </p:extLst>
          </p:nvPr>
        </p:nvGraphicFramePr>
        <p:xfrm>
          <a:off x="457200" y="1410156"/>
          <a:ext cx="7975600" cy="34666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107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590211"/>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36405"/>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23</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PROFESINIŲ LIGŲ DINAMIKA </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6183AF-2C0F-944C-E7D0-AB7CAC2DA54A}"/>
              </a:ext>
            </a:extLst>
          </p:cNvPr>
          <p:cNvSpPr txBox="1"/>
          <p:nvPr/>
        </p:nvSpPr>
        <p:spPr>
          <a:xfrm>
            <a:off x="291026" y="1177743"/>
            <a:ext cx="8382000" cy="5078313"/>
          </a:xfrm>
          <a:prstGeom prst="rect">
            <a:avLst/>
          </a:prstGeom>
          <a:noFill/>
        </p:spPr>
        <p:txBody>
          <a:bodyPr wrap="square">
            <a:spAutoFit/>
          </a:bodyPr>
          <a:lstStyle/>
          <a:p>
            <a:pPr indent="467995" algn="just"/>
            <a:r>
              <a:rPr lang="lt-LT"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 m. daugiausia profesinių ligų, t. y. 74% (347 profesinės ligos) nustatyta 55 - 64 metų amžiaus asmenims, turintiems 35 - 44 m. darbo stažą.</a:t>
            </a:r>
          </a:p>
          <a:p>
            <a:pPr indent="467995" algn="just"/>
            <a:r>
              <a:rPr lang="lt-LT"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Šioje amžiaus grupėje 60 – 64 metų asmenims nustatyta 52,9 % (248 profesinės ligos) nuo visų 2023 m. diagnozuotų profesinių ligų, o 33,3% (156 profesinės ligos) nustatytos asmenims turintiems 40 - 44 m. darbo stažą.  2022 m. 55 - 64 metų amžiaus asmenims, nustatyta 71% (195 profesinės ligos), iš jų 60 - 64 m. amžiaus grupėje 45,1% (129 profesinės ligos) nuo visų nustatytų profesinių ligų. 33,2% (95 profesinės ligos) nustatytos asmenims turintiems 40 – 44 m. darbo stažą.</a:t>
            </a:r>
          </a:p>
          <a:p>
            <a:pPr indent="467995" algn="just"/>
            <a:r>
              <a:rPr lang="lt-LT" sz="1800" b="0" dirty="0">
                <a:solidFill>
                  <a:srgbClr val="000000"/>
                </a:solidFill>
                <a:effectLst/>
                <a:latin typeface="Arial" panose="020B0604020202020204" pitchFamily="34" charset="0"/>
                <a:ea typeface="Times New Roman" panose="02020603050405020304" pitchFamily="18" charset="0"/>
              </a:rPr>
              <a:t>2023 m. jungiamojo audinio ir skeleto-raumenų sistemos ligos sudarė – 55,4% (260 profesinių ligų arba 81 liga daugiau negu 2022 m.), nervų sistemos ligos – 24,1% (113 profesinių ligų arba 59 ligomis daugiau negu 2022 m.), ausų ligos – 17,7% (83 profesinės ligos arba 37 ligomis daugiau negu 2022 m.) visų nustatytų profesinių ligų. </a:t>
            </a:r>
            <a:endParaRPr lang="lt-LT" sz="1800" b="1" dirty="0">
              <a:solidFill>
                <a:srgbClr val="000000"/>
              </a:solidFill>
              <a:effectLst/>
              <a:latin typeface="Times New Roman" panose="02020603050405020304" pitchFamily="18" charset="0"/>
              <a:ea typeface="Times New Roman" panose="02020603050405020304" pitchFamily="18" charset="0"/>
            </a:endParaRPr>
          </a:p>
          <a:p>
            <a:pPr indent="457200" algn="just"/>
            <a:r>
              <a:rPr lang="lt-LT" sz="1800" dirty="0">
                <a:effectLst/>
                <a:latin typeface="Arial" panose="020B0604020202020204" pitchFamily="34" charset="0"/>
                <a:ea typeface="Times New Roman" panose="02020603050405020304" pitchFamily="18" charset="0"/>
              </a:rPr>
              <a:t>Daugiausia profesinių ligų, t. y. 97,9% (459 profesinės ligos)  2023 m. lėmė ergonominiai ir fizikiniai veiksniai. Ergonominiai veiksniai sąlygojo 48,2% arba 226 profesines ligas (tai 85 ligomis daugiau negu 2022 m.), fizikiniai veiksniai lėmė 49</a:t>
            </a:r>
            <a:r>
              <a:rPr lang="en-US" sz="1800" dirty="0">
                <a:effectLst/>
                <a:latin typeface="Arial" panose="020B0604020202020204" pitchFamily="34" charset="0"/>
                <a:ea typeface="Times New Roman" panose="02020603050405020304" pitchFamily="18" charset="0"/>
              </a:rPr>
              <a:t>,7% </a:t>
            </a:r>
            <a:r>
              <a:rPr lang="lt-LT" sz="1800" dirty="0">
                <a:effectLst/>
                <a:latin typeface="Arial" panose="020B0604020202020204" pitchFamily="34" charset="0"/>
                <a:ea typeface="Times New Roman" panose="02020603050405020304" pitchFamily="18" charset="0"/>
              </a:rPr>
              <a:t>arba 233 profesines ligas (tai 95 ligomis daugiau negu 2022 m.). </a:t>
            </a:r>
            <a:endParaRPr lang="lt-LT"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684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590211"/>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36405"/>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24</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PROFESINIŲ LIGŲ DINAMIKA </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6183AF-2C0F-944C-E7D0-AB7CAC2DA54A}"/>
              </a:ext>
            </a:extLst>
          </p:cNvPr>
          <p:cNvSpPr txBox="1"/>
          <p:nvPr/>
        </p:nvSpPr>
        <p:spPr>
          <a:xfrm>
            <a:off x="291026" y="1177743"/>
            <a:ext cx="8382000" cy="5355312"/>
          </a:xfrm>
          <a:prstGeom prst="rect">
            <a:avLst/>
          </a:prstGeom>
          <a:noFill/>
        </p:spPr>
        <p:txBody>
          <a:bodyPr wrap="square">
            <a:spAutoFit/>
          </a:bodyPr>
          <a:lstStyle/>
          <a:p>
            <a:pPr indent="457200" algn="just"/>
            <a:r>
              <a:rPr lang="lt-LT" sz="1800" dirty="0">
                <a:effectLst/>
                <a:latin typeface="Arial" panose="020B0604020202020204" pitchFamily="34" charset="0"/>
                <a:ea typeface="Times New Roman" panose="02020603050405020304" pitchFamily="18" charset="0"/>
              </a:rPr>
              <a:t>Pagal ekonominės veiklos rūšis 2023 m. daugiausia profesinių ligų diagnozuota statybose – 22,8% (107  profesinės ligos arba 45 ligomis daugiau negu 2022 m.), apdirbamojoje gamyboje – 20,5% (96 profesinės ligos arba 38 profesinėmis ligomis daugiau negu 2022 m.), transporte ir saugojime - 18,6% (87 profesinės ligos arba 21 profesine liga daugiau negu 20</a:t>
            </a:r>
            <a:r>
              <a:rPr lang="en-US" sz="1800" dirty="0">
                <a:effectLst/>
                <a:latin typeface="Arial" panose="020B0604020202020204" pitchFamily="34" charset="0"/>
                <a:ea typeface="Times New Roman" panose="02020603050405020304" pitchFamily="18" charset="0"/>
              </a:rPr>
              <a:t>22</a:t>
            </a:r>
            <a:r>
              <a:rPr lang="lt-LT" sz="1800" dirty="0">
                <a:effectLst/>
                <a:latin typeface="Arial" panose="020B0604020202020204" pitchFamily="34" charset="0"/>
                <a:ea typeface="Times New Roman" panose="02020603050405020304" pitchFamily="18" charset="0"/>
              </a:rPr>
              <a:t> m.). Šiose ekonominės veiklos rūšyse buvo nustatyta 61,9 % visų 2023 m. diagnozuotų profesinių ligų (2022 m. šis rodiklis siekė 65,1 %).</a:t>
            </a:r>
          </a:p>
          <a:p>
            <a:pPr indent="457200" algn="just"/>
            <a:r>
              <a:rPr lang="lt-LT" sz="1800" dirty="0">
                <a:solidFill>
                  <a:srgbClr val="000000"/>
                </a:solidFill>
                <a:effectLst/>
                <a:latin typeface="Arial" panose="020B0604020202020204" pitchFamily="34" charset="0"/>
                <a:ea typeface="Times New Roman" panose="02020603050405020304" pitchFamily="18" charset="0"/>
              </a:rPr>
              <a:t>Pagal apskritis 2023 metais daugiausia profesinių ligų nustatyta Kauno apskrityje – 24,7% (116 profesinių ligų arba 69 ligomis daugiau negu 2022 m.), Telšių apskrityje – 24,5% (115 profesinių ligų arba 60 ligų daugiau negu 2022 m.), Šiaulių apskrityje – 15,4% (72 profesinės ligos arba 24 ligomis daugiau negu 2022 m.).</a:t>
            </a:r>
          </a:p>
          <a:p>
            <a:pPr indent="457200" algn="just"/>
            <a:r>
              <a:rPr lang="lt-LT" dirty="0">
                <a:latin typeface="Arial" panose="020B0604020202020204" pitchFamily="34" charset="0"/>
                <a:ea typeface="Aptos" panose="020B0004020202020204" pitchFamily="34" charset="0"/>
                <a:cs typeface="Arial" panose="020B0604020202020204" pitchFamily="34" charset="0"/>
              </a:rPr>
              <a:t>Galimos</a:t>
            </a:r>
            <a:r>
              <a:rPr lang="lt-LT" sz="1800" dirty="0">
                <a:effectLst/>
                <a:latin typeface="Arial" panose="020B0604020202020204" pitchFamily="34" charset="0"/>
                <a:ea typeface="Aptos" panose="020B0004020202020204" pitchFamily="34" charset="0"/>
                <a:cs typeface="Arial" panose="020B0604020202020204" pitchFamily="34" charset="0"/>
              </a:rPr>
              <a:t> šios profesinių ligų skaičiaus augimo priežastys:</a:t>
            </a:r>
            <a:endParaRPr lang="lt-L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lt-LT" sz="1800" dirty="0">
                <a:effectLst/>
                <a:latin typeface="Arial" panose="020B0604020202020204" pitchFamily="34" charset="0"/>
                <a:ea typeface="Times New Roman" panose="02020603050405020304" pitchFamily="18" charset="0"/>
                <a:cs typeface="Arial" panose="020B0604020202020204" pitchFamily="34" charset="0"/>
              </a:rPr>
              <a:t>Pensinio amžiaus tolinimas.</a:t>
            </a:r>
            <a:endParaRPr lang="lt-LT"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buFont typeface="+mj-lt"/>
              <a:buAutoNum type="arabicPeriod"/>
            </a:pPr>
            <a:r>
              <a:rPr lang="lt-LT" sz="1800" dirty="0">
                <a:effectLst/>
                <a:latin typeface="Arial" panose="020B0604020202020204" pitchFamily="34" charset="0"/>
                <a:ea typeface="Times New Roman" panose="02020603050405020304" pitchFamily="18" charset="0"/>
                <a:cs typeface="Arial" panose="020B0604020202020204" pitchFamily="34" charset="0"/>
              </a:rPr>
              <a:t>Kreipimosi dėl lėtinių ligų į asmens sveikatos priežiūros įstaigas atidėjimas dėl koronaviruso pandemijos.</a:t>
            </a:r>
          </a:p>
          <a:p>
            <a:pPr marL="342900" indent="-342900" algn="just">
              <a:buFont typeface="+mj-lt"/>
              <a:buAutoNum type="arabicPeriod"/>
            </a:pPr>
            <a:r>
              <a:rPr lang="lt-LT"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Pagerėjęs sveikatos paslaugų prieinamumas. Per paskutinius kelis metus darbo medicinos gydytojų skaičius padvigubėjo</a:t>
            </a:r>
            <a:endParaRPr lang="lt-LT" sz="18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lt-LT"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252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id="{90562A4A-D1B7-4D58-987C-44543F962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529453"/>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238999" y="6606006"/>
            <a:ext cx="1905001"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id="{6730BF24-9272-4108-B922-75A128E3C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id="{B9884C97-A5BD-4A4B-A7B9-B9FD3E3596F2}"/>
              </a:ext>
            </a:extLst>
          </p:cNvPr>
          <p:cNvSpPr txBox="1"/>
          <p:nvPr/>
        </p:nvSpPr>
        <p:spPr>
          <a:xfrm>
            <a:off x="457199" y="312889"/>
            <a:ext cx="8735903" cy="400110"/>
          </a:xfrm>
          <a:prstGeom prst="rect">
            <a:avLst/>
          </a:prstGeom>
          <a:noFill/>
        </p:spPr>
        <p:txBody>
          <a:bodyPr wrap="square" rtlCol="0">
            <a:spAutoFit/>
          </a:bodyPr>
          <a:lstStyle/>
          <a:p>
            <a:pPr lvl="0">
              <a:spcBef>
                <a:spcPts val="1800"/>
              </a:spcBef>
              <a:spcAft>
                <a:spcPts val="300"/>
              </a:spcAft>
            </a:pPr>
            <a:r>
              <a:rPr lang="lt-LT" sz="2000" dirty="0">
                <a:effectLst/>
                <a:latin typeface="Arial" panose="020B0604020202020204" pitchFamily="34" charset="0"/>
                <a:ea typeface="Arial" panose="020B0604020202020204" pitchFamily="34" charset="0"/>
              </a:rPr>
              <a:t>SOCIALIAI ATSAKINGI PIRKIMAI</a:t>
            </a:r>
            <a:endParaRPr lang="lt-LT" sz="2000" kern="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8120DCB5-C579-8048-619A-4A8D1895AEFB}"/>
              </a:ext>
            </a:extLst>
          </p:cNvPr>
          <p:cNvSpPr txBox="1"/>
          <p:nvPr/>
        </p:nvSpPr>
        <p:spPr>
          <a:xfrm>
            <a:off x="266700" y="856193"/>
            <a:ext cx="8610600" cy="5324535"/>
          </a:xfrm>
          <a:prstGeom prst="rect">
            <a:avLst/>
          </a:prstGeom>
          <a:noFill/>
        </p:spPr>
        <p:txBody>
          <a:bodyPr wrap="square">
            <a:spAutoFit/>
          </a:bodyPr>
          <a:lstStyle/>
          <a:p>
            <a:pPr indent="450215" algn="just"/>
            <a:r>
              <a:rPr lang="lt-LT" sz="2000" dirty="0">
                <a:effectLst/>
                <a:latin typeface="Arial" panose="020B0604020202020204" pitchFamily="34" charset="0"/>
                <a:ea typeface="Arial" panose="020B0604020202020204" pitchFamily="34" charset="0"/>
              </a:rPr>
              <a:t>Socialiai atsakingi pirkimai – pirkimai, kuriais siekiama atsižvelgti į perkamų prekių, paslaugų ir darbų poveikį visuomenei, prisidedant prie socialinių klausimų sprendimo.</a:t>
            </a:r>
          </a:p>
          <a:p>
            <a:pPr indent="450215" algn="just"/>
            <a:r>
              <a:rPr lang="lt-LT" sz="2000" dirty="0">
                <a:effectLst/>
                <a:latin typeface="Arial" panose="020B0604020202020204" pitchFamily="34" charset="0"/>
                <a:ea typeface="Arial" panose="020B0604020202020204" pitchFamily="34" charset="0"/>
              </a:rPr>
              <a:t>Lietuvos Respublikos viešųjų pirkimų įstatymo (VPĮ) 17 straipsnio 2 dalies 5 punkto ir Lietuvos Respublikos pirkimų, atliekamų vandentvarkos, energetikos, transporto ar pašto paslaugų srities perkančiųjų subjektų, įstatymo 29 straipsnio 2 dalies 5 punkto pakeitimuose, kurie įsigaliojo 2023 m. sausio 1 d., reglamentuojama, kad perkančioji organizacija arba perkantysis subjektas turi siekti, kad įsigyjant prekes, paslaugas ar darbus būtų prisidedama prie socialinių klausimų sprendimo:</a:t>
            </a:r>
          </a:p>
          <a:p>
            <a:pPr marL="342900" indent="-342900" algn="just">
              <a:buFontTx/>
              <a:buChar char="-"/>
            </a:pPr>
            <a:r>
              <a:rPr lang="lt-LT" sz="2000" dirty="0">
                <a:effectLst/>
                <a:latin typeface="Arial" panose="020B0604020202020204" pitchFamily="34" charset="0"/>
                <a:ea typeface="Arial" panose="020B0604020202020204" pitchFamily="34" charset="0"/>
              </a:rPr>
              <a:t>remiamų asmenų įdarbinimo;</a:t>
            </a:r>
          </a:p>
          <a:p>
            <a:pPr marL="342900" indent="-342900" algn="just">
              <a:buFontTx/>
              <a:buChar char="-"/>
            </a:pPr>
            <a:r>
              <a:rPr lang="lt-LT" sz="2000" dirty="0">
                <a:effectLst/>
                <a:latin typeface="Arial" panose="020B0604020202020204" pitchFamily="34" charset="0"/>
                <a:ea typeface="Arial" panose="020B0604020202020204" pitchFamily="34" charset="0"/>
              </a:rPr>
              <a:t>sąžiningo darbo užmokesčio mokėjimo;</a:t>
            </a:r>
          </a:p>
          <a:p>
            <a:pPr marL="342900" indent="-342900" algn="just">
              <a:buFontTx/>
              <a:buChar char="-"/>
            </a:pPr>
            <a:r>
              <a:rPr lang="lt-LT" sz="2000" dirty="0">
                <a:effectLst/>
                <a:latin typeface="Arial" panose="020B0604020202020204" pitchFamily="34" charset="0"/>
                <a:ea typeface="Arial" panose="020B0604020202020204" pitchFamily="34" charset="0"/>
              </a:rPr>
              <a:t>lyčių lygių galimybių ir nediskriminavimo kitais pagrindais principų įgyvendinimo;</a:t>
            </a:r>
          </a:p>
          <a:p>
            <a:pPr marL="342900" indent="-342900" algn="just">
              <a:buFontTx/>
              <a:buChar char="-"/>
            </a:pPr>
            <a:r>
              <a:rPr lang="lt-LT" sz="2000" dirty="0">
                <a:effectLst/>
                <a:latin typeface="Arial" panose="020B0604020202020204" pitchFamily="34" charset="0"/>
                <a:ea typeface="Arial" panose="020B0604020202020204" pitchFamily="34" charset="0"/>
              </a:rPr>
              <a:t>psichologinio smurto darbo aplinkoje prevencijos ir pagalbos asmenims, patyrusiems tokį smurtą, priemonių įgyvendinimo;</a:t>
            </a:r>
          </a:p>
          <a:p>
            <a:pPr marL="342900" indent="-342900" algn="just">
              <a:buFontTx/>
              <a:buChar char="-"/>
            </a:pPr>
            <a:r>
              <a:rPr lang="lt-LT" sz="2000" dirty="0">
                <a:latin typeface="Arial" panose="020B0604020202020204" pitchFamily="34" charset="0"/>
                <a:ea typeface="Arial" panose="020B0604020202020204" pitchFamily="34" charset="0"/>
              </a:rPr>
              <a:t>kita.</a:t>
            </a:r>
            <a:endParaRPr lang="lt-LT"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5833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id="{90562A4A-D1B7-4D58-987C-44543F962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529453"/>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238999" y="6606006"/>
            <a:ext cx="1905001"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id="{6730BF24-9272-4108-B922-75A128E3C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id="{B9884C97-A5BD-4A4B-A7B9-B9FD3E3596F2}"/>
              </a:ext>
            </a:extLst>
          </p:cNvPr>
          <p:cNvSpPr txBox="1"/>
          <p:nvPr/>
        </p:nvSpPr>
        <p:spPr>
          <a:xfrm>
            <a:off x="380999" y="186841"/>
            <a:ext cx="8787063" cy="400110"/>
          </a:xfrm>
          <a:prstGeom prst="rect">
            <a:avLst/>
          </a:prstGeom>
          <a:noFill/>
        </p:spPr>
        <p:txBody>
          <a:bodyPr wrap="square" rtlCol="0">
            <a:spAutoFit/>
          </a:bodyPr>
          <a:lstStyle/>
          <a:p>
            <a:pPr lvl="0">
              <a:spcBef>
                <a:spcPts val="1800"/>
              </a:spcBef>
              <a:spcAft>
                <a:spcPts val="300"/>
              </a:spcAft>
            </a:pPr>
            <a:r>
              <a:rPr lang="lt-LT" sz="2000" dirty="0">
                <a:effectLst/>
                <a:latin typeface="Arial" panose="020B0604020202020204" pitchFamily="34" charset="0"/>
                <a:ea typeface="Arial" panose="020B0604020202020204" pitchFamily="34" charset="0"/>
              </a:rPr>
              <a:t>SOCIALIAI ATSAKINGI PIRKIMAI</a:t>
            </a:r>
            <a:endParaRPr lang="lt-LT" sz="2000" kern="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8120DCB5-C579-8048-619A-4A8D1895AEFB}"/>
              </a:ext>
            </a:extLst>
          </p:cNvPr>
          <p:cNvSpPr txBox="1"/>
          <p:nvPr/>
        </p:nvSpPr>
        <p:spPr>
          <a:xfrm>
            <a:off x="266700" y="774555"/>
            <a:ext cx="8610600" cy="5998052"/>
          </a:xfrm>
          <a:prstGeom prst="rect">
            <a:avLst/>
          </a:prstGeom>
          <a:noFill/>
        </p:spPr>
        <p:txBody>
          <a:bodyPr wrap="square">
            <a:spAutoFit/>
          </a:bodyPr>
          <a:lstStyle/>
          <a:p>
            <a:pPr indent="450215" algn="just"/>
            <a:r>
              <a:rPr lang="lt-LT" dirty="0">
                <a:latin typeface="Arial" panose="020B0604020202020204" pitchFamily="34" charset="0"/>
                <a:ea typeface="Arial" panose="020B0604020202020204" pitchFamily="34" charset="0"/>
                <a:cs typeface="Arial" panose="020B0604020202020204" pitchFamily="34" charset="0"/>
              </a:rPr>
              <a:t>S</a:t>
            </a:r>
            <a:r>
              <a:rPr lang="lt-LT" sz="1800" dirty="0">
                <a:effectLst/>
                <a:latin typeface="Arial" panose="020B0604020202020204" pitchFamily="34" charset="0"/>
                <a:ea typeface="Arial" panose="020B0604020202020204" pitchFamily="34" charset="0"/>
                <a:cs typeface="Arial" panose="020B0604020202020204" pitchFamily="34" charset="0"/>
              </a:rPr>
              <a:t>ocialiniai kriterijai, kurie nustatomi vykdant viešuosius pirkimus, pateikiami Viešųjų pirkimų tarnybos parengtose </a:t>
            </a:r>
            <a:r>
              <a:rPr lang="lt-LT" sz="1800" u="sng"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5"/>
              </a:rPr>
              <a:t>Socialiai atsakingų pirkimų gairėse</a:t>
            </a:r>
            <a:r>
              <a:rPr lang="lt-LT" sz="1800" u="sng"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lt-LT" sz="1800" dirty="0">
                <a:effectLst/>
                <a:latin typeface="Arial" panose="020B0604020202020204" pitchFamily="34" charset="0"/>
                <a:ea typeface="Arial" panose="020B0604020202020204" pitchFamily="34" charset="0"/>
                <a:cs typeface="Arial" panose="020B0604020202020204" pitchFamily="34" charset="0"/>
              </a:rPr>
              <a:t>(toliau - Gairės).</a:t>
            </a:r>
          </a:p>
          <a:p>
            <a:pPr indent="450215" algn="just"/>
            <a:r>
              <a:rPr lang="lt-LT" dirty="0">
                <a:latin typeface="Arial" panose="020B0604020202020204" pitchFamily="34" charset="0"/>
                <a:ea typeface="Arial" panose="020B0604020202020204" pitchFamily="34" charset="0"/>
                <a:cs typeface="Arial" panose="020B0604020202020204" pitchFamily="34" charset="0"/>
              </a:rPr>
              <a:t>T</a:t>
            </a:r>
            <a:r>
              <a:rPr lang="lt-LT" sz="1800" dirty="0">
                <a:effectLst/>
                <a:latin typeface="Arial" panose="020B0604020202020204" pitchFamily="34" charset="0"/>
                <a:ea typeface="Arial" panose="020B0604020202020204" pitchFamily="34" charset="0"/>
                <a:cs typeface="Arial" panose="020B0604020202020204" pitchFamily="34" charset="0"/>
              </a:rPr>
              <a:t>iekėjų pašalinimas iš pirkimo procedūrų dėl darbuotojų saugos ir sveikatos teisės aktų reikalavimų nesilaikymo (</a:t>
            </a:r>
            <a:r>
              <a:rPr lang="lt-LT" dirty="0">
                <a:latin typeface="Arial" panose="020B0604020202020204" pitchFamily="34" charset="0"/>
                <a:ea typeface="Arial" panose="020B0604020202020204" pitchFamily="34" charset="0"/>
                <a:cs typeface="Arial" panose="020B0604020202020204" pitchFamily="34" charset="0"/>
              </a:rPr>
              <a:t>G</a:t>
            </a:r>
            <a:r>
              <a:rPr lang="lt-LT" sz="1800" dirty="0">
                <a:effectLst/>
                <a:latin typeface="Arial" panose="020B0604020202020204" pitchFamily="34" charset="0"/>
                <a:ea typeface="Arial" panose="020B0604020202020204" pitchFamily="34" charset="0"/>
                <a:cs typeface="Arial" panose="020B0604020202020204" pitchFamily="34" charset="0"/>
              </a:rPr>
              <a:t>airių II dalis („Kiti pirkimų socialiniai aspektai“)):</a:t>
            </a:r>
          </a:p>
          <a:p>
            <a:pPr indent="450215" algn="just"/>
            <a:r>
              <a:rPr lang="lt-LT" dirty="0">
                <a:latin typeface="Arial" panose="020B0604020202020204" pitchFamily="34" charset="0"/>
                <a:ea typeface="Arial" panose="020B0604020202020204" pitchFamily="34" charset="0"/>
                <a:cs typeface="Arial" panose="020B0604020202020204" pitchFamily="34" charset="0"/>
              </a:rPr>
              <a:t>T</a:t>
            </a:r>
            <a:r>
              <a:rPr lang="lt-LT" sz="1800" dirty="0">
                <a:effectLst/>
                <a:latin typeface="Arial" panose="020B0604020202020204" pitchFamily="34" charset="0"/>
                <a:ea typeface="Arial" panose="020B0604020202020204" pitchFamily="34" charset="0"/>
                <a:cs typeface="Arial" panose="020B0604020202020204" pitchFamily="34" charset="0"/>
              </a:rPr>
              <a:t>iekėjas gali būti šalinamas iš pirkimo procedūros (VPĮ 46 str. 6 d. 1 p.)</a:t>
            </a:r>
            <a:r>
              <a:rPr lang="lt-LT" sz="1800" b="1" dirty="0">
                <a:effectLst/>
                <a:latin typeface="Arial" panose="020B0604020202020204" pitchFamily="34" charset="0"/>
                <a:ea typeface="Arial" panose="020B0604020202020204" pitchFamily="34" charset="0"/>
                <a:cs typeface="Arial" panose="020B0604020202020204" pitchFamily="34" charset="0"/>
              </a:rPr>
              <a:t>:</a:t>
            </a:r>
            <a:endParaRPr lang="lt-LT" sz="18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lt-LT" sz="1800" dirty="0">
                <a:effectLst/>
                <a:latin typeface="Arial" panose="020B0604020202020204" pitchFamily="34" charset="0"/>
                <a:ea typeface="Arial" panose="020B0604020202020204" pitchFamily="34" charset="0"/>
                <a:cs typeface="Arial" panose="020B0604020202020204" pitchFamily="34" charset="0"/>
              </a:rPr>
              <a:t>VDI nustatė, kad tiekėjas padarė DSS teisės aktų pažeidimus, dėl kurių VDI inspektorius priėmė sprendimą sustabdyti darbus, ir (ar) nustatė, kad darbo vietose neįvertinta darbuotojų kritimo iš aukščio, apsinuodijimo pavojingomis cheminėmis medžiagomis, galimo daiktų, krovinių kritimo, įrenginių virtimo, birių medžiagų ar grunto griūties rizika ir (ar) nenumatytos šios rizikos prevencijos ar mažinimo priemonės (jeigu nuo pažeidimo padarymo dienos praėjo mažiau kaip vieni metai);</a:t>
            </a:r>
            <a:endParaRPr lang="lt-LT"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lt-LT" sz="1800" dirty="0">
                <a:effectLst/>
                <a:latin typeface="Arial" panose="020B0604020202020204" pitchFamily="34" charset="0"/>
                <a:ea typeface="Arial" panose="020B0604020202020204" pitchFamily="34" charset="0"/>
                <a:cs typeface="Arial" panose="020B0604020202020204" pitchFamily="34" charset="0"/>
              </a:rPr>
              <a:t>tiekėjo įmonėje įvyko mirtinas ar sunkus nelaimingas atsitikimas darbe ar darbuotojui nustatyta ūmi profesinė liga, kuriuos sąlygojo darbdavio neįgyvendinti teisės aktų reikalavimai (jeigu nuo nelaimingo atsikimo darbe, ūmios profesinės ligos diagnozavimo ar pažeidimo padarymo dienos praėjo mažiau kaip vieni metai).</a:t>
            </a:r>
            <a:endParaRPr lang="lt-LT" sz="1800" dirty="0">
              <a:effectLst/>
              <a:latin typeface="Arial" panose="020B0604020202020204" pitchFamily="34" charset="0"/>
              <a:ea typeface="Calibri" panose="020F0502020204030204" pitchFamily="34" charset="0"/>
              <a:cs typeface="Arial" panose="020B0604020202020204" pitchFamily="34" charset="0"/>
            </a:endParaRPr>
          </a:p>
          <a:p>
            <a:pPr indent="450215" algn="just"/>
            <a:r>
              <a:rPr lang="lt-LT" sz="2000"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285100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id="{90562A4A-D1B7-4D58-987C-44543F962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503" y="1537031"/>
            <a:ext cx="8610600" cy="5136009"/>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238999" y="6606006"/>
            <a:ext cx="1905001"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id="{6730BF24-9272-4108-B922-75A128E3C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id="{B9884C97-A5BD-4A4B-A7B9-B9FD3E3596F2}"/>
              </a:ext>
            </a:extLst>
          </p:cNvPr>
          <p:cNvSpPr txBox="1"/>
          <p:nvPr/>
        </p:nvSpPr>
        <p:spPr>
          <a:xfrm>
            <a:off x="49103" y="0"/>
            <a:ext cx="9144000" cy="923330"/>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DSS TEISĖS AKTŲ PAŽEIDIMAI, PAGAL KURIUOS ĮMONĖS PRISKIRIAMOS KONKREČIAI NELAIMINGŲ ATSITIKIMŲ DARBE SOCIALINIO DRAUDIMO ĮMOKOS TARIFŲ GRUPEI</a:t>
            </a:r>
            <a:r>
              <a:rPr lang="lt-LT" b="1" kern="1000" cap="all"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4" name="Stačiakampis 3"/>
          <p:cNvSpPr/>
          <p:nvPr/>
        </p:nvSpPr>
        <p:spPr>
          <a:xfrm>
            <a:off x="484297" y="1228397"/>
            <a:ext cx="8610600" cy="276999"/>
          </a:xfrm>
          <a:prstGeom prst="rect">
            <a:avLst/>
          </a:prstGeom>
        </p:spPr>
        <p:txBody>
          <a:bodyPr wrap="square">
            <a:spAutoFit/>
          </a:bodyPr>
          <a:lstStyle/>
          <a:p>
            <a:pPr marL="171450" indent="-171450" algn="just">
              <a:buFont typeface="Arial" panose="020B0604020202020204" pitchFamily="34" charset="0"/>
              <a:buChar char="•"/>
            </a:pPr>
            <a:endParaRPr lang="lt-LT"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F77DD9B-DD28-D6A0-9191-31FF4C6AEE3B}"/>
              </a:ext>
            </a:extLst>
          </p:cNvPr>
          <p:cNvSpPr txBox="1"/>
          <p:nvPr/>
        </p:nvSpPr>
        <p:spPr>
          <a:xfrm>
            <a:off x="266700" y="1121743"/>
            <a:ext cx="8610600" cy="5355312"/>
          </a:xfrm>
          <a:prstGeom prst="rect">
            <a:avLst/>
          </a:prstGeom>
          <a:noFill/>
        </p:spPr>
        <p:txBody>
          <a:bodyPr wrap="square">
            <a:spAutoFit/>
          </a:bodyPr>
          <a:lstStyle/>
          <a:p>
            <a:pPr algn="just"/>
            <a:r>
              <a:rPr lang="lt-LT" b="1" dirty="0">
                <a:latin typeface="Arial" panose="020B0604020202020204" pitchFamily="34" charset="0"/>
                <a:cs typeface="Arial" panose="020B0604020202020204" pitchFamily="34" charset="0"/>
                <a:hlinkClick r:id="rId5"/>
              </a:rPr>
              <a:t>https://vdi.lrv.lt/lt/administracine-informacija/ukio-subjektu-prieziura/klausimynai/imoniu-tikrinimo-klausimynai/</a:t>
            </a:r>
            <a:endParaRPr lang="lt-LT" b="1" dirty="0">
              <a:latin typeface="Arial" panose="020B0604020202020204" pitchFamily="34" charset="0"/>
              <a:cs typeface="Arial" panose="020B0604020202020204" pitchFamily="34" charset="0"/>
            </a:endParaRPr>
          </a:p>
          <a:p>
            <a:pPr algn="just"/>
            <a:r>
              <a:rPr lang="lt-LT" b="1" dirty="0">
                <a:latin typeface="Arial" panose="020B0604020202020204" pitchFamily="34" charset="0"/>
                <a:cs typeface="Arial" panose="020B0604020202020204" pitchFamily="34" charset="0"/>
              </a:rPr>
              <a:t>29. Ar darbo vietose įvertinta darbuotojų kritimo iš aukščio rizika? </a:t>
            </a:r>
            <a:r>
              <a:rPr lang="lt-LT" dirty="0">
                <a:latin typeface="Arial" panose="020B0604020202020204" pitchFamily="34" charset="0"/>
                <a:cs typeface="Arial" panose="020B0604020202020204" pitchFamily="34" charset="0"/>
              </a:rPr>
              <a:t>([2.1.] 19 str. 2 d. 1 p., 25 str. 1 d. 2 p., 39 str. 3 d.; [2.3.] 9 p.; [2.5.] 25.4 p., 30.3 p.; [2.9.] 1 priedas 3.2.2 p., 3.2.4 p., 2 priedas 3.1.2 p., 4.1 p. )</a:t>
            </a:r>
          </a:p>
          <a:p>
            <a:pPr algn="just"/>
            <a:r>
              <a:rPr lang="lt-LT" b="1" dirty="0">
                <a:latin typeface="Arial" panose="020B0604020202020204" pitchFamily="34" charset="0"/>
                <a:cs typeface="Arial" panose="020B0604020202020204" pitchFamily="34" charset="0"/>
              </a:rPr>
              <a:t>30. Ar numatytos prevencinės priemonės darbuotojų kritimui iš aukščio rizikai šalinti (mažinti)? </a:t>
            </a:r>
            <a:r>
              <a:rPr lang="lt-LT" dirty="0">
                <a:latin typeface="Arial" panose="020B0604020202020204" pitchFamily="34" charset="0"/>
                <a:cs typeface="Arial" panose="020B0604020202020204" pitchFamily="34" charset="0"/>
              </a:rPr>
              <a:t>([2.1.] 19 str. 2 d. 5 p., 25 str. 1 d. 3 p.; [2.5.] 15.1 p., 25.4 p., 30.3 p.; [2.9.] 2 priedas 3.1.2 p., 4.1.2 p., 4.1.5 p., 4.2 - 4.4 p.; [2.20.] 7.1 p., 7.16 p.) </a:t>
            </a:r>
          </a:p>
          <a:p>
            <a:pPr algn="just"/>
            <a:r>
              <a:rPr lang="lt-LT" b="1" dirty="0">
                <a:latin typeface="Arial" panose="020B0604020202020204" pitchFamily="34" charset="0"/>
                <a:cs typeface="Arial" panose="020B0604020202020204" pitchFamily="34" charset="0"/>
              </a:rPr>
              <a:t>31. Ar darbo vietose įvertinta galimo daiktų ir (ar) krovinių kritimo rizika? </a:t>
            </a:r>
            <a:r>
              <a:rPr lang="lt-LT" dirty="0">
                <a:latin typeface="Arial" panose="020B0604020202020204" pitchFamily="34" charset="0"/>
                <a:cs typeface="Arial" panose="020B0604020202020204" pitchFamily="34" charset="0"/>
              </a:rPr>
              <a:t>([2.1.] 19 str. 2 d. 1 p., 25 str. 1 d. 2 p., 39 str. 3 d.; [2.3.] 9 p.; [2.5.] 15.1 p.; [2.9.] 1 priedas 2.5 p., 3.2.1 p., 3.2.3 p., 2 priedas 3.1.1 p., 3.1.3 p., 3.1.4 p., 3.2 p.)</a:t>
            </a:r>
          </a:p>
          <a:p>
            <a:pPr algn="just"/>
            <a:r>
              <a:rPr lang="lt-LT" dirty="0">
                <a:latin typeface="Arial" panose="020B0604020202020204" pitchFamily="34" charset="0"/>
                <a:cs typeface="Arial" panose="020B0604020202020204" pitchFamily="34" charset="0"/>
              </a:rPr>
              <a:t> </a:t>
            </a:r>
            <a:r>
              <a:rPr lang="lt-LT" b="1" dirty="0">
                <a:latin typeface="Arial" panose="020B0604020202020204" pitchFamily="34" charset="0"/>
                <a:cs typeface="Arial" panose="020B0604020202020204" pitchFamily="34" charset="0"/>
              </a:rPr>
              <a:t>32. Ar numatytos prevencinės priemonės galimo daiktų ir ( ar) krovinių kritimo rizikai šalinti (mažinti)? </a:t>
            </a:r>
            <a:r>
              <a:rPr lang="lt-LT" dirty="0">
                <a:latin typeface="Arial" panose="020B0604020202020204" pitchFamily="34" charset="0"/>
                <a:cs typeface="Arial" panose="020B0604020202020204" pitchFamily="34" charset="0"/>
              </a:rPr>
              <a:t>([2.1.] 19 str. 2 d. 5 p., 25 str. 1 d. 3 p.; [2.9.] 1 priedas 3.2.2 p., 2 priedas 2.1 p., 3.1.1 p., 3.1.3-3.1.4 p., 3.2 p.; [2.5.] 15.1 p.) </a:t>
            </a:r>
          </a:p>
          <a:p>
            <a:pPr algn="just"/>
            <a:r>
              <a:rPr lang="lt-LT" b="1" dirty="0">
                <a:latin typeface="Arial" panose="020B0604020202020204" pitchFamily="34" charset="0"/>
                <a:cs typeface="Arial" panose="020B0604020202020204" pitchFamily="34" charset="0"/>
              </a:rPr>
              <a:t>33. Ar darbo vietose įvertinta galimo įrenginių virtimo rizika? </a:t>
            </a:r>
            <a:r>
              <a:rPr lang="lt-LT" dirty="0">
                <a:latin typeface="Arial" panose="020B0604020202020204" pitchFamily="34" charset="0"/>
                <a:cs typeface="Arial" panose="020B0604020202020204" pitchFamily="34" charset="0"/>
              </a:rPr>
              <a:t>([2.1.] 19 str. 2 d. 1 p., 25 str. 1 d. 2 p. 39 str. 3 d.; [2.3.] 9 p.; [2.9.] 6 p., 7 p., 1 priedas 3.1.4 p., 3.1.5 p., 2 priedas 2.1 p., 3.2.2 p.; 3.2.7 p.)</a:t>
            </a:r>
          </a:p>
          <a:p>
            <a:pPr algn="just"/>
            <a:r>
              <a:rPr lang="lt-LT"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7270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id="{90562A4A-D1B7-4D58-987C-44543F962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503" y="1537031"/>
            <a:ext cx="8610600" cy="5136009"/>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238999" y="6606006"/>
            <a:ext cx="1905001"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id="{6730BF24-9272-4108-B922-75A128E3C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id="{B9884C97-A5BD-4A4B-A7B9-B9FD3E3596F2}"/>
              </a:ext>
            </a:extLst>
          </p:cNvPr>
          <p:cNvSpPr txBox="1"/>
          <p:nvPr/>
        </p:nvSpPr>
        <p:spPr>
          <a:xfrm>
            <a:off x="49103" y="212932"/>
            <a:ext cx="9144000" cy="923330"/>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DSS TEISĖS AKTŲ PAŽEIDIMAI, PAGAL KURIUOS ĮMONĖS PRISKIRIAMOS KONKREČIAI NELAIMINGŲ ATSITIKIMŲ DARBE SOCIALINIO DRAUDIMO ĮMOKOS TARIFŲ GRUPEI</a:t>
            </a:r>
            <a:r>
              <a:rPr lang="lt-LT" b="1" kern="1000" cap="all"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4" name="Stačiakampis 3"/>
          <p:cNvSpPr/>
          <p:nvPr/>
        </p:nvSpPr>
        <p:spPr>
          <a:xfrm>
            <a:off x="484297" y="1228397"/>
            <a:ext cx="8610600" cy="276999"/>
          </a:xfrm>
          <a:prstGeom prst="rect">
            <a:avLst/>
          </a:prstGeom>
        </p:spPr>
        <p:txBody>
          <a:bodyPr wrap="square">
            <a:spAutoFit/>
          </a:bodyPr>
          <a:lstStyle/>
          <a:p>
            <a:pPr marL="171450" indent="-171450" algn="just">
              <a:buFont typeface="Arial" panose="020B0604020202020204" pitchFamily="34" charset="0"/>
              <a:buChar char="•"/>
            </a:pPr>
            <a:endParaRPr lang="lt-LT"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F77DD9B-DD28-D6A0-9191-31FF4C6AEE3B}"/>
              </a:ext>
            </a:extLst>
          </p:cNvPr>
          <p:cNvSpPr txBox="1"/>
          <p:nvPr/>
        </p:nvSpPr>
        <p:spPr>
          <a:xfrm>
            <a:off x="315803" y="1264025"/>
            <a:ext cx="8610600" cy="4801314"/>
          </a:xfrm>
          <a:prstGeom prst="rect">
            <a:avLst/>
          </a:prstGeom>
          <a:noFill/>
        </p:spPr>
        <p:txBody>
          <a:bodyPr wrap="square">
            <a:spAutoFit/>
          </a:bodyPr>
          <a:lstStyle/>
          <a:p>
            <a:r>
              <a:rPr lang="lt-LT" b="1" dirty="0">
                <a:latin typeface="Arial" panose="020B0604020202020204" pitchFamily="34" charset="0"/>
                <a:cs typeface="Arial" panose="020B0604020202020204" pitchFamily="34" charset="0"/>
              </a:rPr>
              <a:t>34. Ar numatytos prevencinės priemonės galimo įrenginių virtimo rizikai šalinti (mažinti)? </a:t>
            </a:r>
            <a:r>
              <a:rPr lang="lt-LT" dirty="0">
                <a:latin typeface="Arial" panose="020B0604020202020204" pitchFamily="34" charset="0"/>
                <a:cs typeface="Arial" panose="020B0604020202020204" pitchFamily="34" charset="0"/>
              </a:rPr>
              <a:t>([2.1.] 19 str. 2 d. 5 p., 25 str. 1 d. 3 p.; [2.9.] 23.1 p., 2 priedas 2.1 p., 3.2.2 p.)</a:t>
            </a:r>
            <a:endParaRPr lang="lt-LT" b="1" dirty="0">
              <a:latin typeface="Arial" panose="020B0604020202020204" pitchFamily="34" charset="0"/>
              <a:cs typeface="Arial" panose="020B0604020202020204" pitchFamily="34" charset="0"/>
            </a:endParaRPr>
          </a:p>
          <a:p>
            <a:r>
              <a:rPr lang="lt-LT" b="1" dirty="0">
                <a:latin typeface="Arial" panose="020B0604020202020204" pitchFamily="34" charset="0"/>
                <a:cs typeface="Arial" panose="020B0604020202020204" pitchFamily="34" charset="0"/>
              </a:rPr>
              <a:t>35. Ar darbo vietose įvertinta galimos birių medžiagų ar grunto griūties rizika? </a:t>
            </a:r>
            <a:r>
              <a:rPr lang="lt-LT" dirty="0">
                <a:latin typeface="Arial" panose="020B0604020202020204" pitchFamily="34" charset="0"/>
                <a:cs typeface="Arial" panose="020B0604020202020204" pitchFamily="34" charset="0"/>
              </a:rPr>
              <a:t>([2.1.] 19 str. 2 d. 1 p., 25 str. 1 d. 2 p., 39 str. 3 d.; [2.3.] 9 p.; [2.9.] 6 -7 p.) </a:t>
            </a:r>
          </a:p>
          <a:p>
            <a:r>
              <a:rPr lang="lt-LT" b="1" dirty="0">
                <a:latin typeface="Arial" panose="020B0604020202020204" pitchFamily="34" charset="0"/>
                <a:cs typeface="Arial" panose="020B0604020202020204" pitchFamily="34" charset="0"/>
              </a:rPr>
              <a:t>36. Ar numatytos prevencinės priemonės galimos birių medžiagų ar grunto griūties rizikai šalinti (mažinti)? </a:t>
            </a:r>
            <a:r>
              <a:rPr lang="lt-LT" dirty="0">
                <a:latin typeface="Arial" panose="020B0604020202020204" pitchFamily="34" charset="0"/>
                <a:cs typeface="Arial" panose="020B0604020202020204" pitchFamily="34" charset="0"/>
              </a:rPr>
              <a:t>([2.1.] 11 str. 1 d., 19 str. 2 d. 5 p., 25 str. 1 d. 3 p., 40 str. 1 d. ) </a:t>
            </a:r>
          </a:p>
          <a:p>
            <a:r>
              <a:rPr lang="lt-LT" b="1" dirty="0">
                <a:latin typeface="Arial" panose="020B0604020202020204" pitchFamily="34" charset="0"/>
                <a:cs typeface="Arial" panose="020B0604020202020204" pitchFamily="34" charset="0"/>
              </a:rPr>
              <a:t>37. Ar darbo vietose įvertinta apsinuodijimo pavojingomis cheminėmis medžiagomis rizika? </a:t>
            </a:r>
            <a:r>
              <a:rPr lang="lt-LT" dirty="0">
                <a:latin typeface="Arial" panose="020B0604020202020204" pitchFamily="34" charset="0"/>
                <a:cs typeface="Arial" panose="020B0604020202020204" pitchFamily="34" charset="0"/>
              </a:rPr>
              <a:t>([2.1.] 18 str. 2 d., 4 d., 19 str. 2 d. 1 p., 25 str. 1 d. 2 p., 39 str. 3 d.; [2.3.] 9 p.; [2.7.] 11 p., 14 -16 p., 23 p.; [2.7.] KM* 10 - 12 p., 19 p., 24 p.) KM* - Darbuotojų apsaugos nuo kancerogenų ir mutagenų poveikio darbe nuostatai </a:t>
            </a:r>
          </a:p>
          <a:p>
            <a:r>
              <a:rPr lang="lt-LT" b="1" dirty="0">
                <a:latin typeface="Arial" panose="020B0604020202020204" pitchFamily="34" charset="0"/>
                <a:cs typeface="Arial" panose="020B0604020202020204" pitchFamily="34" charset="0"/>
              </a:rPr>
              <a:t>38. Ar numatytos prevencinės priemonės apsinuodijimo pavojingomis cheminėmis medžiagomis rizikai šalinti (mažinti)?</a:t>
            </a:r>
            <a:r>
              <a:rPr lang="lt-LT" dirty="0">
                <a:latin typeface="Arial" panose="020B0604020202020204" pitchFamily="34" charset="0"/>
                <a:cs typeface="Arial" panose="020B0604020202020204" pitchFamily="34" charset="0"/>
              </a:rPr>
              <a:t> [2.1.] 18 str. 2-6 d.; [2.7.] 17-27 p., 30 p., 41-42 p., 47 p.; [2.7.] KM 16 p., 19-20 p., 24-28 p., 30 p., 33.2-33.3 p., 36 p.; [2.20.] 7.1 p., 7.16 p. </a:t>
            </a:r>
          </a:p>
        </p:txBody>
      </p:sp>
    </p:spTree>
    <p:extLst>
      <p:ext uri="{BB962C8B-B14F-4D97-AF65-F5344CB8AC3E}">
        <p14:creationId xmlns:p14="http://schemas.microsoft.com/office/powerpoint/2010/main" val="165779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id="{90562A4A-D1B7-4D58-987C-44543F962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529453"/>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238999" y="6606006"/>
            <a:ext cx="1905001"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id="{6730BF24-9272-4108-B922-75A128E3C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id="{B9884C97-A5BD-4A4B-A7B9-B9FD3E3596F2}"/>
              </a:ext>
            </a:extLst>
          </p:cNvPr>
          <p:cNvSpPr txBox="1"/>
          <p:nvPr/>
        </p:nvSpPr>
        <p:spPr>
          <a:xfrm>
            <a:off x="49103" y="312890"/>
            <a:ext cx="9144000" cy="400110"/>
          </a:xfrm>
          <a:prstGeom prst="rect">
            <a:avLst/>
          </a:prstGeom>
          <a:noFill/>
        </p:spPr>
        <p:txBody>
          <a:bodyPr wrap="square" rtlCol="0">
            <a:spAutoFit/>
          </a:bodyPr>
          <a:lstStyle/>
          <a:p>
            <a:pPr lvl="0">
              <a:spcBef>
                <a:spcPts val="1800"/>
              </a:spcBef>
              <a:spcAft>
                <a:spcPts val="300"/>
              </a:spcAft>
            </a:pPr>
            <a:r>
              <a:rPr lang="lt-LT" sz="2000" kern="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Teisės aktų naujovės (projektai)</a:t>
            </a:r>
          </a:p>
        </p:txBody>
      </p:sp>
      <p:sp>
        <p:nvSpPr>
          <p:cNvPr id="9" name="TextBox 8">
            <a:extLst>
              <a:ext uri="{FF2B5EF4-FFF2-40B4-BE49-F238E27FC236}">
                <a16:creationId xmlns:a16="http://schemas.microsoft.com/office/drawing/2014/main" id="{8120DCB5-C579-8048-619A-4A8D1895AEFB}"/>
              </a:ext>
            </a:extLst>
          </p:cNvPr>
          <p:cNvSpPr txBox="1"/>
          <p:nvPr/>
        </p:nvSpPr>
        <p:spPr>
          <a:xfrm>
            <a:off x="266700" y="856193"/>
            <a:ext cx="8610600" cy="5293757"/>
          </a:xfrm>
          <a:prstGeom prst="rect">
            <a:avLst/>
          </a:prstGeom>
          <a:noFill/>
        </p:spPr>
        <p:txBody>
          <a:bodyPr wrap="square">
            <a:spAutoFit/>
          </a:bodyPr>
          <a:lstStyle/>
          <a:p>
            <a:pPr marL="0" marR="0" indent="450215" algn="just">
              <a:spcBef>
                <a:spcPts val="0"/>
              </a:spcBef>
              <a:spcAft>
                <a:spcPts val="0"/>
              </a:spcAft>
            </a:pPr>
            <a:r>
              <a:rPr lang="lt-LT" sz="2000" b="0" i="0" dirty="0">
                <a:solidFill>
                  <a:srgbClr val="000000"/>
                </a:solidFill>
                <a:effectLst/>
                <a:latin typeface="Arial" panose="020B0604020202020204" pitchFamily="34" charset="0"/>
                <a:cs typeface="Arial" panose="020B0604020202020204" pitchFamily="34" charset="0"/>
              </a:rPr>
              <a:t>DSSĮ, ANK, NADPLSDĮ,SĮ projektai.</a:t>
            </a:r>
          </a:p>
          <a:p>
            <a:pPr indent="450215" algn="just"/>
            <a:r>
              <a:rPr lang="lt-LT" sz="2000" b="0" i="0" dirty="0">
                <a:solidFill>
                  <a:srgbClr val="000000"/>
                </a:solidFill>
                <a:effectLst/>
                <a:latin typeface="Arial" panose="020B0604020202020204" pitchFamily="34" charset="0"/>
                <a:cs typeface="Arial" panose="020B0604020202020204" pitchFamily="34" charset="0"/>
              </a:rPr>
              <a:t>Jeigu projektuojant arba statant statinį dalyvauja daugiau negu vienas rangovas, statytojas (užsakovas) ar šio Įstatymo 4 straipsnio 1 dalyje nurodytu atveju statinio projektavimo valdytojas arba statinio statybos valdytojas Darboviečių įrengimo statybvietėse nuostatuose nustatyta tvarka privalo paskirti vieną ar kelis saugos ir sveikatos koordinatorius ir užtikrinti, kad būtų vykdomos jų pareigos ir įgyvendinami reikalavimai, nustatyti Darboviečių įrengimo statybvietėse nuostatuose. Darbdaviai ir savarankiškai dirbantys asmenys privalo atsižvelgti į saugos ir sveikatos koordinatorių nurodymus (DSSĮ 15 str.)</a:t>
            </a:r>
          </a:p>
          <a:p>
            <a:pPr indent="450215" algn="just"/>
            <a:r>
              <a:rPr lang="lt-LT" sz="2000" dirty="0">
                <a:effectLst/>
                <a:latin typeface="Arial" panose="020B0604020202020204" pitchFamily="34" charset="0"/>
                <a:ea typeface="Times New Roman" panose="02020603050405020304" pitchFamily="18" charset="0"/>
                <a:cs typeface="Arial" panose="020B0604020202020204" pitchFamily="34" charset="0"/>
              </a:rPr>
              <a:t>Statytojas (užsakovas), statinio projektavimo valdytojas, statinio statybos valdytojas, saugos ir sveikatos koordinatorius, kuris savo veikimu ar neveikimu pažeidė darbuotojų saugos ir sveikatos norminius teisės aktus ir dėl to neužtikrino saugių ir sveikatai nekenksmingų darbo sąlygų, atsako Lietuvos Respublikos civilinio kodekso, Administracinių nusižengimų kodekso nustatyta tvarka. (DSSĮ46 str.)</a:t>
            </a:r>
          </a:p>
          <a:p>
            <a:pPr indent="450215" algn="just"/>
            <a:endParaRPr lang="lt-LT"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9319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8382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3</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609600" y="318883"/>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a:t>
            </a:r>
            <a:endParaRPr lang="en-US" sz="2000" dirty="0">
              <a:latin typeface="Arial" panose="020B0604020202020204" pitchFamily="34" charset="0"/>
              <a:cs typeface="Arial" panose="020B0604020202020204" pitchFamily="34" charset="0"/>
            </a:endParaRPr>
          </a:p>
        </p:txBody>
      </p:sp>
      <p:graphicFrame>
        <p:nvGraphicFramePr>
          <p:cNvPr id="3" name="Turinio vietos rezervavimo ženklas 5">
            <a:extLst>
              <a:ext uri="{FF2B5EF4-FFF2-40B4-BE49-F238E27FC236}">
                <a16:creationId xmlns:a16="http://schemas.microsoft.com/office/drawing/2014/main" id="{4FCCAA8F-8D53-3B0B-9D0A-3978A21338C4}"/>
              </a:ext>
            </a:extLst>
          </p:cNvPr>
          <p:cNvGraphicFramePr>
            <a:graphicFrameLocks/>
          </p:cNvGraphicFramePr>
          <p:nvPr>
            <p:extLst>
              <p:ext uri="{D42A27DB-BD31-4B8C-83A1-F6EECF244321}">
                <p14:modId xmlns:p14="http://schemas.microsoft.com/office/powerpoint/2010/main" val="3523359869"/>
              </p:ext>
            </p:extLst>
          </p:nvPr>
        </p:nvGraphicFramePr>
        <p:xfrm>
          <a:off x="771209" y="1308342"/>
          <a:ext cx="8048367" cy="4527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6732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id="{90562A4A-D1B7-4D58-987C-44543F962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529453"/>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238999" y="6606006"/>
            <a:ext cx="1905001"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id="{6730BF24-9272-4108-B922-75A128E3C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id="{B9884C97-A5BD-4A4B-A7B9-B9FD3E3596F2}"/>
              </a:ext>
            </a:extLst>
          </p:cNvPr>
          <p:cNvSpPr txBox="1"/>
          <p:nvPr/>
        </p:nvSpPr>
        <p:spPr>
          <a:xfrm>
            <a:off x="266699" y="312890"/>
            <a:ext cx="8926403" cy="461665"/>
          </a:xfrm>
          <a:prstGeom prst="rect">
            <a:avLst/>
          </a:prstGeom>
          <a:noFill/>
        </p:spPr>
        <p:txBody>
          <a:bodyPr wrap="square" rtlCol="0">
            <a:spAutoFit/>
          </a:bodyPr>
          <a:lstStyle/>
          <a:p>
            <a:pPr lvl="0">
              <a:spcBef>
                <a:spcPts val="1800"/>
              </a:spcBef>
              <a:spcAft>
                <a:spcPts val="300"/>
              </a:spcAft>
            </a:pPr>
            <a:r>
              <a:rPr lang="lt-LT" sz="2000" kern="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Teisės aktų naujovės (projektai</a:t>
            </a:r>
            <a:r>
              <a:rPr lang="lt-LT" sz="2400" b="1" kern="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9" name="TextBox 8">
            <a:extLst>
              <a:ext uri="{FF2B5EF4-FFF2-40B4-BE49-F238E27FC236}">
                <a16:creationId xmlns:a16="http://schemas.microsoft.com/office/drawing/2014/main" id="{8120DCB5-C579-8048-619A-4A8D1895AEFB}"/>
              </a:ext>
            </a:extLst>
          </p:cNvPr>
          <p:cNvSpPr txBox="1"/>
          <p:nvPr/>
        </p:nvSpPr>
        <p:spPr>
          <a:xfrm>
            <a:off x="266700" y="856193"/>
            <a:ext cx="8610600" cy="4985980"/>
          </a:xfrm>
          <a:prstGeom prst="rect">
            <a:avLst/>
          </a:prstGeom>
          <a:noFill/>
        </p:spPr>
        <p:txBody>
          <a:bodyPr wrap="square">
            <a:spAutoFit/>
          </a:bodyPr>
          <a:lstStyle/>
          <a:p>
            <a:pPr marL="0" marR="0" indent="450215" algn="just">
              <a:spcBef>
                <a:spcPts val="0"/>
              </a:spcBef>
              <a:spcAft>
                <a:spcPts val="0"/>
              </a:spcAft>
            </a:pPr>
            <a:r>
              <a:rPr lang="lt-LT" sz="2000" i="0" dirty="0">
                <a:solidFill>
                  <a:srgbClr val="000000"/>
                </a:solidFill>
                <a:effectLst/>
                <a:latin typeface="Arial" panose="020B0604020202020204" pitchFamily="34" charset="0"/>
                <a:cs typeface="Arial" panose="020B0604020202020204" pitchFamily="34" charset="0"/>
              </a:rPr>
              <a:t>DSSĮ, ANK, NADPLSDĮ,SĮ projektai.</a:t>
            </a:r>
          </a:p>
          <a:p>
            <a:pPr marL="0" marR="0" indent="450215" algn="just">
              <a:spcBef>
                <a:spcPts val="0"/>
              </a:spcBef>
              <a:spcAft>
                <a:spcPts val="0"/>
              </a:spcAft>
            </a:pPr>
            <a:r>
              <a:rPr lang="lt-L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Darbuotojų saugos ir sveikatos statybvietėse norminių teisės aktų pažeidimas</a:t>
            </a:r>
            <a:r>
              <a:rPr lang="lt-LT" sz="2000" dirty="0">
                <a:effectLst/>
                <a:latin typeface="Arial" panose="020B0604020202020204" pitchFamily="34" charset="0"/>
                <a:ea typeface="Times New Roman" panose="02020603050405020304" pitchFamily="18" charset="0"/>
                <a:cs typeface="Arial" panose="020B0604020202020204" pitchFamily="34" charset="0"/>
              </a:rPr>
              <a:t> </a:t>
            </a:r>
            <a:r>
              <a:rPr lang="lt-L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užtraukia baudą asmenims, juridinių asmenų vadovams ar kitiems atsakingiems asmenims nuo dviejų šimtų keturiasdešimt iki aštuonių šimtų aštuoniasdešimt eurų ANK 96 str. 3 d.)</a:t>
            </a:r>
          </a:p>
          <a:p>
            <a:pPr marL="0" marR="0" indent="450215" algn="just">
              <a:spcBef>
                <a:spcPts val="0"/>
              </a:spcBef>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Šio straipsnio 1 dalies 1 punkte nurodytą rodiklį ir informaciją apie draudėjus, kurie pagal šio įstatymo 29</a:t>
            </a:r>
            <a:r>
              <a:rPr lang="lt-LT" sz="2000" baseline="30000" dirty="0">
                <a:effectLst/>
                <a:latin typeface="Arial" panose="020B0604020202020204" pitchFamily="34" charset="0"/>
                <a:ea typeface="Calibri" panose="020F0502020204030204" pitchFamily="34" charset="0"/>
                <a:cs typeface="Arial" panose="020B0604020202020204" pitchFamily="34" charset="0"/>
              </a:rPr>
              <a:t>1 </a:t>
            </a:r>
            <a:r>
              <a:rPr lang="lt-LT" sz="2000" dirty="0">
                <a:effectLst/>
                <a:latin typeface="Arial" panose="020B0604020202020204" pitchFamily="34" charset="0"/>
                <a:ea typeface="Calibri" panose="020F0502020204030204" pitchFamily="34" charset="0"/>
                <a:cs typeface="Arial" panose="020B0604020202020204" pitchFamily="34" charset="0"/>
              </a:rPr>
              <a:t>straipsnį privalo mokėti papildomą nelaimingų atsitikimų darbe </a:t>
            </a:r>
            <a:r>
              <a:rPr lang="lt-LT"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 profesinių ligų </a:t>
            </a:r>
            <a:r>
              <a:rPr lang="lt-LT" sz="2000" dirty="0">
                <a:effectLst/>
                <a:latin typeface="Arial" panose="020B0604020202020204" pitchFamily="34" charset="0"/>
                <a:ea typeface="Calibri" panose="020F0502020204030204" pitchFamily="34" charset="0"/>
                <a:cs typeface="Arial" panose="020B0604020202020204" pitchFamily="34" charset="0"/>
              </a:rPr>
              <a:t>socialinio draudimo vienkartinę įmoką (toliau – papildoma vienkartinė įmoka), Valstybinio socialinio draudimo fondo valdybai duomenų teikimo sutartyje nustatyta apimtimi ir tvarka teikia Valstybinė darbo inspekcija (29 str.)</a:t>
            </a:r>
          </a:p>
          <a:p>
            <a:pPr marL="0" marR="0" indent="450215" algn="just">
              <a:spcBef>
                <a:spcPts val="0"/>
              </a:spcBef>
              <a:spcAft>
                <a:spcPts val="0"/>
              </a:spcAft>
            </a:pPr>
            <a:r>
              <a:rPr lang="lt-LT" sz="2000" dirty="0">
                <a:latin typeface="Arial" panose="020B0604020202020204" pitchFamily="34" charset="0"/>
                <a:ea typeface="Calibri" panose="020F0502020204030204" pitchFamily="34" charset="0"/>
                <a:cs typeface="Arial" panose="020B0604020202020204" pitchFamily="34" charset="0"/>
              </a:rPr>
              <a:t>I</a:t>
            </a:r>
            <a:r>
              <a:rPr lang="lt-LT" sz="2000" dirty="0">
                <a:effectLst/>
                <a:latin typeface="Arial" panose="020B0604020202020204" pitchFamily="34" charset="0"/>
                <a:ea typeface="Calibri" panose="020F0502020204030204" pitchFamily="34" charset="0"/>
                <a:cs typeface="Arial" panose="020B0604020202020204" pitchFamily="34" charset="0"/>
              </a:rPr>
              <a:t>ki 49, – 3 minimaliųjų mėnesinių algų dydžio</a:t>
            </a:r>
          </a:p>
          <a:p>
            <a:pPr marL="0" marR="0" indent="450215" algn="just">
              <a:spcBef>
                <a:spcPts val="0"/>
              </a:spcBef>
              <a:spcAft>
                <a:spcPts val="0"/>
              </a:spcAft>
            </a:pPr>
            <a:r>
              <a:rPr lang="lt-LT" sz="2000" dirty="0">
                <a:latin typeface="Arial" panose="020B0604020202020204" pitchFamily="34" charset="0"/>
                <a:ea typeface="Calibri" panose="020F0502020204030204" pitchFamily="34" charset="0"/>
                <a:cs typeface="Arial" panose="020B0604020202020204" pitchFamily="34" charset="0"/>
              </a:rPr>
              <a:t>N</a:t>
            </a:r>
            <a:r>
              <a:rPr lang="lt-LT" sz="2000" dirty="0">
                <a:effectLst/>
                <a:latin typeface="Arial" panose="020B0604020202020204" pitchFamily="34" charset="0"/>
                <a:ea typeface="Calibri" panose="020F0502020204030204" pitchFamily="34" charset="0"/>
                <a:cs typeface="Arial" panose="020B0604020202020204" pitchFamily="34" charset="0"/>
              </a:rPr>
              <a:t>uo 50 iki 249, – 6 minimaliųjų mėnesinių algų dydžio,.</a:t>
            </a:r>
          </a:p>
          <a:p>
            <a:pPr marL="0" marR="0" indent="450215" algn="just">
              <a:spcBef>
                <a:spcPts val="0"/>
              </a:spcBef>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250 ir daugiau, – 9 minimaliųjų mėnesinių algų dydžio.</a:t>
            </a:r>
            <a:endParaRPr lang="lt-LT"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450215" algn="just">
              <a:spcBef>
                <a:spcPts val="0"/>
              </a:spcBef>
              <a:spcAft>
                <a:spcPts val="0"/>
              </a:spcAft>
            </a:pPr>
            <a:endParaRPr lang="lt-LT" sz="1800" dirty="0">
              <a:effectLst/>
              <a:latin typeface="Times New Roman" panose="02020603050405020304" pitchFamily="18" charset="0"/>
              <a:ea typeface="Times New Roman" panose="02020603050405020304" pitchFamily="18" charset="0"/>
            </a:endParaRPr>
          </a:p>
          <a:p>
            <a:pPr indent="450215" algn="just"/>
            <a:endParaRPr lang="lt-LT"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82621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31</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10B39774-C34F-4218-B2FF-6F408C704C6B}"/>
              </a:ext>
            </a:extLst>
          </p:cNvPr>
          <p:cNvSpPr txBox="1"/>
          <p:nvPr/>
        </p:nvSpPr>
        <p:spPr>
          <a:xfrm>
            <a:off x="3131790" y="3043323"/>
            <a:ext cx="2879664" cy="523220"/>
          </a:xfrm>
          <a:prstGeom prst="rect">
            <a:avLst/>
          </a:prstGeom>
          <a:noFill/>
        </p:spPr>
        <p:txBody>
          <a:bodyPr wrap="square" rtlCol="0">
            <a:spAutoFit/>
          </a:bodyPr>
          <a:lstStyle/>
          <a:p>
            <a:r>
              <a:rPr lang="lt-LT" sz="2800" dirty="0">
                <a:latin typeface="Arial" panose="020B0604020202020204" pitchFamily="34" charset="0"/>
                <a:cs typeface="Arial" panose="020B0604020202020204" pitchFamily="34" charset="0"/>
              </a:rPr>
              <a:t>Ačiū už dėmesį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4</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609600" y="318883"/>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a:t>
            </a:r>
            <a:endParaRPr lang="en-US" sz="2000" dirty="0">
              <a:latin typeface="Arial" panose="020B0604020202020204" pitchFamily="34" charset="0"/>
              <a:cs typeface="Arial" panose="020B0604020202020204" pitchFamily="34" charset="0"/>
            </a:endParaRPr>
          </a:p>
        </p:txBody>
      </p:sp>
      <p:graphicFrame>
        <p:nvGraphicFramePr>
          <p:cNvPr id="4" name="Turinio vietos rezervavimo ženklas 5">
            <a:extLst>
              <a:ext uri="{FF2B5EF4-FFF2-40B4-BE49-F238E27FC236}">
                <a16:creationId xmlns:a16="http://schemas.microsoft.com/office/drawing/2014/main" id="{CF25B2D4-C2D7-4B1E-D52E-64897AF4F03E}"/>
              </a:ext>
            </a:extLst>
          </p:cNvPr>
          <p:cNvGraphicFramePr>
            <a:graphicFrameLocks/>
          </p:cNvGraphicFramePr>
          <p:nvPr>
            <p:extLst>
              <p:ext uri="{D42A27DB-BD31-4B8C-83A1-F6EECF244321}">
                <p14:modId xmlns:p14="http://schemas.microsoft.com/office/powerpoint/2010/main" val="247276452"/>
              </p:ext>
            </p:extLst>
          </p:nvPr>
        </p:nvGraphicFramePr>
        <p:xfrm>
          <a:off x="399673" y="1335698"/>
          <a:ext cx="8048367" cy="4527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546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5</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SUNKIŲ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a:t>
            </a:r>
            <a:endParaRPr lang="en-US" sz="2000" dirty="0">
              <a:latin typeface="Arial" panose="020B0604020202020204" pitchFamily="34" charset="0"/>
              <a:cs typeface="Arial" panose="020B0604020202020204" pitchFamily="34" charset="0"/>
            </a:endParaRPr>
          </a:p>
        </p:txBody>
      </p:sp>
      <p:graphicFrame>
        <p:nvGraphicFramePr>
          <p:cNvPr id="3" name="Turinio vietos rezervavimo ženklas 5">
            <a:extLst>
              <a:ext uri="{FF2B5EF4-FFF2-40B4-BE49-F238E27FC236}">
                <a16:creationId xmlns:a16="http://schemas.microsoft.com/office/drawing/2014/main" id="{450A2CC7-7DF8-AF57-1A54-6AE1AD6C4B09}"/>
              </a:ext>
            </a:extLst>
          </p:cNvPr>
          <p:cNvGraphicFramePr>
            <a:graphicFrameLocks/>
          </p:cNvGraphicFramePr>
          <p:nvPr>
            <p:extLst>
              <p:ext uri="{D42A27DB-BD31-4B8C-83A1-F6EECF244321}">
                <p14:modId xmlns:p14="http://schemas.microsoft.com/office/powerpoint/2010/main" val="2755615677"/>
              </p:ext>
            </p:extLst>
          </p:nvPr>
        </p:nvGraphicFramePr>
        <p:xfrm>
          <a:off x="501273" y="1335566"/>
          <a:ext cx="8048367" cy="4527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991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6</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LENGVŲ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a:t>
            </a:r>
            <a:endParaRPr lang="en-US" sz="2000" dirty="0">
              <a:latin typeface="Arial" panose="020B0604020202020204" pitchFamily="34" charset="0"/>
              <a:cs typeface="Arial" panose="020B0604020202020204" pitchFamily="34" charset="0"/>
            </a:endParaRPr>
          </a:p>
        </p:txBody>
      </p:sp>
      <p:graphicFrame>
        <p:nvGraphicFramePr>
          <p:cNvPr id="4" name="Turinio vietos rezervavimo ženklas 5">
            <a:extLst>
              <a:ext uri="{FF2B5EF4-FFF2-40B4-BE49-F238E27FC236}">
                <a16:creationId xmlns:a16="http://schemas.microsoft.com/office/drawing/2014/main" id="{80676230-89E6-63B9-9CFD-AAD10A3780B2}"/>
              </a:ext>
            </a:extLst>
          </p:cNvPr>
          <p:cNvGraphicFramePr>
            <a:graphicFrameLocks/>
          </p:cNvGraphicFramePr>
          <p:nvPr>
            <p:extLst>
              <p:ext uri="{D42A27DB-BD31-4B8C-83A1-F6EECF244321}">
                <p14:modId xmlns:p14="http://schemas.microsoft.com/office/powerpoint/2010/main" val="1734630881"/>
              </p:ext>
            </p:extLst>
          </p:nvPr>
        </p:nvGraphicFramePr>
        <p:xfrm>
          <a:off x="547816" y="1335566"/>
          <a:ext cx="8048367" cy="4527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3294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43219"/>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7</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 </a:t>
            </a:r>
            <a:r>
              <a:rPr lang="en-US" sz="2000" dirty="0">
                <a:latin typeface="Arial" panose="020B0604020202020204" pitchFamily="34" charset="0"/>
                <a:cs typeface="Arial" panose="020B0604020202020204" pitchFamily="34" charset="0"/>
              </a:rPr>
              <a:t>PAGAL </a:t>
            </a:r>
            <a:r>
              <a:rPr lang="lt-LT" sz="2000" dirty="0">
                <a:latin typeface="Arial" panose="020B0604020202020204" pitchFamily="34" charset="0"/>
                <a:cs typeface="Arial" panose="020B0604020202020204" pitchFamily="34" charset="0"/>
              </a:rPr>
              <a:t>Į</a:t>
            </a:r>
            <a:r>
              <a:rPr lang="en-US" sz="2000" dirty="0">
                <a:latin typeface="Arial" panose="020B0604020202020204" pitchFamily="34" charset="0"/>
                <a:cs typeface="Arial" panose="020B0604020202020204" pitchFamily="34" charset="0"/>
              </a:rPr>
              <a:t>MONI</a:t>
            </a:r>
            <a:r>
              <a:rPr lang="lt-LT" sz="2000" dirty="0">
                <a:latin typeface="Arial" panose="020B0604020202020204" pitchFamily="34" charset="0"/>
                <a:cs typeface="Arial" panose="020B0604020202020204" pitchFamily="34" charset="0"/>
              </a:rPr>
              <a:t>Ų</a:t>
            </a:r>
            <a:r>
              <a:rPr lang="en-US" sz="20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DYDĮ</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66800" y="5999636"/>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a:t>
            </a:r>
            <a:endParaRPr lang="en-GB" sz="1000" dirty="0"/>
          </a:p>
        </p:txBody>
      </p:sp>
      <p:graphicFrame>
        <p:nvGraphicFramePr>
          <p:cNvPr id="3" name="Diagrama 2">
            <a:extLst>
              <a:ext uri="{FF2B5EF4-FFF2-40B4-BE49-F238E27FC236}">
                <a16:creationId xmlns:a16="http://schemas.microsoft.com/office/drawing/2014/main" id="{E44D2D23-8E26-589D-8710-146D6280F552}"/>
              </a:ext>
            </a:extLst>
          </p:cNvPr>
          <p:cNvGraphicFramePr>
            <a:graphicFrameLocks/>
          </p:cNvGraphicFramePr>
          <p:nvPr/>
        </p:nvGraphicFramePr>
        <p:xfrm>
          <a:off x="711200" y="1199311"/>
          <a:ext cx="7961826" cy="4210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847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43219"/>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8</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LENGVŲ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 </a:t>
            </a:r>
            <a:r>
              <a:rPr lang="en-US" sz="2000" dirty="0">
                <a:latin typeface="Arial" panose="020B0604020202020204" pitchFamily="34" charset="0"/>
                <a:cs typeface="Arial" panose="020B0604020202020204" pitchFamily="34" charset="0"/>
              </a:rPr>
              <a:t>PAGAL </a:t>
            </a:r>
            <a:r>
              <a:rPr lang="lt-LT" sz="2000" dirty="0">
                <a:latin typeface="Arial" panose="020B0604020202020204" pitchFamily="34" charset="0"/>
                <a:cs typeface="Arial" panose="020B0604020202020204" pitchFamily="34" charset="0"/>
              </a:rPr>
              <a:t>Į</a:t>
            </a:r>
            <a:r>
              <a:rPr lang="en-US" sz="2000" dirty="0">
                <a:latin typeface="Arial" panose="020B0604020202020204" pitchFamily="34" charset="0"/>
                <a:cs typeface="Arial" panose="020B0604020202020204" pitchFamily="34" charset="0"/>
              </a:rPr>
              <a:t>MONI</a:t>
            </a:r>
            <a:r>
              <a:rPr lang="lt-LT" sz="2000" dirty="0">
                <a:latin typeface="Arial" panose="020B0604020202020204" pitchFamily="34" charset="0"/>
                <a:cs typeface="Arial" panose="020B0604020202020204" pitchFamily="34" charset="0"/>
              </a:rPr>
              <a:t>Ų</a:t>
            </a:r>
            <a:r>
              <a:rPr lang="en-US" sz="20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DYDĮ</a:t>
            </a:r>
            <a:endParaRPr lang="en-US" sz="2000" dirty="0">
              <a:latin typeface="Arial" panose="020B0604020202020204" pitchFamily="34" charset="0"/>
              <a:cs typeface="Arial" panose="020B0604020202020204" pitchFamily="34" charset="0"/>
            </a:endParaRPr>
          </a:p>
        </p:txBody>
      </p:sp>
      <p:sp>
        <p:nvSpPr>
          <p:cNvPr id="12" name="TextBox 1"/>
          <p:cNvSpPr txBox="1"/>
          <p:nvPr/>
        </p:nvSpPr>
        <p:spPr>
          <a:xfrm>
            <a:off x="1066800" y="5999636"/>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a:t>
            </a:r>
            <a:endParaRPr lang="en-GB" sz="1000" dirty="0"/>
          </a:p>
        </p:txBody>
      </p:sp>
      <p:graphicFrame>
        <p:nvGraphicFramePr>
          <p:cNvPr id="8" name="Diagrama 7">
            <a:extLst>
              <a:ext uri="{FF2B5EF4-FFF2-40B4-BE49-F238E27FC236}">
                <a16:creationId xmlns:a16="http://schemas.microsoft.com/office/drawing/2014/main" id="{8A513CA5-95C4-EA6D-70D2-05BC3DB23761}"/>
              </a:ext>
            </a:extLst>
          </p:cNvPr>
          <p:cNvGraphicFramePr>
            <a:graphicFrameLocks/>
          </p:cNvGraphicFramePr>
          <p:nvPr/>
        </p:nvGraphicFramePr>
        <p:xfrm>
          <a:off x="889000" y="1439328"/>
          <a:ext cx="7696200" cy="3983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0623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tamsa, kompiuteris, nešiojamasis kompiuteris, sėdėjimas&#10;&#10;Automatiškai sugeneruotas aprašymas">
            <a:extLst>
              <a:ext uri="{FF2B5EF4-FFF2-40B4-BE49-F238E27FC236}">
                <a16:creationId xmlns:a16="http://schemas.microsoft.com/office/drawing/2014/main" id="{5242BF2F-5C28-46B1-8E92-A03B7CB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7478"/>
            <a:ext cx="7823200" cy="3983991"/>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8" name="object 8">
            <a:extLst>
              <a:ext uri="{FF2B5EF4-FFF2-40B4-BE49-F238E27FC236}">
                <a16:creationId xmlns:a16="http://schemas.microsoft.com/office/drawing/2014/main" id="{3EA09B10-B973-4822-B564-59FD13B44552}"/>
              </a:ext>
            </a:extLst>
          </p:cNvPr>
          <p:cNvSpPr/>
          <p:nvPr/>
        </p:nvSpPr>
        <p:spPr>
          <a:xfrm>
            <a:off x="0" y="743219"/>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sp>
        <p:nvSpPr>
          <p:cNvPr id="20" name="Stačiakampis 19">
            <a:extLst>
              <a:ext uri="{FF2B5EF4-FFF2-40B4-BE49-F238E27FC236}">
                <a16:creationId xmlns:a16="http://schemas.microsoft.com/office/drawing/2014/main" id="{E097762D-AA3B-4BBF-B1E1-B3DAAADA44A3}"/>
              </a:ext>
            </a:extLst>
          </p:cNvPr>
          <p:cNvSpPr/>
          <p:nvPr/>
        </p:nvSpPr>
        <p:spPr>
          <a:xfrm>
            <a:off x="8673026" y="6629400"/>
            <a:ext cx="242374" cy="215444"/>
          </a:xfrm>
          <a:prstGeom prst="rect">
            <a:avLst/>
          </a:prstGeom>
        </p:spPr>
        <p:txBody>
          <a:bodyPr wrap="none">
            <a:spAutoFit/>
          </a:bodyPr>
          <a:lstStyle/>
          <a:p>
            <a:fld id="{26913F92-1C48-484C-9386-318B4818EC97}" type="slidenum">
              <a:rPr lang="en-US" sz="800" smtClean="0">
                <a:solidFill>
                  <a:schemeClr val="bg1"/>
                </a:solidFill>
                <a:latin typeface="Arial" panose="020B0604020202020204" pitchFamily="34" charset="0"/>
                <a:cs typeface="Arial" panose="020B0604020202020204" pitchFamily="34" charset="0"/>
              </a:rPr>
              <a:pPr/>
              <a:t>9</a:t>
            </a:fld>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2" name="TextBox 1">
            <a:extLst>
              <a:ext uri="{FF2B5EF4-FFF2-40B4-BE49-F238E27FC236}">
                <a16:creationId xmlns:a16="http://schemas.microsoft.com/office/drawing/2014/main" id="{B9282556-E5E6-4220-953D-1E4713258FFC}"/>
              </a:ext>
            </a:extLst>
          </p:cNvPr>
          <p:cNvSpPr txBox="1"/>
          <p:nvPr/>
        </p:nvSpPr>
        <p:spPr>
          <a:xfrm>
            <a:off x="533400" y="321114"/>
            <a:ext cx="8051800" cy="400110"/>
          </a:xfrm>
          <a:prstGeom prst="rect">
            <a:avLst/>
          </a:prstGeom>
          <a:noFill/>
        </p:spPr>
        <p:txBody>
          <a:bodyPr wrap="square" rtlCol="0">
            <a:spAutoFit/>
          </a:bodyPr>
          <a:lstStyle/>
          <a:p>
            <a:r>
              <a:rPr lang="lt-LT" sz="2000" dirty="0">
                <a:latin typeface="Arial" panose="020B0604020202020204" pitchFamily="34" charset="0"/>
                <a:cs typeface="Arial" panose="020B0604020202020204" pitchFamily="34" charset="0"/>
              </a:rPr>
              <a:t>MIRTINŲ N</a:t>
            </a:r>
            <a:r>
              <a:rPr lang="en-US" sz="2000"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DARBE </a:t>
            </a:r>
            <a:r>
              <a:rPr lang="lt-LT" sz="2000" dirty="0">
                <a:latin typeface="Arial" panose="020B0604020202020204" pitchFamily="34" charset="0"/>
                <a:cs typeface="Arial" panose="020B0604020202020204" pitchFamily="34" charset="0"/>
              </a:rPr>
              <a:t>DINAMIKA </a:t>
            </a:r>
            <a:r>
              <a:rPr lang="en-US" sz="2000" dirty="0">
                <a:latin typeface="Arial" panose="020B0604020202020204" pitchFamily="34" charset="0"/>
                <a:cs typeface="Arial" panose="020B0604020202020204" pitchFamily="34" charset="0"/>
              </a:rPr>
              <a:t>PAGAL </a:t>
            </a:r>
            <a:r>
              <a:rPr lang="lt-LT" sz="2000" dirty="0">
                <a:latin typeface="Arial" panose="020B0604020202020204" pitchFamily="34" charset="0"/>
                <a:cs typeface="Arial" panose="020B0604020202020204" pitchFamily="34" charset="0"/>
              </a:rPr>
              <a:t>Į</a:t>
            </a:r>
            <a:r>
              <a:rPr lang="en-US" sz="2000" dirty="0">
                <a:latin typeface="Arial" panose="020B0604020202020204" pitchFamily="34" charset="0"/>
                <a:cs typeface="Arial" panose="020B0604020202020204" pitchFamily="34" charset="0"/>
              </a:rPr>
              <a:t>MONI</a:t>
            </a:r>
            <a:r>
              <a:rPr lang="lt-LT" sz="2000" dirty="0">
                <a:latin typeface="Arial" panose="020B0604020202020204" pitchFamily="34" charset="0"/>
                <a:cs typeface="Arial" panose="020B0604020202020204" pitchFamily="34" charset="0"/>
              </a:rPr>
              <a:t>Ų</a:t>
            </a:r>
            <a:r>
              <a:rPr lang="en-US" sz="2000" dirty="0">
                <a:latin typeface="Arial" panose="020B0604020202020204" pitchFamily="34" charset="0"/>
                <a:cs typeface="Arial" panose="020B0604020202020204" pitchFamily="34" charset="0"/>
              </a:rPr>
              <a:t> EVR</a:t>
            </a:r>
          </a:p>
        </p:txBody>
      </p:sp>
      <p:sp>
        <p:nvSpPr>
          <p:cNvPr id="12" name="TextBox 1"/>
          <p:cNvSpPr txBox="1"/>
          <p:nvPr/>
        </p:nvSpPr>
        <p:spPr>
          <a:xfrm>
            <a:off x="1066800" y="5999636"/>
            <a:ext cx="3657600" cy="345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000" dirty="0">
                <a:latin typeface="Arial" panose="020B0604020202020204" pitchFamily="34" charset="0"/>
                <a:cs typeface="Arial" panose="020B0604020202020204" pitchFamily="34" charset="0"/>
              </a:rPr>
              <a:t>.</a:t>
            </a:r>
            <a:endParaRPr lang="en-GB" sz="1000" dirty="0"/>
          </a:p>
        </p:txBody>
      </p:sp>
      <p:graphicFrame>
        <p:nvGraphicFramePr>
          <p:cNvPr id="4" name="Diagrama 3">
            <a:extLst>
              <a:ext uri="{FF2B5EF4-FFF2-40B4-BE49-F238E27FC236}">
                <a16:creationId xmlns:a16="http://schemas.microsoft.com/office/drawing/2014/main" id="{703BAA9E-98C0-417A-05EC-82A958C45D86}"/>
              </a:ext>
            </a:extLst>
          </p:cNvPr>
          <p:cNvGraphicFramePr>
            <a:graphicFrameLocks/>
          </p:cNvGraphicFramePr>
          <p:nvPr>
            <p:extLst>
              <p:ext uri="{D42A27DB-BD31-4B8C-83A1-F6EECF244321}">
                <p14:modId xmlns:p14="http://schemas.microsoft.com/office/powerpoint/2010/main" val="1260600947"/>
              </p:ext>
            </p:extLst>
          </p:nvPr>
        </p:nvGraphicFramePr>
        <p:xfrm>
          <a:off x="533400" y="1199311"/>
          <a:ext cx="8051799" cy="46728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8078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10459</TotalTime>
  <Words>3300</Words>
  <Application>Microsoft Office PowerPoint</Application>
  <PresentationFormat>Demonstracija ekrane (4:3)</PresentationFormat>
  <Paragraphs>269</Paragraphs>
  <Slides>31</Slides>
  <Notes>28</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31</vt:i4>
      </vt:variant>
    </vt:vector>
  </HeadingPairs>
  <TitlesOfParts>
    <vt:vector size="37" baseType="lpstr">
      <vt:lpstr>Arial</vt:lpstr>
      <vt:lpstr>Calibri</vt:lpstr>
      <vt:lpstr>Helvetica Neue</vt:lpstr>
      <vt:lpstr>Symbol</vt:lpstr>
      <vt:lpstr>Times New Roman</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Dizainas1</dc:creator>
  <cp:lastModifiedBy>Saulius Balčiūnas</cp:lastModifiedBy>
  <cp:revision>262</cp:revision>
  <dcterms:created xsi:type="dcterms:W3CDTF">2020-07-29T06:06:53Z</dcterms:created>
  <dcterms:modified xsi:type="dcterms:W3CDTF">2024-04-29T06:33:44Z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2020-06-26T00:00:00Z</vt:filetime>
  </property>
  <property fmtid="{D5CDD505-2E9C-101B-9397-08002B2CF9AE}" pid="3" name="Creator">
    <vt:lpwstr>Adobe InDesign 15.0 (Windows)</vt:lpwstr>
  </property>
  <property fmtid="{D5CDD505-2E9C-101B-9397-08002B2CF9AE}" pid="4" name="LastSaved">
    <vt:filetime>2020-07-29T00:00:00Z</vt:filetime>
  </property>
</Properties>
</file>