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5" r:id="rId4"/>
    <p:sldId id="258" r:id="rId5"/>
    <p:sldId id="259" r:id="rId6"/>
    <p:sldId id="260" r:id="rId7"/>
    <p:sldId id="266" r:id="rId8"/>
    <p:sldId id="267" r:id="rId9"/>
    <p:sldId id="268" r:id="rId10"/>
    <p:sldId id="262" r:id="rId11"/>
    <p:sldId id="263" r:id="rId12"/>
    <p:sldId id="261" r:id="rId13"/>
    <p:sldId id="264" r:id="rId14"/>
  </p:sldIdLst>
  <p:sldSz cx="12192000" cy="6858000"/>
  <p:notesSz cx="6797675" cy="99250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4660"/>
  </p:normalViewPr>
  <p:slideViewPr>
    <p:cSldViewPr snapToGrid="0">
      <p:cViewPr varScale="1">
        <p:scale>
          <a:sx n="50" d="100"/>
          <a:sy n="50" d="100"/>
        </p:scale>
        <p:origin x="91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15199E-D6D9-418B-836D-F96F3A39995E}" type="datetimeFigureOut">
              <a:rPr lang="lt-LT" smtClean="0"/>
              <a:t>2025-05-30</a:t>
            </a:fld>
            <a:endParaRPr lang="lt-LT"/>
          </a:p>
        </p:txBody>
      </p:sp>
      <p:sp>
        <p:nvSpPr>
          <p:cNvPr id="5" name="Footer Placeholder 4"/>
          <p:cNvSpPr>
            <a:spLocks noGrp="1"/>
          </p:cNvSpPr>
          <p:nvPr>
            <p:ph type="ftr" sz="quarter" idx="11"/>
          </p:nvPr>
        </p:nvSpPr>
        <p:spPr/>
        <p:txBody>
          <a:bodyPr/>
          <a:lstStyle/>
          <a:p>
            <a:endParaRPr lang="lt-L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3785636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5199E-D6D9-418B-836D-F96F3A39995E}" type="datetimeFigureOut">
              <a:rPr lang="lt-LT" smtClean="0"/>
              <a:t>2025-05-30</a:t>
            </a:fld>
            <a:endParaRPr lang="lt-LT"/>
          </a:p>
        </p:txBody>
      </p:sp>
      <p:sp>
        <p:nvSpPr>
          <p:cNvPr id="5" name="Footer Placeholder 4"/>
          <p:cNvSpPr>
            <a:spLocks noGrp="1"/>
          </p:cNvSpPr>
          <p:nvPr>
            <p:ph type="ftr" sz="quarter" idx="11"/>
          </p:nvPr>
        </p:nvSpPr>
        <p:spPr/>
        <p:txBody>
          <a:bodyPr/>
          <a:lstStyle/>
          <a:p>
            <a:endParaRPr lang="lt-L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982343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5199E-D6D9-418B-836D-F96F3A39995E}" type="datetimeFigureOut">
              <a:rPr lang="lt-LT" smtClean="0"/>
              <a:t>2025-05-30</a:t>
            </a:fld>
            <a:endParaRPr lang="lt-LT"/>
          </a:p>
        </p:txBody>
      </p:sp>
      <p:sp>
        <p:nvSpPr>
          <p:cNvPr id="5" name="Footer Placeholder 4"/>
          <p:cNvSpPr>
            <a:spLocks noGrp="1"/>
          </p:cNvSpPr>
          <p:nvPr>
            <p:ph type="ftr" sz="quarter" idx="11"/>
          </p:nvPr>
        </p:nvSpPr>
        <p:spPr/>
        <p:txBody>
          <a:bodyPr/>
          <a:lstStyle/>
          <a:p>
            <a:endParaRPr lang="lt-L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488109-A8F0-493E-8AED-F99CA234218D}" type="slidenum">
              <a:rPr lang="lt-LT" smtClean="0"/>
              <a:t>‹#›</a:t>
            </a:fld>
            <a:endParaRPr lang="lt-L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57655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315199E-D6D9-418B-836D-F96F3A39995E}" type="datetimeFigureOut">
              <a:rPr lang="lt-LT" smtClean="0"/>
              <a:t>2025-05-30</a:t>
            </a:fld>
            <a:endParaRPr lang="lt-LT"/>
          </a:p>
        </p:txBody>
      </p:sp>
      <p:sp>
        <p:nvSpPr>
          <p:cNvPr id="6" name="Footer Placeholder 5"/>
          <p:cNvSpPr>
            <a:spLocks noGrp="1"/>
          </p:cNvSpPr>
          <p:nvPr>
            <p:ph type="ftr" sz="quarter" idx="11"/>
          </p:nvPr>
        </p:nvSpPr>
        <p:spPr/>
        <p:txBody>
          <a:bodyPr/>
          <a:lstStyle/>
          <a:p>
            <a:endParaRPr lang="lt-L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265356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315199E-D6D9-418B-836D-F96F3A39995E}" type="datetimeFigureOut">
              <a:rPr lang="lt-LT" smtClean="0"/>
              <a:t>2025-05-30</a:t>
            </a:fld>
            <a:endParaRPr lang="lt-LT"/>
          </a:p>
        </p:txBody>
      </p:sp>
      <p:sp>
        <p:nvSpPr>
          <p:cNvPr id="6" name="Footer Placeholder 5"/>
          <p:cNvSpPr>
            <a:spLocks noGrp="1"/>
          </p:cNvSpPr>
          <p:nvPr>
            <p:ph type="ftr" sz="quarter" idx="11"/>
          </p:nvPr>
        </p:nvSpPr>
        <p:spPr/>
        <p:txBody>
          <a:bodyPr/>
          <a:lstStyle/>
          <a:p>
            <a:endParaRPr lang="lt-L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488109-A8F0-493E-8AED-F99CA234218D}" type="slidenum">
              <a:rPr lang="lt-LT" smtClean="0"/>
              <a:t>‹#›</a:t>
            </a:fld>
            <a:endParaRPr lang="lt-L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46723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3315199E-D6D9-418B-836D-F96F3A39995E}" type="datetimeFigureOut">
              <a:rPr lang="lt-LT" smtClean="0"/>
              <a:t>2025-05-30</a:t>
            </a:fld>
            <a:endParaRPr lang="lt-LT"/>
          </a:p>
        </p:txBody>
      </p:sp>
      <p:sp>
        <p:nvSpPr>
          <p:cNvPr id="6" name="Footer Placeholder 5"/>
          <p:cNvSpPr>
            <a:spLocks noGrp="1"/>
          </p:cNvSpPr>
          <p:nvPr>
            <p:ph type="ftr" sz="quarter" idx="11"/>
          </p:nvPr>
        </p:nvSpPr>
        <p:spPr/>
        <p:txBody>
          <a:bodyPr/>
          <a:lstStyle/>
          <a:p>
            <a:endParaRPr lang="lt-L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2615410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15199E-D6D9-418B-836D-F96F3A39995E}" type="datetimeFigureOut">
              <a:rPr lang="lt-LT" smtClean="0"/>
              <a:t>2025-05-30</a:t>
            </a:fld>
            <a:endParaRPr lang="lt-LT"/>
          </a:p>
        </p:txBody>
      </p:sp>
      <p:sp>
        <p:nvSpPr>
          <p:cNvPr id="5" name="Footer Placeholder 4"/>
          <p:cNvSpPr>
            <a:spLocks noGrp="1"/>
          </p:cNvSpPr>
          <p:nvPr>
            <p:ph type="ftr" sz="quarter" idx="11"/>
          </p:nvPr>
        </p:nvSpPr>
        <p:spPr/>
        <p:txBody>
          <a:bodyPr/>
          <a:lstStyle/>
          <a:p>
            <a:endParaRPr lang="lt-L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2311983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15199E-D6D9-418B-836D-F96F3A39995E}" type="datetimeFigureOut">
              <a:rPr lang="lt-LT" smtClean="0"/>
              <a:t>2025-05-30</a:t>
            </a:fld>
            <a:endParaRPr lang="lt-LT"/>
          </a:p>
        </p:txBody>
      </p:sp>
      <p:sp>
        <p:nvSpPr>
          <p:cNvPr id="5" name="Footer Placeholder 4"/>
          <p:cNvSpPr>
            <a:spLocks noGrp="1"/>
          </p:cNvSpPr>
          <p:nvPr>
            <p:ph type="ftr" sz="quarter" idx="11"/>
          </p:nvPr>
        </p:nvSpPr>
        <p:spPr/>
        <p:txBody>
          <a:bodyPr/>
          <a:lstStyle/>
          <a:p>
            <a:endParaRPr lang="lt-L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1194074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15199E-D6D9-418B-836D-F96F3A39995E}" type="datetimeFigureOut">
              <a:rPr lang="lt-LT" smtClean="0"/>
              <a:t>2025-05-30</a:t>
            </a:fld>
            <a:endParaRPr lang="lt-LT"/>
          </a:p>
        </p:txBody>
      </p:sp>
      <p:sp>
        <p:nvSpPr>
          <p:cNvPr id="5" name="Footer Placeholder 4"/>
          <p:cNvSpPr>
            <a:spLocks noGrp="1"/>
          </p:cNvSpPr>
          <p:nvPr>
            <p:ph type="ftr" sz="quarter" idx="11"/>
          </p:nvPr>
        </p:nvSpPr>
        <p:spPr/>
        <p:txBody>
          <a:bodyPr/>
          <a:lstStyle/>
          <a:p>
            <a:endParaRPr lang="lt-L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1197880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5199E-D6D9-418B-836D-F96F3A39995E}" type="datetimeFigureOut">
              <a:rPr lang="lt-LT" smtClean="0"/>
              <a:t>2025-05-30</a:t>
            </a:fld>
            <a:endParaRPr lang="lt-LT"/>
          </a:p>
        </p:txBody>
      </p:sp>
      <p:sp>
        <p:nvSpPr>
          <p:cNvPr id="5" name="Footer Placeholder 4"/>
          <p:cNvSpPr>
            <a:spLocks noGrp="1"/>
          </p:cNvSpPr>
          <p:nvPr>
            <p:ph type="ftr" sz="quarter" idx="11"/>
          </p:nvPr>
        </p:nvSpPr>
        <p:spPr/>
        <p:txBody>
          <a:bodyPr/>
          <a:lstStyle/>
          <a:p>
            <a:endParaRPr lang="lt-L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2538000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15199E-D6D9-418B-836D-F96F3A39995E}" type="datetimeFigureOut">
              <a:rPr lang="lt-LT" smtClean="0"/>
              <a:t>2025-05-30</a:t>
            </a:fld>
            <a:endParaRPr lang="lt-LT"/>
          </a:p>
        </p:txBody>
      </p:sp>
      <p:sp>
        <p:nvSpPr>
          <p:cNvPr id="6" name="Footer Placeholder 5"/>
          <p:cNvSpPr>
            <a:spLocks noGrp="1"/>
          </p:cNvSpPr>
          <p:nvPr>
            <p:ph type="ftr" sz="quarter" idx="11"/>
          </p:nvPr>
        </p:nvSpPr>
        <p:spPr/>
        <p:txBody>
          <a:bodyPr/>
          <a:lstStyle/>
          <a:p>
            <a:endParaRPr lang="lt-L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3041464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15199E-D6D9-418B-836D-F96F3A39995E}" type="datetimeFigureOut">
              <a:rPr lang="lt-LT" smtClean="0"/>
              <a:t>2025-05-30</a:t>
            </a:fld>
            <a:endParaRPr lang="lt-LT"/>
          </a:p>
        </p:txBody>
      </p:sp>
      <p:sp>
        <p:nvSpPr>
          <p:cNvPr id="8" name="Footer Placeholder 7"/>
          <p:cNvSpPr>
            <a:spLocks noGrp="1"/>
          </p:cNvSpPr>
          <p:nvPr>
            <p:ph type="ftr" sz="quarter" idx="11"/>
          </p:nvPr>
        </p:nvSpPr>
        <p:spPr/>
        <p:txBody>
          <a:bodyPr/>
          <a:lstStyle/>
          <a:p>
            <a:endParaRPr lang="lt-L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901793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15199E-D6D9-418B-836D-F96F3A39995E}" type="datetimeFigureOut">
              <a:rPr lang="lt-LT" smtClean="0"/>
              <a:t>2025-05-30</a:t>
            </a:fld>
            <a:endParaRPr lang="lt-LT"/>
          </a:p>
        </p:txBody>
      </p:sp>
      <p:sp>
        <p:nvSpPr>
          <p:cNvPr id="4" name="Footer Placeholder 3"/>
          <p:cNvSpPr>
            <a:spLocks noGrp="1"/>
          </p:cNvSpPr>
          <p:nvPr>
            <p:ph type="ftr" sz="quarter" idx="11"/>
          </p:nvPr>
        </p:nvSpPr>
        <p:spPr/>
        <p:txBody>
          <a:bodyPr/>
          <a:lstStyle/>
          <a:p>
            <a:endParaRPr lang="lt-L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175551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5199E-D6D9-418B-836D-F96F3A39995E}" type="datetimeFigureOut">
              <a:rPr lang="lt-LT" smtClean="0"/>
              <a:t>2025-05-30</a:t>
            </a:fld>
            <a:endParaRPr lang="lt-LT"/>
          </a:p>
        </p:txBody>
      </p:sp>
      <p:sp>
        <p:nvSpPr>
          <p:cNvPr id="3" name="Footer Placeholder 2"/>
          <p:cNvSpPr>
            <a:spLocks noGrp="1"/>
          </p:cNvSpPr>
          <p:nvPr>
            <p:ph type="ftr" sz="quarter" idx="11"/>
          </p:nvPr>
        </p:nvSpPr>
        <p:spPr/>
        <p:txBody>
          <a:bodyPr/>
          <a:lstStyle/>
          <a:p>
            <a:endParaRPr lang="lt-L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4244451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15199E-D6D9-418B-836D-F96F3A39995E}" type="datetimeFigureOut">
              <a:rPr lang="lt-LT" smtClean="0"/>
              <a:t>2025-05-30</a:t>
            </a:fld>
            <a:endParaRPr lang="lt-LT"/>
          </a:p>
        </p:txBody>
      </p:sp>
      <p:sp>
        <p:nvSpPr>
          <p:cNvPr id="6" name="Footer Placeholder 5"/>
          <p:cNvSpPr>
            <a:spLocks noGrp="1"/>
          </p:cNvSpPr>
          <p:nvPr>
            <p:ph type="ftr" sz="quarter" idx="11"/>
          </p:nvPr>
        </p:nvSpPr>
        <p:spPr/>
        <p:txBody>
          <a:bodyPr/>
          <a:lstStyle/>
          <a:p>
            <a:endParaRPr lang="lt-L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4044963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15199E-D6D9-418B-836D-F96F3A39995E}" type="datetimeFigureOut">
              <a:rPr lang="lt-LT" smtClean="0"/>
              <a:t>2025-05-30</a:t>
            </a:fld>
            <a:endParaRPr lang="lt-LT"/>
          </a:p>
        </p:txBody>
      </p:sp>
      <p:sp>
        <p:nvSpPr>
          <p:cNvPr id="6" name="Footer Placeholder 5"/>
          <p:cNvSpPr>
            <a:spLocks noGrp="1"/>
          </p:cNvSpPr>
          <p:nvPr>
            <p:ph type="ftr" sz="quarter" idx="11"/>
          </p:nvPr>
        </p:nvSpPr>
        <p:spPr/>
        <p:txBody>
          <a:bodyPr/>
          <a:lstStyle/>
          <a:p>
            <a:endParaRPr lang="lt-L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9488109-A8F0-493E-8AED-F99CA234218D}" type="slidenum">
              <a:rPr lang="lt-LT" smtClean="0"/>
              <a:t>‹#›</a:t>
            </a:fld>
            <a:endParaRPr lang="lt-LT"/>
          </a:p>
        </p:txBody>
      </p:sp>
    </p:spTree>
    <p:extLst>
      <p:ext uri="{BB962C8B-B14F-4D97-AF65-F5344CB8AC3E}">
        <p14:creationId xmlns:p14="http://schemas.microsoft.com/office/powerpoint/2010/main" val="3945741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315199E-D6D9-418B-836D-F96F3A39995E}" type="datetimeFigureOut">
              <a:rPr lang="lt-LT" smtClean="0"/>
              <a:t>2025-05-30</a:t>
            </a:fld>
            <a:endParaRPr lang="lt-L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t-L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9488109-A8F0-493E-8AED-F99CA234218D}" type="slidenum">
              <a:rPr lang="lt-LT" smtClean="0"/>
              <a:t>‹#›</a:t>
            </a:fld>
            <a:endParaRPr lang="lt-LT"/>
          </a:p>
        </p:txBody>
      </p:sp>
    </p:spTree>
    <p:extLst>
      <p:ext uri="{BB962C8B-B14F-4D97-AF65-F5344CB8AC3E}">
        <p14:creationId xmlns:p14="http://schemas.microsoft.com/office/powerpoint/2010/main" val="401107698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irba.lt/paieska/seneliu-slauga-vokietijoje" TargetMode="External"/><Relationship Id="rId2" Type="http://schemas.openxmlformats.org/officeDocument/2006/relationships/hyperlink" Target="https://www.eduployment.nl/lt/slaugos-darbas-uzsienyje/"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darbofeja.lt/apie-mus/" TargetMode="External"/><Relationship Id="rId4" Type="http://schemas.openxmlformats.org/officeDocument/2006/relationships/hyperlink" Target="https://www.dirba.lt/paieska/slaugems" TargetMode="Externa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A8FDEC11-9862-BA25-028A-272554584B6C}"/>
              </a:ext>
            </a:extLst>
          </p:cNvPr>
          <p:cNvSpPr>
            <a:spLocks noGrp="1"/>
          </p:cNvSpPr>
          <p:nvPr>
            <p:ph type="ctrTitle"/>
          </p:nvPr>
        </p:nvSpPr>
        <p:spPr>
          <a:xfrm>
            <a:off x="2589213" y="1592494"/>
            <a:ext cx="8915399" cy="3184887"/>
          </a:xfrm>
        </p:spPr>
        <p:txBody>
          <a:bodyPr>
            <a:normAutofit/>
          </a:bodyPr>
          <a:lstStyle/>
          <a:p>
            <a:r>
              <a:rPr lang="es-ES" sz="2400" b="1" dirty="0" err="1">
                <a:effectLst/>
                <a:latin typeface="Times New Roman" panose="02020603050405020304" pitchFamily="18" charset="0"/>
                <a:ea typeface="Calibri" panose="020F0502020204030204" pitchFamily="34" charset="0"/>
              </a:rPr>
              <a:t>Socialinis</a:t>
            </a:r>
            <a:r>
              <a:rPr lang="es-ES" sz="2400" b="1" dirty="0">
                <a:effectLst/>
                <a:latin typeface="Times New Roman" panose="02020603050405020304" pitchFamily="18" charset="0"/>
                <a:ea typeface="Calibri" panose="020F0502020204030204" pitchFamily="34" charset="0"/>
              </a:rPr>
              <a:t> dialogas </a:t>
            </a:r>
            <a:r>
              <a:rPr lang="es-ES" sz="2400" b="1" dirty="0" err="1">
                <a:effectLst/>
                <a:latin typeface="Times New Roman" panose="02020603050405020304" pitchFamily="18" charset="0"/>
                <a:ea typeface="Calibri" panose="020F0502020204030204" pitchFamily="34" charset="0"/>
              </a:rPr>
              <a:t>kaip</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priemonė</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pagerinti</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darbuotojų</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teikiančių</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priežiūros</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paslaugas</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klientų</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namuose</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darbo</a:t>
            </a:r>
            <a:r>
              <a:rPr lang="es-ES" sz="2400" b="1" dirty="0">
                <a:effectLst/>
                <a:latin typeface="Times New Roman" panose="02020603050405020304" pitchFamily="18" charset="0"/>
                <a:ea typeface="Calibri" panose="020F0502020204030204" pitchFamily="34" charset="0"/>
              </a:rPr>
              <a:t> ir </a:t>
            </a:r>
            <a:r>
              <a:rPr lang="es-ES" sz="2400" b="1" dirty="0" err="1">
                <a:effectLst/>
                <a:latin typeface="Times New Roman" panose="02020603050405020304" pitchFamily="18" charset="0"/>
                <a:ea typeface="Calibri" panose="020F0502020204030204" pitchFamily="34" charset="0"/>
              </a:rPr>
              <a:t>gyvenimo</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sąlygas</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bei</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mobilumą</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Europos</a:t>
            </a:r>
            <a:r>
              <a:rPr lang="es-ES" sz="2400" b="1" dirty="0">
                <a:effectLst/>
                <a:latin typeface="Times New Roman" panose="02020603050405020304" pitchFamily="18" charset="0"/>
                <a:ea typeface="Calibri" panose="020F0502020204030204" pitchFamily="34" charset="0"/>
              </a:rPr>
              <a:t> </a:t>
            </a:r>
            <a:r>
              <a:rPr lang="es-ES" sz="2400" b="1" dirty="0" err="1">
                <a:effectLst/>
                <a:latin typeface="Times New Roman" panose="02020603050405020304" pitchFamily="18" charset="0"/>
                <a:ea typeface="Calibri" panose="020F0502020204030204" pitchFamily="34" charset="0"/>
              </a:rPr>
              <a:t>Sąjungoje</a:t>
            </a:r>
            <a:br>
              <a:rPr lang="es-ES" sz="2400" b="1" dirty="0">
                <a:latin typeface="Times New Roman" panose="02020603050405020304" pitchFamily="18" charset="0"/>
                <a:ea typeface="Calibri" panose="020F0502020204030204" pitchFamily="34" charset="0"/>
              </a:rPr>
            </a:br>
            <a:r>
              <a:rPr lang="es-ES" sz="2400" dirty="0">
                <a:effectLst/>
                <a:latin typeface="Times New Roman" panose="02020603050405020304" pitchFamily="18" charset="0"/>
                <a:ea typeface="Calibri" panose="020F0502020204030204" pitchFamily="34" charset="0"/>
              </a:rPr>
              <a:t> </a:t>
            </a:r>
            <a:br>
              <a:rPr lang="lt-LT" sz="2400" dirty="0">
                <a:effectLst/>
                <a:latin typeface="Times New Roman" panose="02020603050405020304" pitchFamily="18" charset="0"/>
                <a:ea typeface="Calibri" panose="020F0502020204030204" pitchFamily="34" charset="0"/>
              </a:rPr>
            </a:br>
            <a:r>
              <a:rPr lang="en-GB" sz="2000" kern="1400" spc="-50" dirty="0">
                <a:effectLst/>
                <a:latin typeface="Calibri Light" panose="020F0302020204030204" pitchFamily="34" charset="0"/>
                <a:ea typeface="Times New Roman" panose="02020603050405020304" pitchFamily="18" charset="0"/>
                <a:cs typeface="Times New Roman" panose="02020603050405020304" pitchFamily="18" charset="0"/>
              </a:rPr>
              <a:t>Social dialogue as a tool to improve the conditions of functioning of intra-EU labour mobility in homebased care services – </a:t>
            </a:r>
            <a:r>
              <a:rPr lang="en-GB" sz="2000" kern="1400" spc="-50" dirty="0" err="1">
                <a:effectLst/>
                <a:latin typeface="Calibri Light" panose="020F0302020204030204" pitchFamily="34" charset="0"/>
                <a:ea typeface="Times New Roman" panose="02020603050405020304" pitchFamily="18" charset="0"/>
                <a:cs typeface="Times New Roman" panose="02020603050405020304" pitchFamily="18" charset="0"/>
              </a:rPr>
              <a:t>MobileCare</a:t>
            </a:r>
            <a:r>
              <a:rPr lang="en-GB" sz="2000" kern="1400" spc="-50" dirty="0">
                <a:effectLst/>
                <a:latin typeface="Calibri Light" panose="020F0302020204030204" pitchFamily="34" charset="0"/>
                <a:ea typeface="Times New Roman" panose="02020603050405020304" pitchFamily="18" charset="0"/>
                <a:cs typeface="Times New Roman" panose="02020603050405020304" pitchFamily="18" charset="0"/>
              </a:rPr>
              <a:t>: Case of Lithuania</a:t>
            </a:r>
            <a:br>
              <a:rPr lang="lt-LT" sz="2000" kern="1400" spc="-50" dirty="0">
                <a:effectLst/>
                <a:latin typeface="Calibri Light" panose="020F0302020204030204" pitchFamily="34" charset="0"/>
                <a:ea typeface="Times New Roman" panose="02020603050405020304" pitchFamily="18" charset="0"/>
                <a:cs typeface="Times New Roman" panose="02020603050405020304" pitchFamily="18" charset="0"/>
              </a:rPr>
            </a:br>
            <a:r>
              <a:rPr lang="es-ES" sz="2400" dirty="0">
                <a:effectLst/>
                <a:latin typeface="Times New Roman" panose="02020603050405020304" pitchFamily="18" charset="0"/>
                <a:ea typeface="Calibri" panose="020F0502020204030204" pitchFamily="34" charset="0"/>
              </a:rPr>
              <a:t> </a:t>
            </a:r>
            <a:endParaRPr lang="lt-LT" sz="2400" dirty="0"/>
          </a:p>
        </p:txBody>
      </p:sp>
      <p:sp>
        <p:nvSpPr>
          <p:cNvPr id="3" name="Antrinis pavadinimas 2">
            <a:extLst>
              <a:ext uri="{FF2B5EF4-FFF2-40B4-BE49-F238E27FC236}">
                <a16:creationId xmlns:a16="http://schemas.microsoft.com/office/drawing/2014/main" id="{FC2A9476-FADE-073C-BE37-F0B9D482E49E}"/>
              </a:ext>
            </a:extLst>
          </p:cNvPr>
          <p:cNvSpPr>
            <a:spLocks noGrp="1"/>
          </p:cNvSpPr>
          <p:nvPr>
            <p:ph type="subTitle" idx="1"/>
          </p:nvPr>
        </p:nvSpPr>
        <p:spPr/>
        <p:txBody>
          <a:bodyPr>
            <a:normAutofit/>
          </a:bodyPr>
          <a:lstStyle/>
          <a:p>
            <a:r>
              <a:rPr lang="en-US" sz="2000">
                <a:latin typeface="Times New Roman" panose="02020603050405020304" pitchFamily="18" charset="0"/>
                <a:cs typeface="Times New Roman" panose="02020603050405020304" pitchFamily="18" charset="0"/>
              </a:rPr>
              <a:t>Malaga</a:t>
            </a:r>
            <a:endParaRPr lang="lt-LT" sz="2000" dirty="0">
              <a:latin typeface="Times New Roman" panose="02020603050405020304" pitchFamily="18" charset="0"/>
              <a:cs typeface="Times New Roman" panose="02020603050405020304" pitchFamily="18" charset="0"/>
            </a:endParaRPr>
          </a:p>
          <a:p>
            <a:r>
              <a:rPr lang="lt-LT" sz="2000" dirty="0">
                <a:latin typeface="Times New Roman" panose="02020603050405020304" pitchFamily="18" charset="0"/>
                <a:cs typeface="Times New Roman" panose="02020603050405020304" pitchFamily="18" charset="0"/>
              </a:rPr>
              <a:t>2025</a:t>
            </a:r>
            <a:r>
              <a:rPr lang="en-US" sz="2000" dirty="0">
                <a:latin typeface="Times New Roman" panose="02020603050405020304" pitchFamily="18" charset="0"/>
                <a:cs typeface="Times New Roman" panose="02020603050405020304" pitchFamily="18" charset="0"/>
              </a:rPr>
              <a:t>-05-14</a:t>
            </a:r>
            <a:endParaRPr lang="lt-LT"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BFEE59AA-C3F3-2F5C-E574-8F3B3F9599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388" y="42080"/>
            <a:ext cx="2095238" cy="2095238"/>
          </a:xfrm>
          <a:prstGeom prst="rect">
            <a:avLst/>
          </a:prstGeom>
        </p:spPr>
      </p:pic>
      <p:pic>
        <p:nvPicPr>
          <p:cNvPr id="1026" name="Picture 2">
            <a:extLst>
              <a:ext uri="{FF2B5EF4-FFF2-40B4-BE49-F238E27FC236}">
                <a16:creationId xmlns:a16="http://schemas.microsoft.com/office/drawing/2014/main" id="{FCA413FD-FEC4-8F52-0B37-931B5433FD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5898" y="375324"/>
            <a:ext cx="3400425" cy="714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7069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D1D27344-0707-D94E-82AC-A55F75BCB1AA}"/>
              </a:ext>
            </a:extLst>
          </p:cNvPr>
          <p:cNvSpPr>
            <a:spLocks noGrp="1"/>
          </p:cNvSpPr>
          <p:nvPr>
            <p:ph type="title"/>
          </p:nvPr>
        </p:nvSpPr>
        <p:spPr/>
        <p:txBody>
          <a:bodyPr/>
          <a:lstStyle/>
          <a:p>
            <a:r>
              <a:rPr lang="es-ES" sz="4400" dirty="0" err="1">
                <a:effectLst/>
                <a:latin typeface="Times New Roman" panose="02020603050405020304" pitchFamily="18" charset="0"/>
                <a:ea typeface="Calibri" panose="020F0502020204030204" pitchFamily="34" charset="0"/>
              </a:rPr>
              <a:t>MobileCare</a:t>
            </a:r>
            <a:endParaRPr lang="lt-LT" dirty="0"/>
          </a:p>
        </p:txBody>
      </p:sp>
      <p:sp>
        <p:nvSpPr>
          <p:cNvPr id="3" name="Turinio vietos rezervavimo ženklas 2">
            <a:extLst>
              <a:ext uri="{FF2B5EF4-FFF2-40B4-BE49-F238E27FC236}">
                <a16:creationId xmlns:a16="http://schemas.microsoft.com/office/drawing/2014/main" id="{42231A6B-444B-2B8F-C4D9-1EA915CC3042}"/>
              </a:ext>
            </a:extLst>
          </p:cNvPr>
          <p:cNvSpPr>
            <a:spLocks noGrp="1"/>
          </p:cNvSpPr>
          <p:nvPr>
            <p:ph idx="1"/>
          </p:nvPr>
        </p:nvSpPr>
        <p:spPr>
          <a:xfrm>
            <a:off x="2589212" y="2133599"/>
            <a:ext cx="8524265" cy="4478215"/>
          </a:xfrm>
        </p:spPr>
        <p:txBody>
          <a:bodyPr>
            <a:normAutofit/>
          </a:bodyPr>
          <a:lstStyle/>
          <a:p>
            <a:r>
              <a:rPr lang="lt-LT" b="1"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Socialinis dialogas ir jo vaidmuo</a:t>
            </a:r>
            <a:r>
              <a:rPr lang="en-US" b="1"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LR Darbo </a:t>
            </a:r>
            <a:r>
              <a:rPr lang="en-US" kern="1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kodeksas</a:t>
            </a:r>
            <a:r>
              <a:rPr lang="en-US"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LR </a:t>
            </a:r>
            <a:r>
              <a:rPr lang="en-US" kern="1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Trišalė</a:t>
            </a:r>
            <a:r>
              <a:rPr lang="en-US"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taryba</a:t>
            </a:r>
            <a:r>
              <a:rPr lang="en-US"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TDO </a:t>
            </a:r>
            <a:r>
              <a:rPr lang="en-US" kern="1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konvencija</a:t>
            </a:r>
            <a:r>
              <a:rPr lang="en-US"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Nr. 144</a:t>
            </a:r>
            <a:endParaRPr lang="lt-LT"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lt-LT" b="1"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Socialinės paslaugos</a:t>
            </a:r>
            <a:r>
              <a:rPr lang="en-US" b="1"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prevencinės</a:t>
            </a:r>
            <a:r>
              <a:rPr lang="en-US" b="1"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bendrosios</a:t>
            </a:r>
            <a:r>
              <a:rPr lang="en-US" b="1"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specialiosios</a:t>
            </a:r>
            <a:r>
              <a:rPr lang="en-US" b="1"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socialinė</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priežiūra</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socialiėnėgloba</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laikino</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atokvėpio</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paslauga</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Gali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būti</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teikiama</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kliento</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namuose</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arba</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stacionariose</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įstaigose</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a:p>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LR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Socialinių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paslaugų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įstatymas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Ministro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įsakymas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dėl</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socialinių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paslaugų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katalogo</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patvirtinimo.</a:t>
            </a:r>
            <a:endPar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lt-LT"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Slaugos paslaugos</a:t>
            </a:r>
            <a:r>
              <a:rPr lang="en-US"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teikiamos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sveikatos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priežiūros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socialinės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globos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bei</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kliento</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namuose</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Negali</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būti</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teikiamos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pagal</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verslo</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liudijimus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individualios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veiklos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pažymas</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taibūtų</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neteisėta</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veikla</a:t>
            </a:r>
            <a:r>
              <a:rPr lang="en-US"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Ambulatorines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slaugos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paslaugas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namuose</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teikia</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sveikatos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priežiūros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specialistų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komanda</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Įstaiga</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privalo</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būti</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akredituota</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p>
          <a:p>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LR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Sveikatos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priežiūros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įstaigų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įstatymas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Ministro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įsakymas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dėl</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ambulatorinių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slaugos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paslaugų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namuose</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teikimo</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reikalavimų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ir</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šių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paslaugų</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apmokėjimo</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tvarkos</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aprašo</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kern="100"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patvirtinimo</a:t>
            </a:r>
            <a:r>
              <a:rPr lang="en-US" kern="1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lt-LT" kern="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lt-LT" b="1" kern="1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lt-LT"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DFEF0D15-B72A-EC9E-D654-4BD72B8835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8826" y="0"/>
            <a:ext cx="1793174" cy="1793174"/>
          </a:xfrm>
          <a:prstGeom prst="rect">
            <a:avLst/>
          </a:prstGeom>
        </p:spPr>
      </p:pic>
    </p:spTree>
    <p:extLst>
      <p:ext uri="{BB962C8B-B14F-4D97-AF65-F5344CB8AC3E}">
        <p14:creationId xmlns:p14="http://schemas.microsoft.com/office/powerpoint/2010/main" val="19221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E9553A0-EDAC-AF22-BC7E-AF7242EDB115}"/>
              </a:ext>
            </a:extLst>
          </p:cNvPr>
          <p:cNvSpPr>
            <a:spLocks noGrp="1"/>
          </p:cNvSpPr>
          <p:nvPr>
            <p:ph type="title"/>
          </p:nvPr>
        </p:nvSpPr>
        <p:spPr/>
        <p:txBody>
          <a:bodyPr/>
          <a:lstStyle/>
          <a:p>
            <a:r>
              <a:rPr lang="es-ES" sz="4400" dirty="0" err="1">
                <a:effectLst/>
                <a:latin typeface="Times New Roman" panose="02020603050405020304" pitchFamily="18" charset="0"/>
                <a:ea typeface="Calibri" panose="020F0502020204030204" pitchFamily="34" charset="0"/>
              </a:rPr>
              <a:t>MobileCare</a:t>
            </a:r>
            <a:r>
              <a:rPr lang="es-ES" sz="4400" dirty="0">
                <a:effectLst/>
                <a:latin typeface="Times New Roman" panose="02020603050405020304" pitchFamily="18" charset="0"/>
                <a:ea typeface="Calibri" panose="020F0502020204030204" pitchFamily="34" charset="0"/>
              </a:rPr>
              <a:t> - </a:t>
            </a:r>
            <a:r>
              <a:rPr lang="lt-LT" sz="4400" dirty="0">
                <a:effectLst/>
                <a:latin typeface="Times New Roman" panose="02020603050405020304" pitchFamily="18" charset="0"/>
                <a:ea typeface="Calibri" panose="020F0502020204030204" pitchFamily="34" charset="0"/>
              </a:rPr>
              <a:t>IŠVADOS</a:t>
            </a:r>
            <a:endParaRPr lang="lt-LT" dirty="0"/>
          </a:p>
        </p:txBody>
      </p:sp>
      <p:sp>
        <p:nvSpPr>
          <p:cNvPr id="3" name="Turinio vietos rezervavimo ženklas 2">
            <a:extLst>
              <a:ext uri="{FF2B5EF4-FFF2-40B4-BE49-F238E27FC236}">
                <a16:creationId xmlns:a16="http://schemas.microsoft.com/office/drawing/2014/main" id="{E1E81AE3-9978-B91D-C0E3-23C6E85FAB2C}"/>
              </a:ext>
            </a:extLst>
          </p:cNvPr>
          <p:cNvSpPr>
            <a:spLocks noGrp="1"/>
          </p:cNvSpPr>
          <p:nvPr>
            <p:ph idx="1"/>
          </p:nvPr>
        </p:nvSpPr>
        <p:spPr>
          <a:xfrm>
            <a:off x="1705508" y="1546260"/>
            <a:ext cx="10270733" cy="5311740"/>
          </a:xfrm>
        </p:spPr>
        <p:txBody>
          <a:bodyPr>
            <a:noAutofit/>
          </a:bodyPr>
          <a:lstStyle/>
          <a:p>
            <a:pPr marL="342900" lvl="0" indent="-342900">
              <a:buFont typeface="+mj-lt"/>
              <a:buAutoNum type="arabicPeriod"/>
            </a:pPr>
            <a:r>
              <a:rPr lang="lt-LT" kern="100" dirty="0">
                <a:effectLst/>
                <a:latin typeface="Times New Roman" panose="02020603050405020304" pitchFamily="18" charset="0"/>
                <a:ea typeface="Calibri" panose="020F0502020204030204" pitchFamily="34" charset="0"/>
                <a:cs typeface="Times New Roman" panose="02020603050405020304" pitchFamily="18" charset="0"/>
              </a:rPr>
              <a:t>Lietuvoje, kaip ir visoje Europoje, daugėja vyresnio amžiaus asmenų dalis bendrame gyventojų skaičiuje, todėl didėja ilgalaikės priežiūros paslaugų paklausa. Ilgalaikės priežiūros paslaugų organizavimo ir finansavimo klausimams skiriama mažai dėmesio bendrame viešame diskurse.</a:t>
            </a:r>
          </a:p>
          <a:p>
            <a:pPr marL="342900" lvl="0" indent="-342900">
              <a:buFont typeface="+mj-lt"/>
              <a:buAutoNum type="arabicPeriod"/>
            </a:pPr>
            <a:r>
              <a:rPr lang="lt-LT" kern="100" dirty="0">
                <a:effectLst/>
                <a:latin typeface="Times New Roman" panose="02020603050405020304" pitchFamily="18" charset="0"/>
                <a:ea typeface="Calibri" panose="020F0502020204030204" pitchFamily="34" charset="0"/>
                <a:cs typeface="Times New Roman" panose="02020603050405020304" pitchFamily="18" charset="0"/>
              </a:rPr>
              <a:t>Lietuvoje iki šiol nėra integruoto slaugos ir socialinių paslaugų (ilgalaikės priežiūros paslaugų)  modelio, užtikrinančio slaugos ir socialinių paslaugų teikimą kartu. Parengtas įstatymo projektas, bet „nugulė“ Seime.</a:t>
            </a:r>
          </a:p>
          <a:p>
            <a:pPr marL="342900" lvl="0" indent="-342900">
              <a:buFont typeface="+mj-lt"/>
              <a:buAutoNum type="arabicPeriod"/>
            </a:pPr>
            <a:r>
              <a:rPr lang="lt-LT" kern="100" dirty="0">
                <a:effectLst/>
                <a:latin typeface="Times New Roman" panose="02020603050405020304" pitchFamily="18" charset="0"/>
                <a:ea typeface="Calibri" panose="020F0502020204030204" pitchFamily="34" charset="0"/>
                <a:cs typeface="Times New Roman" panose="02020603050405020304" pitchFamily="18" charset="0"/>
              </a:rPr>
              <a:t>Socialinis dialogas veikia, tačiau socialiniai partneriai nepakankamai įsitraukę į socialinės politikos klausimų sprendimų formavimą, nepakankamas paslaugų teikėjų ir klientų atstovavimas.</a:t>
            </a:r>
          </a:p>
          <a:p>
            <a:pPr marL="342900" lvl="0" indent="-342900">
              <a:buFont typeface="+mj-lt"/>
              <a:buAutoNum type="arabicPeriod"/>
            </a:pPr>
            <a:r>
              <a:rPr lang="lt-LT" kern="100" dirty="0">
                <a:effectLst/>
                <a:latin typeface="Times New Roman" panose="02020603050405020304" pitchFamily="18" charset="0"/>
                <a:ea typeface="Calibri" panose="020F0502020204030204" pitchFamily="34" charset="0"/>
                <a:cs typeface="Times New Roman" panose="02020603050405020304" pitchFamily="18" charset="0"/>
              </a:rPr>
              <a:t>Socialinės paslaugos, kaip viešoji paslauga, Lietuvoje yra teikiamos klientų namuose, tačiau nėra teikiamos nakties metu. </a:t>
            </a:r>
            <a:r>
              <a:rPr lang="lt-LT" i="1" kern="100" dirty="0" err="1">
                <a:effectLst/>
                <a:latin typeface="Times New Roman" panose="02020603050405020304" pitchFamily="18" charset="0"/>
                <a:ea typeface="Calibri" panose="020F0502020204030204" pitchFamily="34" charset="0"/>
                <a:cs typeface="Times New Roman" panose="02020603050405020304" pitchFamily="18" charset="0"/>
              </a:rPr>
              <a:t>Live-in</a:t>
            </a:r>
            <a:r>
              <a:rPr lang="lt-LT" kern="100" dirty="0">
                <a:effectLst/>
                <a:latin typeface="Times New Roman" panose="02020603050405020304" pitchFamily="18" charset="0"/>
                <a:ea typeface="Calibri" panose="020F0502020204030204" pitchFamily="34" charset="0"/>
                <a:cs typeface="Times New Roman" panose="02020603050405020304" pitchFamily="18" charset="0"/>
              </a:rPr>
              <a:t> care Lietuvoje kol kas apskritai nėra reglamentuota ir formaliai neegzistuoja.</a:t>
            </a:r>
          </a:p>
          <a:p>
            <a:pPr marL="342900" lvl="0" indent="-342900">
              <a:spcAft>
                <a:spcPts val="800"/>
              </a:spcAft>
              <a:buFont typeface="+mj-lt"/>
              <a:buAutoNum type="arabicPeriod"/>
            </a:pPr>
            <a:r>
              <a:rPr lang="lt-LT" kern="100" dirty="0">
                <a:effectLst/>
                <a:latin typeface="Times New Roman" panose="02020603050405020304" pitchFamily="18" charset="0"/>
                <a:ea typeface="Calibri" panose="020F0502020204030204" pitchFamily="34" charset="0"/>
                <a:cs typeface="Times New Roman" panose="02020603050405020304" pitchFamily="18" charset="0"/>
              </a:rPr>
              <a:t>Būtų tikslinga tęsti diskusijas tiek nacionaliniame, tiek ES lygmenyje bei formuoti bendrą politiką Europos Sąjungos lygiu.</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Klausimas</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kaip</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suderinti</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griežtą</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reglamentavimą</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jeigu</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toks</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būtų</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su</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laisvu</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asmenų</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bei</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paslaugų</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effectLst/>
                <a:latin typeface="Times New Roman" panose="02020603050405020304" pitchFamily="18" charset="0"/>
                <a:ea typeface="Calibri" panose="020F0502020204030204" pitchFamily="34" charset="0"/>
                <a:cs typeface="Times New Roman" panose="02020603050405020304" pitchFamily="18" charset="0"/>
              </a:rPr>
              <a:t>judėjimu</a:t>
            </a:r>
            <a:r>
              <a:rPr lang="en-US" kern="100" dirty="0">
                <a:effectLst/>
                <a:latin typeface="Times New Roman" panose="02020603050405020304" pitchFamily="18" charset="0"/>
                <a:ea typeface="Calibri" panose="020F0502020204030204" pitchFamily="34" charset="0"/>
                <a:cs typeface="Times New Roman" panose="02020603050405020304" pitchFamily="18" charset="0"/>
              </a:rPr>
              <a:t> ES?</a:t>
            </a:r>
          </a:p>
          <a:p>
            <a:pPr marL="342900" lvl="0" indent="-342900">
              <a:spcAft>
                <a:spcPts val="800"/>
              </a:spcAft>
              <a:buFont typeface="+mj-lt"/>
              <a:buAutoNum type="arabicPeriod"/>
            </a:pPr>
            <a:r>
              <a:rPr lang="en-US" kern="100" dirty="0" err="1">
                <a:latin typeface="Times New Roman" panose="02020603050405020304" pitchFamily="18" charset="0"/>
                <a:ea typeface="Calibri" panose="020F0502020204030204" pitchFamily="34" charset="0"/>
                <a:cs typeface="Times New Roman" panose="02020603050405020304" pitchFamily="18" charset="0"/>
              </a:rPr>
              <a:t>Tarptautinės</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darbo</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organizacijos</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konvencija</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dėl</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darbo</a:t>
            </a:r>
            <a:r>
              <a:rPr lang="en-US" kern="100" dirty="0">
                <a:latin typeface="Times New Roman" panose="02020603050405020304" pitchFamily="18" charset="0"/>
                <a:ea typeface="Calibri" panose="020F0502020204030204" pitchFamily="34" charset="0"/>
                <a:cs typeface="Times New Roman" panose="02020603050405020304" pitchFamily="18" charset="0"/>
              </a:rPr>
              <a:t> </a:t>
            </a:r>
            <a:r>
              <a:rPr lang="en-US" kern="100" dirty="0" err="1">
                <a:latin typeface="Times New Roman" panose="02020603050405020304" pitchFamily="18" charset="0"/>
                <a:ea typeface="Calibri" panose="020F0502020204030204" pitchFamily="34" charset="0"/>
                <a:cs typeface="Times New Roman" panose="02020603050405020304" pitchFamily="18" charset="0"/>
              </a:rPr>
              <a:t>namuose</a:t>
            </a:r>
            <a:r>
              <a:rPr lang="en-US" kern="100" dirty="0">
                <a:latin typeface="Times New Roman" panose="02020603050405020304" pitchFamily="18" charset="0"/>
                <a:ea typeface="Calibri" panose="020F0502020204030204" pitchFamily="34" charset="0"/>
                <a:cs typeface="Times New Roman" panose="02020603050405020304" pitchFamily="18" charset="0"/>
              </a:rPr>
              <a:t> C189 – Domestic Workers’ Convention, 2011</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800"/>
              </a:spcAft>
              <a:buFont typeface="+mj-lt"/>
              <a:buAutoNum type="arabicPeriod"/>
            </a:pPr>
            <a:endParaRPr lang="lt-LT" sz="2000" dirty="0"/>
          </a:p>
        </p:txBody>
      </p:sp>
      <p:pic>
        <p:nvPicPr>
          <p:cNvPr id="5" name="Picture 4">
            <a:extLst>
              <a:ext uri="{FF2B5EF4-FFF2-40B4-BE49-F238E27FC236}">
                <a16:creationId xmlns:a16="http://schemas.microsoft.com/office/drawing/2014/main" id="{B410A9B2-3AD6-FB64-C347-4B1B9BA096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2790" y="0"/>
            <a:ext cx="1599210" cy="1599210"/>
          </a:xfrm>
          <a:prstGeom prst="rect">
            <a:avLst/>
          </a:prstGeom>
        </p:spPr>
      </p:pic>
    </p:spTree>
    <p:extLst>
      <p:ext uri="{BB962C8B-B14F-4D97-AF65-F5344CB8AC3E}">
        <p14:creationId xmlns:p14="http://schemas.microsoft.com/office/powerpoint/2010/main" val="42637037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8E980303-3C42-8FD9-2429-75C4064AA55C}"/>
              </a:ext>
            </a:extLst>
          </p:cNvPr>
          <p:cNvSpPr>
            <a:spLocks noGrp="1"/>
          </p:cNvSpPr>
          <p:nvPr>
            <p:ph type="title"/>
          </p:nvPr>
        </p:nvSpPr>
        <p:spPr/>
        <p:txBody>
          <a:bodyPr/>
          <a:lstStyle/>
          <a:p>
            <a:r>
              <a:rPr lang="es-ES" sz="4400" dirty="0" err="1">
                <a:effectLst/>
                <a:latin typeface="Times New Roman" panose="02020603050405020304" pitchFamily="18" charset="0"/>
                <a:ea typeface="Calibri" panose="020F0502020204030204" pitchFamily="34" charset="0"/>
              </a:rPr>
              <a:t>MobileCare</a:t>
            </a:r>
            <a:endParaRPr lang="lt-LT" dirty="0"/>
          </a:p>
        </p:txBody>
      </p:sp>
      <p:sp>
        <p:nvSpPr>
          <p:cNvPr id="3" name="Turinio vietos rezervavimo ženklas 2">
            <a:extLst>
              <a:ext uri="{FF2B5EF4-FFF2-40B4-BE49-F238E27FC236}">
                <a16:creationId xmlns:a16="http://schemas.microsoft.com/office/drawing/2014/main" id="{B630A6DF-D0E3-0C27-6485-87F452A5850A}"/>
              </a:ext>
            </a:extLst>
          </p:cNvPr>
          <p:cNvSpPr>
            <a:spLocks noGrp="1"/>
          </p:cNvSpPr>
          <p:nvPr>
            <p:ph idx="1"/>
          </p:nvPr>
        </p:nvSpPr>
        <p:spPr>
          <a:xfrm>
            <a:off x="2226365" y="1683560"/>
            <a:ext cx="9278247" cy="4227662"/>
          </a:xfrm>
        </p:spPr>
        <p:txBody>
          <a:bodyPr>
            <a:normAutofit fontScale="77500" lnSpcReduction="20000"/>
          </a:bodyPr>
          <a:lstStyle/>
          <a:p>
            <a:pPr marL="0" indent="0">
              <a:buNone/>
            </a:pPr>
            <a:r>
              <a:rPr lang="lt-LT" sz="2600" dirty="0">
                <a:latin typeface="Times New Roman" panose="02020603050405020304" pitchFamily="18" charset="0"/>
                <a:cs typeface="Times New Roman" panose="02020603050405020304" pitchFamily="18" charset="0"/>
              </a:rPr>
              <a:t>Tyrimo trūkumas</a:t>
            </a:r>
            <a:r>
              <a:rPr lang="en-GB" sz="2600" dirty="0">
                <a:latin typeface="Times New Roman" panose="02020603050405020304" pitchFamily="18" charset="0"/>
                <a:cs typeface="Times New Roman" panose="02020603050405020304" pitchFamily="18" charset="0"/>
              </a:rPr>
              <a:t>: </a:t>
            </a:r>
            <a:r>
              <a:rPr lang="lt-LT" sz="2600" dirty="0">
                <a:latin typeface="Times New Roman" panose="02020603050405020304" pitchFamily="18" charset="0"/>
                <a:cs typeface="Times New Roman" panose="02020603050405020304" pitchFamily="18" charset="0"/>
              </a:rPr>
              <a:t>beveik netyrinėtas segmentas – darbuotojai, kurie išvyksta iš Lietuvos dirbti ilgalaikės priežiūros (pagalba/slauga) darbą, dirbdami ir gyvendami klientų namuose užsienio šalyse. </a:t>
            </a:r>
            <a:r>
              <a:rPr lang="en-US" sz="2600" dirty="0">
                <a:latin typeface="Times New Roman" panose="02020603050405020304" pitchFamily="18" charset="0"/>
                <a:cs typeface="Times New Roman" panose="02020603050405020304" pitchFamily="18" charset="0"/>
              </a:rPr>
              <a:t> Darbo </a:t>
            </a:r>
            <a:r>
              <a:rPr lang="en-US" sz="2600" dirty="0" err="1">
                <a:latin typeface="Times New Roman" panose="02020603050405020304" pitchFamily="18" charset="0"/>
                <a:cs typeface="Times New Roman" panose="02020603050405020304" pitchFamily="18" charset="0"/>
              </a:rPr>
              <a:t>skelbimų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apstu</a:t>
            </a:r>
            <a:r>
              <a:rPr lang="en-US" sz="2600" dirty="0">
                <a:latin typeface="Times New Roman" panose="02020603050405020304" pitchFamily="18" charset="0"/>
                <a:cs typeface="Times New Roman" panose="02020603050405020304" pitchFamily="18" charset="0"/>
              </a:rPr>
              <a:t>. </a:t>
            </a:r>
          </a:p>
          <a:p>
            <a:pPr marL="0" indent="0">
              <a:buNone/>
            </a:pPr>
            <a:r>
              <a:rPr lang="lt-LT" sz="2600" kern="100" dirty="0">
                <a:effectLst/>
                <a:latin typeface="Times New Roman" panose="02020603050405020304" pitchFamily="18" charset="0"/>
                <a:ea typeface="Calibri" panose="020F0502020204030204" pitchFamily="34" charset="0"/>
                <a:cs typeface="Times New Roman" panose="02020603050405020304" pitchFamily="18" charset="0"/>
                <a:hlinkClick r:id="rId2"/>
              </a:rPr>
              <a:t>https://www.eduployment.nl/lt/slaugos-darbas-uzsienyje/</a:t>
            </a:r>
            <a:endParaRPr lang="lt-LT" sz="26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lt-LT" sz="2600" kern="100" dirty="0">
                <a:effectLst/>
                <a:latin typeface="Times New Roman" panose="02020603050405020304" pitchFamily="18" charset="0"/>
                <a:ea typeface="Calibri" panose="020F0502020204030204" pitchFamily="34" charset="0"/>
                <a:cs typeface="Times New Roman" panose="02020603050405020304" pitchFamily="18" charset="0"/>
                <a:hlinkClick r:id="rId3"/>
              </a:rPr>
              <a:t>https://www.dirba.lt/paieska/seneliu-slauga-vokietijoje</a:t>
            </a:r>
            <a:endParaRPr lang="lt-LT" sz="26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lt-LT" sz="2600" kern="100" dirty="0">
                <a:effectLst/>
                <a:latin typeface="Times New Roman" panose="02020603050405020304" pitchFamily="18" charset="0"/>
                <a:ea typeface="Calibri" panose="020F0502020204030204" pitchFamily="34" charset="0"/>
                <a:cs typeface="Times New Roman" panose="02020603050405020304" pitchFamily="18" charset="0"/>
                <a:hlinkClick r:id="rId4"/>
              </a:rPr>
              <a:t>https://www.dirba.lt/paieska/slaugems</a:t>
            </a:r>
            <a:r>
              <a:rPr lang="lt-LT" sz="26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lt-LT" sz="2600" kern="100" dirty="0">
                <a:effectLst/>
                <a:latin typeface="Times New Roman" panose="02020603050405020304" pitchFamily="18" charset="0"/>
                <a:ea typeface="Calibri" panose="020F0502020204030204" pitchFamily="34" charset="0"/>
                <a:cs typeface="Times New Roman" panose="02020603050405020304" pitchFamily="18" charset="0"/>
                <a:hlinkClick r:id="rId5"/>
              </a:rPr>
              <a:t>https://darbofeja.lt/apie-mus/</a:t>
            </a:r>
            <a:endParaRPr lang="en-US" sz="26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6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r>
              <a:rPr lang="en-US" sz="2600" dirty="0" err="1">
                <a:latin typeface="Times New Roman" panose="02020603050405020304" pitchFamily="18" charset="0"/>
                <a:cs typeface="Times New Roman" panose="02020603050405020304" pitchFamily="18" charset="0"/>
              </a:rPr>
              <a:t>Ieškoma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darbuotojų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dirbti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priežiūros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darbą</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Vokietijoje</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Olandijoje</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Škotijoje</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ir</a:t>
            </a:r>
            <a:r>
              <a:rPr lang="en-US" sz="2600" dirty="0">
                <a:latin typeface="Times New Roman" panose="02020603050405020304" pitchFamily="18" charset="0"/>
                <a:cs typeface="Times New Roman" panose="02020603050405020304" pitchFamily="18" charset="0"/>
              </a:rPr>
              <a:t> kt. </a:t>
            </a:r>
            <a:r>
              <a:rPr lang="en-US" sz="2600" dirty="0" err="1">
                <a:latin typeface="Times New Roman" panose="02020603050405020304" pitchFamily="18" charset="0"/>
                <a:cs typeface="Times New Roman" panose="02020603050405020304" pitchFamily="18" charset="0"/>
              </a:rPr>
              <a:t>Reikalingos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moterys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geriau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vyresnio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amžiaus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galinčios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gyventi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kliento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namuose</a:t>
            </a:r>
            <a:r>
              <a:rPr lang="en-US" sz="2600" dirty="0">
                <a:latin typeface="Times New Roman" panose="02020603050405020304" pitchFamily="18" charset="0"/>
                <a:cs typeface="Times New Roman" panose="02020603050405020304" pitchFamily="18" charset="0"/>
              </a:rPr>
              <a:t>.</a:t>
            </a:r>
          </a:p>
          <a:p>
            <a:pPr marL="0" indent="0">
              <a:buNone/>
            </a:pP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Klausimas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kaip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traktuoti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tokį</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darbą</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Kokios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socialinės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garantijos</a:t>
            </a:r>
            <a:r>
              <a:rPr lang="en-US" sz="2600" dirty="0">
                <a:latin typeface="Times New Roman" panose="02020603050405020304" pitchFamily="18" charset="0"/>
                <a:cs typeface="Times New Roman" panose="02020603050405020304" pitchFamily="18" charset="0"/>
              </a:rPr>
              <a:t>? Drabo </a:t>
            </a:r>
            <a:r>
              <a:rPr lang="en-US" sz="2600" dirty="0" err="1">
                <a:latin typeface="Times New Roman" panose="02020603050405020304" pitchFamily="18" charset="0"/>
                <a:cs typeface="Times New Roman" panose="02020603050405020304" pitchFamily="18" charset="0"/>
              </a:rPr>
              <a:t>valandos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Atlyginimas</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Kokie</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kriterijai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keliami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darbuotoų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kvalifikacijai</a:t>
            </a:r>
            <a:r>
              <a:rPr lang="en-US" sz="2600" dirty="0">
                <a:latin typeface="Times New Roman" panose="02020603050405020304" pitchFamily="18" charset="0"/>
                <a:cs typeface="Times New Roman" panose="02020603050405020304" pitchFamily="18" charset="0"/>
              </a:rPr>
              <a:t>?</a:t>
            </a:r>
            <a:r>
              <a:rPr lang="lt-LT"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a:t>
            </a:r>
            <a:endParaRPr lang="lt-LT" sz="2400" dirty="0">
              <a:latin typeface="Times New Roman" panose="02020603050405020304" pitchFamily="18" charset="0"/>
              <a:cs typeface="Times New Roman" panose="02020603050405020304" pitchFamily="18" charset="0"/>
            </a:endParaRPr>
          </a:p>
          <a:p>
            <a:pPr marL="0" indent="0">
              <a:buNone/>
            </a:pPr>
            <a:endParaRPr lang="lt-LT" sz="2400" dirty="0">
              <a:latin typeface="Times New Roman" panose="02020603050405020304" pitchFamily="18" charset="0"/>
              <a:cs typeface="Times New Roman" panose="02020603050405020304" pitchFamily="18" charset="0"/>
            </a:endParaRPr>
          </a:p>
          <a:p>
            <a:pPr marL="0" indent="0">
              <a:buNone/>
            </a:pPr>
            <a:endParaRPr lang="lt-LT" sz="2400" dirty="0">
              <a:latin typeface="Times New Roman" panose="02020603050405020304" pitchFamily="18" charset="0"/>
              <a:cs typeface="Times New Roman" panose="02020603050405020304" pitchFamily="18" charset="0"/>
            </a:endParaRPr>
          </a:p>
          <a:p>
            <a:pPr marL="0" indent="0">
              <a:buNone/>
            </a:pPr>
            <a:endParaRPr lang="lt-LT" sz="2400" dirty="0">
              <a:latin typeface="Times New Roman" panose="02020603050405020304" pitchFamily="18" charset="0"/>
              <a:cs typeface="Times New Roman" panose="02020603050405020304" pitchFamily="18" charset="0"/>
            </a:endParaRPr>
          </a:p>
          <a:p>
            <a:pPr marL="0" indent="0">
              <a:buNone/>
            </a:pPr>
            <a:endParaRPr lang="lt-LT"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930F505C-A493-74EB-512D-5DC693E2B1F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08440" y="0"/>
            <a:ext cx="1683560" cy="1683560"/>
          </a:xfrm>
          <a:prstGeom prst="rect">
            <a:avLst/>
          </a:prstGeom>
        </p:spPr>
      </p:pic>
    </p:spTree>
    <p:extLst>
      <p:ext uri="{BB962C8B-B14F-4D97-AF65-F5344CB8AC3E}">
        <p14:creationId xmlns:p14="http://schemas.microsoft.com/office/powerpoint/2010/main" val="2523965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845239B-9BF3-A513-7EE4-5242CFE15825}"/>
              </a:ext>
            </a:extLst>
          </p:cNvPr>
          <p:cNvSpPr>
            <a:spLocks noGrp="1"/>
          </p:cNvSpPr>
          <p:nvPr>
            <p:ph type="title"/>
          </p:nvPr>
        </p:nvSpPr>
        <p:spPr/>
        <p:txBody>
          <a:bodyPr>
            <a:normAutofit/>
          </a:bodyPr>
          <a:lstStyle/>
          <a:p>
            <a:r>
              <a:rPr lang="es-ES" dirty="0" err="1">
                <a:effectLst/>
                <a:latin typeface="Times New Roman" panose="02020603050405020304" pitchFamily="18" charset="0"/>
                <a:ea typeface="Calibri" panose="020F0502020204030204" pitchFamily="34" charset="0"/>
                <a:cs typeface="Times New Roman" panose="02020603050405020304" pitchFamily="18" charset="0"/>
              </a:rPr>
              <a:t>MobileCare</a:t>
            </a:r>
            <a:r>
              <a:rPr lang="lt-LT" dirty="0">
                <a:effectLst/>
                <a:latin typeface="Times New Roman" panose="02020603050405020304" pitchFamily="18" charset="0"/>
                <a:ea typeface="Calibri" panose="020F0502020204030204" pitchFamily="34" charset="0"/>
                <a:cs typeface="Times New Roman" panose="02020603050405020304" pitchFamily="18" charset="0"/>
              </a:rPr>
              <a:t> – </a:t>
            </a:r>
            <a:r>
              <a:rPr lang="lt-LT" dirty="0">
                <a:latin typeface="Times New Roman" panose="02020603050405020304" pitchFamily="18" charset="0"/>
                <a:cs typeface="Times New Roman" panose="02020603050405020304" pitchFamily="18" charset="0"/>
              </a:rPr>
              <a:t>Klausimai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ateities</a:t>
            </a:r>
            <a:r>
              <a:rPr lang="en-US" dirty="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 diskusijai</a:t>
            </a:r>
          </a:p>
        </p:txBody>
      </p:sp>
      <p:sp>
        <p:nvSpPr>
          <p:cNvPr id="3" name="Turinio vietos rezervavimo ženklas 2">
            <a:extLst>
              <a:ext uri="{FF2B5EF4-FFF2-40B4-BE49-F238E27FC236}">
                <a16:creationId xmlns:a16="http://schemas.microsoft.com/office/drawing/2014/main" id="{FA3C32F6-DC46-5DC2-036B-19491D6114B1}"/>
              </a:ext>
            </a:extLst>
          </p:cNvPr>
          <p:cNvSpPr>
            <a:spLocks noGrp="1"/>
          </p:cNvSpPr>
          <p:nvPr>
            <p:ph idx="1"/>
          </p:nvPr>
        </p:nvSpPr>
        <p:spPr>
          <a:xfrm>
            <a:off x="2277850" y="1695236"/>
            <a:ext cx="9373044" cy="4962418"/>
          </a:xfrm>
        </p:spPr>
        <p:txBody>
          <a:bodyPr>
            <a:normAutofit fontScale="92500" lnSpcReduction="10000"/>
          </a:bodyPr>
          <a:lstStyle/>
          <a:p>
            <a:r>
              <a:rPr lang="en-GB" sz="2400" b="1" dirty="0">
                <a:latin typeface="Times New Roman" panose="02020603050405020304" pitchFamily="18" charset="0"/>
                <a:cs typeface="Times New Roman" panose="02020603050405020304" pitchFamily="18" charset="0"/>
              </a:rPr>
              <a:t>Kaip J</a:t>
            </a:r>
            <a:r>
              <a:rPr lang="lt-LT" sz="2400" b="1" dirty="0" err="1">
                <a:latin typeface="Times New Roman" panose="02020603050405020304" pitchFamily="18" charset="0"/>
                <a:cs typeface="Times New Roman" panose="02020603050405020304" pitchFamily="18" charset="0"/>
              </a:rPr>
              <a:t>ūs</a:t>
            </a:r>
            <a:r>
              <a:rPr lang="lt-LT" sz="2400" b="1" dirty="0">
                <a:latin typeface="Times New Roman" panose="02020603050405020304" pitchFamily="18" charset="0"/>
                <a:cs typeface="Times New Roman" panose="02020603050405020304" pitchFamily="18" charset="0"/>
              </a:rPr>
              <a:t>, iš savo veiklos/patirties perspektyvų vertinate ilgalaikės priežiūros paslaugų, gyvenant kliento namuose, „importą“ į Lietuvą ir „eksportą“ iš Lietuvos:</a:t>
            </a:r>
          </a:p>
          <a:p>
            <a:pPr lvl="1">
              <a:buFont typeface="Wingdings" panose="05000000000000000000" pitchFamily="2" charset="2"/>
              <a:buChar char="v"/>
            </a:pPr>
            <a:r>
              <a:rPr lang="lt-LT" sz="2400" dirty="0">
                <a:latin typeface="Times New Roman" panose="02020603050405020304" pitchFamily="18" charset="0"/>
                <a:cs typeface="Times New Roman" panose="02020603050405020304" pitchFamily="18" charset="0"/>
              </a:rPr>
              <a:t> kokią įtaką jos gali turėti </a:t>
            </a:r>
            <a:r>
              <a:rPr lang="lt-LT" sz="2400" u="sng" dirty="0">
                <a:latin typeface="Times New Roman" panose="02020603050405020304" pitchFamily="18" charset="0"/>
                <a:cs typeface="Times New Roman" panose="02020603050405020304" pitchFamily="18" charset="0"/>
              </a:rPr>
              <a:t>priežiūros paslaugų rinkai Lietuvoje</a:t>
            </a:r>
            <a:r>
              <a:rPr lang="lt-LT" sz="2400" dirty="0">
                <a:latin typeface="Times New Roman" panose="02020603050405020304" pitchFamily="18" charset="0"/>
                <a:cs typeface="Times New Roman" panose="02020603050405020304" pitchFamily="18" charset="0"/>
              </a:rPr>
              <a:t>?</a:t>
            </a:r>
          </a:p>
          <a:p>
            <a:pPr lvl="1">
              <a:buFont typeface="Wingdings" panose="05000000000000000000" pitchFamily="2" charset="2"/>
              <a:buChar char="v"/>
            </a:pPr>
            <a:r>
              <a:rPr lang="lt-LT" sz="2400" dirty="0">
                <a:latin typeface="Times New Roman" panose="02020603050405020304" pitchFamily="18" charset="0"/>
                <a:cs typeface="Times New Roman" panose="02020603050405020304" pitchFamily="18" charset="0"/>
              </a:rPr>
              <a:t> kokios grėsmės kyla tokį darbą </a:t>
            </a:r>
            <a:r>
              <a:rPr lang="lt-LT" sz="2400" u="sng" dirty="0">
                <a:latin typeface="Times New Roman" panose="02020603050405020304" pitchFamily="18" charset="0"/>
                <a:cs typeface="Times New Roman" panose="02020603050405020304" pitchFamily="18" charset="0"/>
              </a:rPr>
              <a:t>vykstantiems dirbti Lietuvos piliečiams </a:t>
            </a:r>
            <a:r>
              <a:rPr lang="lt-LT" sz="2400" dirty="0">
                <a:latin typeface="Times New Roman" panose="02020603050405020304" pitchFamily="18" charset="0"/>
                <a:cs typeface="Times New Roman" panose="02020603050405020304" pitchFamily="18" charset="0"/>
              </a:rPr>
              <a:t>ar į Lietuvą </a:t>
            </a:r>
            <a:r>
              <a:rPr lang="lt-LT" sz="2400" u="sng" dirty="0">
                <a:latin typeface="Times New Roman" panose="02020603050405020304" pitchFamily="18" charset="0"/>
                <a:cs typeface="Times New Roman" panose="02020603050405020304" pitchFamily="18" charset="0"/>
              </a:rPr>
              <a:t>atvykstantiems trečiųjų šalių piliečiams</a:t>
            </a:r>
            <a:r>
              <a:rPr lang="lt-LT" sz="2400" dirty="0">
                <a:latin typeface="Times New Roman" panose="02020603050405020304" pitchFamily="18" charset="0"/>
                <a:cs typeface="Times New Roman" panose="02020603050405020304" pitchFamily="18" charset="0"/>
              </a:rPr>
              <a:t>?</a:t>
            </a:r>
          </a:p>
          <a:p>
            <a:pPr lvl="1">
              <a:buFont typeface="Wingdings" panose="05000000000000000000" pitchFamily="2" charset="2"/>
              <a:buChar char="v"/>
            </a:pPr>
            <a:r>
              <a:rPr lang="lt-LT" sz="2400" dirty="0">
                <a:latin typeface="Times New Roman" panose="02020603050405020304" pitchFamily="18" charset="0"/>
                <a:cs typeface="Times New Roman" panose="02020603050405020304" pitchFamily="18" charset="0"/>
              </a:rPr>
              <a:t> kokią įtaką tokia darbo jėgos emigracija/imigracija gali turėti teikiamų </a:t>
            </a:r>
            <a:r>
              <a:rPr lang="lt-LT" sz="2400" u="sng" dirty="0">
                <a:latin typeface="Times New Roman" panose="02020603050405020304" pitchFamily="18" charset="0"/>
                <a:cs typeface="Times New Roman" panose="02020603050405020304" pitchFamily="18" charset="0"/>
              </a:rPr>
              <a:t>paslaugų kokybei</a:t>
            </a:r>
            <a:r>
              <a:rPr lang="lt-LT" sz="2400" dirty="0">
                <a:latin typeface="Times New Roman" panose="02020603050405020304" pitchFamily="18" charset="0"/>
                <a:cs typeface="Times New Roman" panose="02020603050405020304" pitchFamily="18" charset="0"/>
              </a:rPr>
              <a:t>?</a:t>
            </a:r>
          </a:p>
          <a:p>
            <a:pPr lvl="1">
              <a:buFont typeface="Wingdings" panose="05000000000000000000" pitchFamily="2" charset="2"/>
              <a:buChar char="v"/>
            </a:pPr>
            <a:r>
              <a:rPr lang="lt-LT" sz="2400" dirty="0">
                <a:latin typeface="Times New Roman" panose="02020603050405020304" pitchFamily="18" charset="0"/>
                <a:cs typeface="Times New Roman" panose="02020603050405020304" pitchFamily="18" charset="0"/>
              </a:rPr>
              <a:t> </a:t>
            </a:r>
            <a:r>
              <a:rPr lang="lt-LT" sz="2400" u="sng" dirty="0">
                <a:latin typeface="Times New Roman" panose="02020603050405020304" pitchFamily="18" charset="0"/>
                <a:cs typeface="Times New Roman" panose="02020603050405020304" pitchFamily="18" charset="0"/>
              </a:rPr>
              <a:t>ar reikalingas </a:t>
            </a:r>
            <a:r>
              <a:rPr lang="lt-LT" sz="2400" dirty="0">
                <a:latin typeface="Times New Roman" panose="02020603050405020304" pitchFamily="18" charset="0"/>
                <a:cs typeface="Times New Roman" panose="02020603050405020304" pitchFamily="18" charset="0"/>
              </a:rPr>
              <a:t>tokių paslaugų </a:t>
            </a:r>
            <a:r>
              <a:rPr lang="lt-LT" sz="2400" u="sng" dirty="0">
                <a:latin typeface="Times New Roman" panose="02020603050405020304" pitchFamily="18" charset="0"/>
                <a:cs typeface="Times New Roman" panose="02020603050405020304" pitchFamily="18" charset="0"/>
              </a:rPr>
              <a:t>reglamentavimas</a:t>
            </a:r>
            <a:r>
              <a:rPr lang="lt-LT" sz="2400" dirty="0">
                <a:latin typeface="Times New Roman" panose="02020603050405020304" pitchFamily="18" charset="0"/>
                <a:cs typeface="Times New Roman" panose="02020603050405020304" pitchFamily="18" charset="0"/>
              </a:rPr>
              <a:t> nacionalinių ar visos ES mastu?</a:t>
            </a:r>
          </a:p>
          <a:p>
            <a:pPr lvl="1">
              <a:buFont typeface="Wingdings" panose="05000000000000000000" pitchFamily="2" charset="2"/>
              <a:buChar char="v"/>
            </a:pPr>
            <a:r>
              <a:rPr lang="lt-LT" sz="2400" dirty="0">
                <a:latin typeface="Times New Roman" panose="02020603050405020304" pitchFamily="18" charset="0"/>
                <a:cs typeface="Times New Roman" panose="02020603050405020304" pitchFamily="18" charset="0"/>
              </a:rPr>
              <a:t> koks yra (ar galėtų būti) </a:t>
            </a:r>
            <a:r>
              <a:rPr lang="lt-LT" sz="2400" u="sng" dirty="0">
                <a:latin typeface="Times New Roman" panose="02020603050405020304" pitchFamily="18" charset="0"/>
                <a:cs typeface="Times New Roman" panose="02020603050405020304" pitchFamily="18" charset="0"/>
              </a:rPr>
              <a:t>socialinių</a:t>
            </a:r>
            <a:r>
              <a:rPr lang="en-GB" sz="2400" u="sng" dirty="0">
                <a:latin typeface="Times New Roman" panose="02020603050405020304" pitchFamily="18" charset="0"/>
                <a:cs typeface="Times New Roman" panose="02020603050405020304" pitchFamily="18" charset="0"/>
              </a:rPr>
              <a:t> </a:t>
            </a:r>
            <a:r>
              <a:rPr lang="en-GB" sz="2400" u="sng" dirty="0" err="1">
                <a:latin typeface="Times New Roman" panose="02020603050405020304" pitchFamily="18" charset="0"/>
                <a:cs typeface="Times New Roman" panose="02020603050405020304" pitchFamily="18" charset="0"/>
              </a:rPr>
              <a:t>partneri</a:t>
            </a:r>
            <a:r>
              <a:rPr lang="lt-LT" sz="2400" u="sng" dirty="0">
                <a:latin typeface="Times New Roman" panose="02020603050405020304" pitchFamily="18" charset="0"/>
                <a:cs typeface="Times New Roman" panose="02020603050405020304" pitchFamily="18" charset="0"/>
              </a:rPr>
              <a:t>ų</a:t>
            </a:r>
            <a:r>
              <a:rPr lang="en-GB" sz="2400" u="sng" dirty="0">
                <a:latin typeface="Times New Roman" panose="02020603050405020304" pitchFamily="18" charset="0"/>
                <a:cs typeface="Times New Roman" panose="02020603050405020304" pitchFamily="18" charset="0"/>
              </a:rPr>
              <a:t> </a:t>
            </a:r>
            <a:r>
              <a:rPr lang="en-GB" sz="2400" u="sng" dirty="0" err="1">
                <a:latin typeface="Times New Roman" panose="02020603050405020304" pitchFamily="18" charset="0"/>
                <a:cs typeface="Times New Roman" panose="02020603050405020304" pitchFamily="18" charset="0"/>
              </a:rPr>
              <a:t>vaidmuo</a:t>
            </a:r>
            <a:r>
              <a:rPr lang="lt-LT" sz="2400" dirty="0">
                <a:latin typeface="Times New Roman" panose="02020603050405020304" pitchFamily="18" charset="0"/>
                <a:cs typeface="Times New Roman" panose="02020603050405020304" pitchFamily="18" charset="0"/>
              </a:rPr>
              <a:t>: ar įdarbinimo įmonės suteikia pakankamą apsaugą darbuotojams? Ar profesinės sąjungos būtų pajėgos (ir suinteresuotos) imtis šių darbuotojų atstovavimo?  </a:t>
            </a:r>
          </a:p>
          <a:p>
            <a:endParaRPr lang="lt-LT"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9E186F36-DBC1-BA05-5CAE-B34B3FA52C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7900" y="0"/>
            <a:ext cx="1464100" cy="1464100"/>
          </a:xfrm>
          <a:prstGeom prst="rect">
            <a:avLst/>
          </a:prstGeom>
        </p:spPr>
      </p:pic>
    </p:spTree>
    <p:extLst>
      <p:ext uri="{BB962C8B-B14F-4D97-AF65-F5344CB8AC3E}">
        <p14:creationId xmlns:p14="http://schemas.microsoft.com/office/powerpoint/2010/main" val="1756237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C6562EB5-9E91-84DA-38B4-40C3EC6B41C9}"/>
              </a:ext>
            </a:extLst>
          </p:cNvPr>
          <p:cNvSpPr>
            <a:spLocks noGrp="1"/>
          </p:cNvSpPr>
          <p:nvPr>
            <p:ph type="title"/>
          </p:nvPr>
        </p:nvSpPr>
        <p:spPr/>
        <p:txBody>
          <a:bodyPr/>
          <a:lstStyle/>
          <a:p>
            <a:r>
              <a:rPr lang="es-ES" sz="4400" dirty="0" err="1">
                <a:effectLst/>
                <a:latin typeface="Times New Roman" panose="02020603050405020304" pitchFamily="18" charset="0"/>
                <a:ea typeface="Calibri" panose="020F0502020204030204" pitchFamily="34" charset="0"/>
              </a:rPr>
              <a:t>MobileCare</a:t>
            </a:r>
            <a:endParaRPr lang="lt-LT" dirty="0"/>
          </a:p>
        </p:txBody>
      </p:sp>
      <p:sp>
        <p:nvSpPr>
          <p:cNvPr id="3" name="Turinio vietos rezervavimo ženklas 2">
            <a:extLst>
              <a:ext uri="{FF2B5EF4-FFF2-40B4-BE49-F238E27FC236}">
                <a16:creationId xmlns:a16="http://schemas.microsoft.com/office/drawing/2014/main" id="{01CF472E-1259-65F7-3DEE-2A078F13F941}"/>
              </a:ext>
            </a:extLst>
          </p:cNvPr>
          <p:cNvSpPr>
            <a:spLocks noGrp="1"/>
          </p:cNvSpPr>
          <p:nvPr>
            <p:ph idx="1"/>
          </p:nvPr>
        </p:nvSpPr>
        <p:spPr>
          <a:xfrm>
            <a:off x="2589212" y="1623317"/>
            <a:ext cx="8915400" cy="4767209"/>
          </a:xfrm>
        </p:spPr>
        <p:txBody>
          <a:bodyPr>
            <a:noAutofit/>
          </a:bodyPr>
          <a:lstStyle/>
          <a:p>
            <a:pPr marL="0" indent="0">
              <a:buNone/>
            </a:pPr>
            <a:r>
              <a:rPr lang="es-ES" sz="2000" dirty="0" err="1">
                <a:effectLst/>
                <a:latin typeface="Times New Roman" panose="02020603050405020304" pitchFamily="18" charset="0"/>
                <a:ea typeface="Calibri" panose="020F0502020204030204" pitchFamily="34" charset="0"/>
              </a:rPr>
              <a:t>Projekto</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tikslas</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išsiaiškinti</a:t>
            </a:r>
            <a:r>
              <a:rPr lang="es-ES" sz="2000" dirty="0">
                <a:effectLst/>
                <a:latin typeface="Times New Roman" panose="02020603050405020304" pitchFamily="18" charset="0"/>
                <a:ea typeface="Calibri" panose="020F0502020204030204" pitchFamily="34" charset="0"/>
              </a:rPr>
              <a:t>:</a:t>
            </a:r>
          </a:p>
          <a:p>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kaip</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veikia</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socialinis</a:t>
            </a:r>
            <a:r>
              <a:rPr lang="es-ES" sz="2000" dirty="0">
                <a:effectLst/>
                <a:latin typeface="Times New Roman" panose="02020603050405020304" pitchFamily="18" charset="0"/>
                <a:ea typeface="Calibri" panose="020F0502020204030204" pitchFamily="34" charset="0"/>
              </a:rPr>
              <a:t> dialogas ES </a:t>
            </a:r>
            <a:r>
              <a:rPr lang="es-ES" sz="2000" dirty="0" err="1">
                <a:effectLst/>
                <a:latin typeface="Times New Roman" panose="02020603050405020304" pitchFamily="18" charset="0"/>
                <a:ea typeface="Calibri" panose="020F0502020204030204" pitchFamily="34" charset="0"/>
              </a:rPr>
              <a:t>šalyse</a:t>
            </a:r>
            <a:r>
              <a:rPr lang="es-ES" sz="2000" dirty="0">
                <a:effectLst/>
                <a:latin typeface="Times New Roman" panose="02020603050405020304" pitchFamily="18" charset="0"/>
                <a:ea typeface="Calibri" panose="020F0502020204030204" pitchFamily="34" charset="0"/>
              </a:rPr>
              <a:t>;</a:t>
            </a:r>
          </a:p>
          <a:p>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koks</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yra</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darbuotojų</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kurie</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teikia</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ilgalaikės</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individualios</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priežiūros</a:t>
            </a:r>
            <a:r>
              <a:rPr lang="es-ES" sz="2000" dirty="0">
                <a:effectLst/>
                <a:latin typeface="Times New Roman" panose="02020603050405020304" pitchFamily="18" charset="0"/>
                <a:ea typeface="Calibri" panose="020F0502020204030204" pitchFamily="34" charset="0"/>
              </a:rPr>
              <a:t>/</a:t>
            </a:r>
            <a:r>
              <a:rPr lang="es-ES" sz="2000" dirty="0" err="1">
                <a:effectLst/>
                <a:latin typeface="Times New Roman" panose="02020603050405020304" pitchFamily="18" charset="0"/>
                <a:ea typeface="Calibri" panose="020F0502020204030204" pitchFamily="34" charset="0"/>
              </a:rPr>
              <a:t>slaugos</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paslaugas</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namuose</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darbo</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sąlygų</a:t>
            </a:r>
            <a:r>
              <a:rPr lang="es-ES" sz="2000" dirty="0">
                <a:effectLst/>
                <a:latin typeface="Times New Roman" panose="02020603050405020304" pitchFamily="18" charset="0"/>
                <a:ea typeface="Calibri" panose="020F0502020204030204" pitchFamily="34" charset="0"/>
              </a:rPr>
              <a:t> </a:t>
            </a:r>
            <a:r>
              <a:rPr lang="es-ES" sz="2000" dirty="0" err="1">
                <a:effectLst/>
                <a:latin typeface="Times New Roman" panose="02020603050405020304" pitchFamily="18" charset="0"/>
                <a:ea typeface="Calibri" panose="020F0502020204030204" pitchFamily="34" charset="0"/>
              </a:rPr>
              <a:t>reglamentavimas</a:t>
            </a:r>
            <a:r>
              <a:rPr lang="es-ES" sz="2000" dirty="0">
                <a:latin typeface="Times New Roman" panose="02020603050405020304" pitchFamily="18" charset="0"/>
                <a:ea typeface="Calibri" panose="020F0502020204030204" pitchFamily="34" charset="0"/>
              </a:rPr>
              <a:t>;</a:t>
            </a:r>
          </a:p>
          <a:p>
            <a:r>
              <a:rPr lang="es-ES" sz="2000" dirty="0" err="1">
                <a:latin typeface="Times New Roman" panose="02020603050405020304" pitchFamily="18" charset="0"/>
                <a:ea typeface="Calibri" panose="020F0502020204030204" pitchFamily="34" charset="0"/>
              </a:rPr>
              <a:t>p</a:t>
            </a:r>
            <a:r>
              <a:rPr lang="es-ES" sz="2000" dirty="0" err="1">
                <a:effectLst/>
                <a:latin typeface="Times New Roman" panose="02020603050405020304" pitchFamily="18" charset="0"/>
                <a:ea typeface="Calibri" panose="020F0502020204030204" pitchFamily="34" charset="0"/>
              </a:rPr>
              <a:t>arengti</a:t>
            </a:r>
            <a:r>
              <a:rPr lang="es-ES" sz="2000" dirty="0">
                <a:effectLst/>
                <a:latin typeface="Times New Roman" panose="02020603050405020304" pitchFamily="18" charset="0"/>
                <a:ea typeface="Calibri" panose="020F0502020204030204" pitchFamily="34" charset="0"/>
              </a:rPr>
              <a:t> </a:t>
            </a:r>
            <a:r>
              <a:rPr lang="lt-LT" sz="2000" dirty="0">
                <a:latin typeface="Times New Roman" panose="02020603050405020304" pitchFamily="18" charset="0"/>
                <a:ea typeface="Calibri" panose="020F0502020204030204" pitchFamily="34" charset="0"/>
              </a:rPr>
              <a:t>rekomendacijas politikos formavimui ES darbuotojų mobilumo (laisvas asmenų judėjimas bei paslaugų teikimas) ir socialinio dialogo plėtojimo srityse. </a:t>
            </a:r>
          </a:p>
          <a:p>
            <a:pPr marL="0" indent="0">
              <a:buNone/>
            </a:pPr>
            <a:r>
              <a:rPr lang="lt-LT" sz="2000" dirty="0">
                <a:effectLst/>
                <a:latin typeface="Times New Roman" panose="02020603050405020304" pitchFamily="18" charset="0"/>
                <a:ea typeface="Times New Roman" panose="02020603050405020304" pitchFamily="18" charset="0"/>
              </a:rPr>
              <a:t>Projekto  pareiškėjas – Lenkijos verslo federacija. Projekto partneriais LPS „Solidarumas“ (Lietuva),  Europos paslaugų, kurios teikiamos asmenims, federacija (Belgija), Italijos nacionaline darbuotojų, kurie dirba namuose ir šeimose asociacija (DOMINA),  Europos darbuotojų mobilumo institutu (Lenkija), Maltos pagrindine darbininkų profesine sąjunga, Ispanijos nepriklausoma profesine sąjunga, Vokietijos nacionaline namų priežiūros ir slaugos asociacija (VHBP). </a:t>
            </a:r>
          </a:p>
          <a:p>
            <a:endParaRPr lang="lt-LT" sz="2000" dirty="0"/>
          </a:p>
        </p:txBody>
      </p:sp>
      <p:pic>
        <p:nvPicPr>
          <p:cNvPr id="5" name="Picture 4">
            <a:extLst>
              <a:ext uri="{FF2B5EF4-FFF2-40B4-BE49-F238E27FC236}">
                <a16:creationId xmlns:a16="http://schemas.microsoft.com/office/drawing/2014/main" id="{00BA065B-6AE8-D5E8-5C38-E96715E63D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46839" y="0"/>
            <a:ext cx="1413164" cy="1413164"/>
          </a:xfrm>
          <a:prstGeom prst="rect">
            <a:avLst/>
          </a:prstGeom>
        </p:spPr>
      </p:pic>
    </p:spTree>
    <p:extLst>
      <p:ext uri="{BB962C8B-B14F-4D97-AF65-F5344CB8AC3E}">
        <p14:creationId xmlns:p14="http://schemas.microsoft.com/office/powerpoint/2010/main" val="2211580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6E84D-EFAA-3790-4E41-CF69CE973145}"/>
              </a:ext>
            </a:extLst>
          </p:cNvPr>
          <p:cNvSpPr>
            <a:spLocks noGrp="1"/>
          </p:cNvSpPr>
          <p:nvPr>
            <p:ph type="title"/>
          </p:nvPr>
        </p:nvSpPr>
        <p:spPr/>
        <p:txBody>
          <a:bodyPr/>
          <a:lstStyle/>
          <a:p>
            <a:r>
              <a:rPr lang="es-ES" sz="3600" dirty="0" err="1">
                <a:effectLst/>
                <a:latin typeface="Times New Roman" panose="02020603050405020304" pitchFamily="18" charset="0"/>
                <a:ea typeface="Calibri" panose="020F0502020204030204" pitchFamily="34" charset="0"/>
              </a:rPr>
              <a:t>MobileCare</a:t>
            </a:r>
            <a:endParaRPr lang="en-US" dirty="0"/>
          </a:p>
        </p:txBody>
      </p:sp>
      <p:sp>
        <p:nvSpPr>
          <p:cNvPr id="3" name="Content Placeholder 2">
            <a:extLst>
              <a:ext uri="{FF2B5EF4-FFF2-40B4-BE49-F238E27FC236}">
                <a16:creationId xmlns:a16="http://schemas.microsoft.com/office/drawing/2014/main" id="{5E4EE463-62BF-27ED-94BC-1805E375B3CD}"/>
              </a:ext>
            </a:extLst>
          </p:cNvPr>
          <p:cNvSpPr>
            <a:spLocks noGrp="1"/>
          </p:cNvSpPr>
          <p:nvPr>
            <p:ph idx="1"/>
          </p:nvPr>
        </p:nvSpPr>
        <p:spPr>
          <a:xfrm>
            <a:off x="1983545" y="1589649"/>
            <a:ext cx="9521067" cy="4321573"/>
          </a:xfrm>
        </p:spPr>
        <p:txBody>
          <a:bodyPr>
            <a:normAutofit fontScale="85000" lnSpcReduction="10000"/>
          </a:bodyPr>
          <a:lstStyle/>
          <a:p>
            <a:pPr marL="0" indent="0">
              <a:buNone/>
            </a:pPr>
            <a:r>
              <a:rPr lang="en-US" b="1" dirty="0">
                <a:latin typeface="Times New Roman" panose="02020603050405020304" pitchFamily="18" charset="0"/>
                <a:cs typeface="Times New Roman" panose="02020603050405020304" pitchFamily="18" charset="0"/>
              </a:rPr>
              <a:t>Lietuvos </a:t>
            </a:r>
            <a:r>
              <a:rPr lang="en-US" b="1" dirty="0" err="1">
                <a:latin typeface="Times New Roman" panose="02020603050405020304" pitchFamily="18" charset="0"/>
                <a:cs typeface="Times New Roman" panose="02020603050405020304" pitchFamily="18" charset="0"/>
              </a:rPr>
              <a:t>profesinė</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sąjunga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Solidarumas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įkurta</a:t>
            </a:r>
            <a:r>
              <a:rPr lang="en-US" b="1" dirty="0">
                <a:latin typeface="Times New Roman" panose="02020603050405020304" pitchFamily="18" charset="0"/>
                <a:cs typeface="Times New Roman" panose="02020603050405020304" pitchFamily="18" charset="0"/>
              </a:rPr>
              <a:t> 1989 m.</a:t>
            </a:r>
          </a:p>
          <a:p>
            <a:pPr marL="0" indent="0">
              <a:buNone/>
            </a:pPr>
            <a:r>
              <a:rPr lang="en-US" sz="1800" dirty="0" err="1">
                <a:effectLst/>
                <a:latin typeface="Times New Roman" panose="02020603050405020304" pitchFamily="18" charset="0"/>
                <a:ea typeface="Calibri" panose="020F0502020204030204" pitchFamily="34" charset="0"/>
              </a:rPr>
              <a:t>Organizacinė</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struktūra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grindžiama</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profesiniu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gamybiniu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teritoriniu</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ir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kitais</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principais</a:t>
            </a:r>
            <a:r>
              <a:rPr lang="en-US" sz="1800" dirty="0">
                <a:effectLst/>
                <a:latin typeface="Times New Roman" panose="02020603050405020304" pitchFamily="18" charset="0"/>
                <a:ea typeface="Calibri" panose="020F0502020204030204" pitchFamily="34" charset="0"/>
              </a:rPr>
              <a:t>.</a:t>
            </a:r>
          </a:p>
          <a:p>
            <a:pPr marL="0" marR="0" algn="just">
              <a:lnSpc>
                <a:spcPct val="107000"/>
              </a:lnSpc>
              <a:spcAft>
                <a:spcPts val="800"/>
              </a:spcAft>
              <a:buNone/>
            </a:pPr>
            <a:r>
              <a:rPr lang="en-US" sz="1800" b="1" kern="100" dirty="0">
                <a:effectLst/>
                <a:latin typeface="Times New Roman" panose="02020603050405020304" pitchFamily="18" charset="0"/>
                <a:ea typeface="Calibri" panose="020F0502020204030204" pitchFamily="34" charset="0"/>
                <a:cs typeface="Arial" panose="020B0604020202020204" pitchFamily="34" charset="0"/>
              </a:rPr>
              <a:t> TIKSLAI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buFont typeface="Symbol" panose="05050102010706020507" pitchFamily="18" charset="2"/>
              <a:buChar char=""/>
            </a:pP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Skatinti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socialinę</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partnerystę</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ir</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plėtoti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socialinį</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dialogą</a:t>
            </a:r>
            <a:r>
              <a:rPr lang="en-US" kern="100" dirty="0">
                <a:latin typeface="Times New Roman" panose="02020603050405020304" pitchFamily="18" charset="0"/>
                <a:ea typeface="Calibri" panose="020F0502020204030204" pitchFamily="34" charset="0"/>
                <a:cs typeface="Arial" panose="020B0604020202020204" pitchFamily="34" charset="0"/>
              </a:rPr>
              <a:t>, </a:t>
            </a:r>
            <a:r>
              <a:rPr lang="en-US" kern="100" dirty="0" err="1">
                <a:latin typeface="Times New Roman" panose="02020603050405020304" pitchFamily="18" charset="0"/>
                <a:ea typeface="Calibri" panose="020F0502020204030204" pitchFamily="34" charset="0"/>
                <a:cs typeface="Arial" panose="020B0604020202020204" pitchFamily="34" charset="0"/>
              </a:rPr>
              <a:t>derėtis</a:t>
            </a:r>
            <a:r>
              <a:rPr lang="en-US" kern="100" dirty="0">
                <a:latin typeface="Times New Roman" panose="02020603050405020304" pitchFamily="18" charset="0"/>
                <a:ea typeface="Calibri" panose="020F0502020204030204" pitchFamily="34" charset="0"/>
                <a:cs typeface="Arial" panose="020B0604020202020204" pitchFamily="34" charset="0"/>
              </a:rPr>
              <a:t> </a:t>
            </a:r>
            <a:r>
              <a:rPr lang="en-US" kern="100" dirty="0" err="1">
                <a:latin typeface="Times New Roman" panose="02020603050405020304" pitchFamily="18" charset="0"/>
                <a:ea typeface="Calibri" panose="020F0502020204030204" pitchFamily="34" charset="0"/>
                <a:cs typeface="Arial" panose="020B0604020202020204" pitchFamily="34" charset="0"/>
              </a:rPr>
              <a:t>dėl</a:t>
            </a:r>
            <a:r>
              <a:rPr lang="en-US" kern="100" dirty="0">
                <a:latin typeface="Times New Roman" panose="02020603050405020304" pitchFamily="18" charset="0"/>
                <a:ea typeface="Calibri" panose="020F0502020204030204" pitchFamily="34" charset="0"/>
                <a:cs typeface="Arial" panose="020B0604020202020204" pitchFamily="34" charset="0"/>
              </a:rPr>
              <a:t> </a:t>
            </a:r>
            <a:r>
              <a:rPr lang="en-US" kern="100" dirty="0" err="1">
                <a:latin typeface="Times New Roman" panose="02020603050405020304" pitchFamily="18" charset="0"/>
                <a:ea typeface="Calibri" panose="020F0502020204030204" pitchFamily="34" charset="0"/>
                <a:cs typeface="Arial" panose="020B0604020202020204" pitchFamily="34" charset="0"/>
              </a:rPr>
              <a:t>kolektyvinių</a:t>
            </a:r>
            <a:r>
              <a:rPr lang="en-US" kern="100" dirty="0">
                <a:latin typeface="Times New Roman" panose="02020603050405020304" pitchFamily="18" charset="0"/>
                <a:ea typeface="Calibri" panose="020F0502020204030204" pitchFamily="34" charset="0"/>
                <a:cs typeface="Arial" panose="020B0604020202020204" pitchFamily="34" charset="0"/>
              </a:rPr>
              <a:t> </a:t>
            </a:r>
            <a:r>
              <a:rPr lang="en-US" kern="100" dirty="0" err="1">
                <a:latin typeface="Times New Roman" panose="02020603050405020304" pitchFamily="18" charset="0"/>
                <a:ea typeface="Calibri" panose="020F0502020204030204" pitchFamily="34" charset="0"/>
                <a:cs typeface="Arial" panose="020B0604020202020204" pitchFamily="34" charset="0"/>
              </a:rPr>
              <a:t>sutarčių</a:t>
            </a:r>
            <a:r>
              <a:rPr lang="en-US" kern="100" dirty="0">
                <a:latin typeface="Times New Roman" panose="02020603050405020304" pitchFamily="18" charset="0"/>
                <a:ea typeface="Calibri" panose="020F0502020204030204" pitchFamily="34" charset="0"/>
                <a:cs typeface="Arial" panose="020B0604020202020204" pitchFamily="34" charset="0"/>
              </a:rPr>
              <a:t>.</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buFont typeface="Symbol" panose="05050102010706020507" pitchFamily="18" charset="2"/>
              <a:buChar char=""/>
            </a:pP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Daryti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įtaką</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socialinei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politikai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siekiant</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dirbantiesiems</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kuo</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geresnių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darbo</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ekonominių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socialinių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sąlygų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buFont typeface="Symbol" panose="05050102010706020507" pitchFamily="18" charset="2"/>
              <a:buChar char=""/>
            </a:pP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Vienyti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savo</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narius</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Lietuvos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Respublikos</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mastu</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nepriklausomai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nuo</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jų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pilietybės</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buFont typeface="Symbol" panose="05050102010706020507" pitchFamily="18" charset="2"/>
              <a:buChar char=""/>
            </a:pP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Siekti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kad</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darbdaviai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vyrams</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ir</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moterims</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už</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vienodą</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darbą</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mokėtų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vienodą</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darbo</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užmokestį</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buFont typeface="Symbol" panose="05050102010706020507" pitchFamily="18" charset="2"/>
              <a:buChar char=""/>
            </a:pP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Skatinti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profesinių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sąjungų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bendradarbiavimą</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Lietuvoje</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ir</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užsienyje</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07000"/>
              </a:lnSpc>
              <a:spcAft>
                <a:spcPts val="800"/>
              </a:spcAft>
              <a:buFont typeface="Symbol" panose="05050102010706020507" pitchFamily="18" charset="2"/>
              <a:buChar char=""/>
            </a:pP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Skatinti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naujų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darbdavio</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šakos</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ir</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teritoriniu</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lygmeniu</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veikiančių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profesinių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sąjungų</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n-US" sz="1800" kern="100" dirty="0" err="1">
                <a:effectLst/>
                <a:latin typeface="Times New Roman" panose="02020603050405020304" pitchFamily="18" charset="0"/>
                <a:ea typeface="Calibri" panose="020F0502020204030204" pitchFamily="34" charset="0"/>
                <a:cs typeface="Arial" panose="020B0604020202020204" pitchFamily="34" charset="0"/>
              </a:rPr>
              <a:t>kūrimąsi</a:t>
            </a:r>
            <a:r>
              <a:rPr lang="en-US" sz="1800" kern="100" dirty="0">
                <a:effectLst/>
                <a:latin typeface="Times New Roman" panose="02020603050405020304" pitchFamily="18" charset="0"/>
                <a:ea typeface="Calibri" panose="020F0502020204030204" pitchFamily="34" charset="0"/>
                <a:cs typeface="Arial" panose="020B0604020202020204" pitchFamily="34" charset="0"/>
              </a:rPr>
              <a:t>.</a:t>
            </a:r>
          </a:p>
          <a:p>
            <a:pPr marL="342900" marR="0" lvl="0" indent="-342900" algn="just">
              <a:lnSpc>
                <a:spcPct val="107000"/>
              </a:lnSpc>
              <a:spcAft>
                <a:spcPts val="800"/>
              </a:spcAft>
              <a:buFont typeface="Symbol" panose="05050102010706020507" pitchFamily="18" charset="2"/>
              <a:buChar char=""/>
            </a:pPr>
            <a:r>
              <a:rPr lang="en-US" sz="1800" kern="100" dirty="0" err="1">
                <a:effectLst/>
                <a:latin typeface="Calibri" panose="020F0502020204030204" pitchFamily="34" charset="0"/>
                <a:ea typeface="Calibri" panose="020F0502020204030204" pitchFamily="34" charset="0"/>
                <a:cs typeface="Arial" panose="020B0604020202020204" pitchFamily="34" charset="0"/>
              </a:rPr>
              <a:t>Atstovauti</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err="1">
                <a:effectLst/>
                <a:latin typeface="Calibri" panose="020F0502020204030204" pitchFamily="34" charset="0"/>
                <a:ea typeface="Calibri" panose="020F0502020204030204" pitchFamily="34" charset="0"/>
                <a:cs typeface="Arial" panose="020B0604020202020204" pitchFamily="34" charset="0"/>
              </a:rPr>
              <a:t>darbo</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err="1">
                <a:effectLst/>
                <a:latin typeface="Calibri" panose="020F0502020204030204" pitchFamily="34" charset="0"/>
                <a:ea typeface="Calibri" panose="020F0502020204030204" pitchFamily="34" charset="0"/>
                <a:cs typeface="Arial" panose="020B0604020202020204" pitchFamily="34" charset="0"/>
              </a:rPr>
              <a:t>ginčų</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err="1">
                <a:effectLst/>
                <a:latin typeface="Calibri" panose="020F0502020204030204" pitchFamily="34" charset="0"/>
                <a:ea typeface="Calibri" panose="020F0502020204030204" pitchFamily="34" charset="0"/>
                <a:cs typeface="Arial" panose="020B0604020202020204" pitchFamily="34" charset="0"/>
              </a:rPr>
              <a:t>komisijose</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err="1">
                <a:effectLst/>
                <a:latin typeface="Calibri" panose="020F0502020204030204" pitchFamily="34" charset="0"/>
                <a:ea typeface="Calibri" panose="020F0502020204030204" pitchFamily="34" charset="0"/>
                <a:cs typeface="Arial" panose="020B0604020202020204" pitchFamily="34" charset="0"/>
              </a:rPr>
              <a:t>teismuose</a:t>
            </a:r>
            <a:r>
              <a:rPr lang="en-US" sz="1800" kern="100" dirty="0">
                <a:effectLst/>
                <a:latin typeface="Calibri" panose="020F0502020204030204" pitchFamily="34" charset="0"/>
                <a:ea typeface="Calibri" panose="020F0502020204030204" pitchFamily="34" charset="0"/>
                <a:cs typeface="Arial" panose="020B0604020202020204" pitchFamily="34" charset="0"/>
              </a:rPr>
              <a:t>.</a:t>
            </a:r>
          </a:p>
          <a:p>
            <a:pPr marL="342900" marR="0" lvl="0" indent="-342900" algn="just">
              <a:lnSpc>
                <a:spcPct val="107000"/>
              </a:lnSpc>
              <a:spcAft>
                <a:spcPts val="800"/>
              </a:spcAft>
              <a:buFont typeface="Symbol" panose="05050102010706020507" pitchFamily="18" charset="2"/>
              <a:buChar char=""/>
            </a:pPr>
            <a:r>
              <a:rPr lang="en-US" sz="1800" kern="100" dirty="0" err="1">
                <a:effectLst/>
                <a:latin typeface="Calibri" panose="020F0502020204030204" pitchFamily="34" charset="0"/>
                <a:ea typeface="Calibri" panose="020F0502020204030204" pitchFamily="34" charset="0"/>
                <a:cs typeface="Arial" panose="020B0604020202020204" pitchFamily="34" charset="0"/>
              </a:rPr>
              <a:t>Organizuoti</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err="1">
                <a:effectLst/>
                <a:latin typeface="Calibri" panose="020F0502020204030204" pitchFamily="34" charset="0"/>
                <a:ea typeface="Calibri" panose="020F0502020204030204" pitchFamily="34" charset="0"/>
                <a:cs typeface="Arial" panose="020B0604020202020204" pitchFamily="34" charset="0"/>
              </a:rPr>
              <a:t>mokymus</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err="1">
                <a:effectLst/>
                <a:latin typeface="Calibri" panose="020F0502020204030204" pitchFamily="34" charset="0"/>
                <a:ea typeface="Calibri" panose="020F0502020204030204" pitchFamily="34" charset="0"/>
                <a:cs typeface="Arial" panose="020B0604020202020204" pitchFamily="34" charset="0"/>
              </a:rPr>
              <a:t>poilsį</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err="1">
                <a:effectLst/>
                <a:latin typeface="Calibri" panose="020F0502020204030204" pitchFamily="34" charset="0"/>
                <a:ea typeface="Calibri" panose="020F0502020204030204" pitchFamily="34" charset="0"/>
                <a:cs typeface="Arial" panose="020B0604020202020204" pitchFamily="34" charset="0"/>
              </a:rPr>
              <a:t>rekreacinę</a:t>
            </a:r>
            <a:r>
              <a:rPr lang="en-US" sz="1800" kern="100" dirty="0">
                <a:effectLst/>
                <a:latin typeface="Calibri" panose="020F0502020204030204" pitchFamily="34" charset="0"/>
                <a:ea typeface="Calibri" panose="020F0502020204030204" pitchFamily="34" charset="0"/>
                <a:cs typeface="Arial" panose="020B0604020202020204" pitchFamily="34" charset="0"/>
              </a:rPr>
              <a:t> </a:t>
            </a:r>
            <a:r>
              <a:rPr lang="en-US" sz="1800" kern="100" dirty="0" err="1">
                <a:effectLst/>
                <a:latin typeface="Calibri" panose="020F0502020204030204" pitchFamily="34" charset="0"/>
                <a:ea typeface="Calibri" panose="020F0502020204030204" pitchFamily="34" charset="0"/>
                <a:cs typeface="Arial" panose="020B0604020202020204" pitchFamily="34" charset="0"/>
              </a:rPr>
              <a:t>veiklą</a:t>
            </a:r>
            <a:r>
              <a:rPr lang="en-US" sz="1800" kern="100" dirty="0">
                <a:effectLst/>
                <a:latin typeface="Calibri" panose="020F0502020204030204" pitchFamily="34" charset="0"/>
                <a:ea typeface="Calibri" panose="020F0502020204030204" pitchFamily="34" charset="0"/>
                <a:cs typeface="Arial" panose="020B0604020202020204" pitchFamily="34" charset="0"/>
              </a:rPr>
              <a:t>.</a:t>
            </a:r>
          </a:p>
          <a:p>
            <a:pPr marL="0" marR="0" algn="just">
              <a:lnSpc>
                <a:spcPct val="107000"/>
              </a:lnSpc>
              <a:spcAft>
                <a:spcPts val="800"/>
              </a:spcAft>
            </a:pP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76E1DFD0-32E6-D66A-70BC-E50098C89D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9386" y="720436"/>
            <a:ext cx="1413164" cy="1413164"/>
          </a:xfrm>
          <a:prstGeom prst="rect">
            <a:avLst/>
          </a:prstGeom>
        </p:spPr>
      </p:pic>
    </p:spTree>
    <p:extLst>
      <p:ext uri="{BB962C8B-B14F-4D97-AF65-F5344CB8AC3E}">
        <p14:creationId xmlns:p14="http://schemas.microsoft.com/office/powerpoint/2010/main" val="1279203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44CFD5D-45A6-17BE-CDB5-87C6866F7229}"/>
              </a:ext>
            </a:extLst>
          </p:cNvPr>
          <p:cNvSpPr>
            <a:spLocks noGrp="1"/>
          </p:cNvSpPr>
          <p:nvPr>
            <p:ph type="title"/>
          </p:nvPr>
        </p:nvSpPr>
        <p:spPr/>
        <p:txBody>
          <a:bodyPr/>
          <a:lstStyle/>
          <a:p>
            <a:r>
              <a:rPr lang="es-ES" sz="4400" dirty="0" err="1">
                <a:effectLst/>
                <a:latin typeface="Times New Roman" panose="02020603050405020304" pitchFamily="18" charset="0"/>
                <a:ea typeface="Calibri" panose="020F0502020204030204" pitchFamily="34" charset="0"/>
              </a:rPr>
              <a:t>MobileCare</a:t>
            </a:r>
            <a:endParaRPr lang="lt-LT" dirty="0"/>
          </a:p>
        </p:txBody>
      </p:sp>
      <p:sp>
        <p:nvSpPr>
          <p:cNvPr id="3" name="Turinio vietos rezervavimo ženklas 2">
            <a:extLst>
              <a:ext uri="{FF2B5EF4-FFF2-40B4-BE49-F238E27FC236}">
                <a16:creationId xmlns:a16="http://schemas.microsoft.com/office/drawing/2014/main" id="{0493AA39-0E7D-40B4-3696-EB3FA371CE76}"/>
              </a:ext>
            </a:extLst>
          </p:cNvPr>
          <p:cNvSpPr>
            <a:spLocks noGrp="1"/>
          </p:cNvSpPr>
          <p:nvPr>
            <p:ph idx="1"/>
          </p:nvPr>
        </p:nvSpPr>
        <p:spPr>
          <a:xfrm>
            <a:off x="2589212" y="2133600"/>
            <a:ext cx="8915400" cy="2705528"/>
          </a:xfrm>
        </p:spPr>
        <p:txBody>
          <a:bodyPr>
            <a:normAutofit/>
          </a:bodyPr>
          <a:lstStyle/>
          <a:p>
            <a:pPr algn="just">
              <a:lnSpc>
                <a:spcPct val="100000"/>
              </a:lnSpc>
              <a:spcAft>
                <a:spcPts val="600"/>
              </a:spcAft>
              <a:buNone/>
            </a:pPr>
            <a:r>
              <a:rPr lang="es-ES" sz="2000" b="1" kern="100" dirty="0" err="1">
                <a:effectLst/>
                <a:latin typeface="Times New Roman" panose="02020603050405020304" pitchFamily="18" charset="0"/>
                <a:ea typeface="Calibri" panose="020F0502020204030204" pitchFamily="34" charset="0"/>
                <a:cs typeface="Times New Roman" panose="02020603050405020304" pitchFamily="18" charset="0"/>
              </a:rPr>
              <a:t>Tyrimo</a:t>
            </a:r>
            <a:r>
              <a:rPr lang="es-ES" sz="2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b="1" kern="100" dirty="0" err="1">
                <a:effectLst/>
                <a:latin typeface="Times New Roman" panose="02020603050405020304" pitchFamily="18" charset="0"/>
                <a:ea typeface="Calibri" panose="020F0502020204030204" pitchFamily="34" charset="0"/>
                <a:cs typeface="Times New Roman" panose="02020603050405020304" pitchFamily="18" charset="0"/>
              </a:rPr>
              <a:t>objektas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socialinės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slaugos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paslaugos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socialinis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dialogas ir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socialinių</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partnerių</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įtaka</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socialinės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politikos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sprendimams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paslaugas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kliento</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teikiantys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darbuotojai</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t-LT"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600"/>
              </a:spcAft>
              <a:buNone/>
            </a:pPr>
            <a:r>
              <a:rPr lang="es-ES" sz="2000" b="1" kern="100" dirty="0" err="1">
                <a:effectLst/>
                <a:latin typeface="Times New Roman" panose="02020603050405020304" pitchFamily="18" charset="0"/>
                <a:ea typeface="Calibri" panose="020F0502020204030204" pitchFamily="34" charset="0"/>
                <a:cs typeface="Times New Roman" panose="02020603050405020304" pitchFamily="18" charset="0"/>
              </a:rPr>
              <a:t>Tyrimo</a:t>
            </a:r>
            <a:r>
              <a:rPr lang="es-ES" sz="2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b="1" kern="100" dirty="0" err="1">
                <a:effectLst/>
                <a:latin typeface="Times New Roman" panose="02020603050405020304" pitchFamily="18" charset="0"/>
                <a:ea typeface="Calibri" panose="020F0502020204030204" pitchFamily="34" charset="0"/>
                <a:cs typeface="Times New Roman" panose="02020603050405020304" pitchFamily="18" charset="0"/>
              </a:rPr>
              <a:t>metodai</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i="1" kern="100" dirty="0" err="1">
                <a:effectLst/>
                <a:latin typeface="Times New Roman" panose="02020603050405020304" pitchFamily="18" charset="0"/>
                <a:ea typeface="Calibri" panose="020F0502020204030204" pitchFamily="34" charset="0"/>
                <a:cs typeface="Times New Roman" panose="02020603050405020304" pitchFamily="18" charset="0"/>
              </a:rPr>
              <a:t>desk</a:t>
            </a:r>
            <a:r>
              <a:rPr lang="es-ES" sz="2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i="1" kern="100" dirty="0" err="1">
                <a:effectLst/>
                <a:latin typeface="Times New Roman" panose="02020603050405020304" pitchFamily="18" charset="0"/>
                <a:ea typeface="Calibri" panose="020F0502020204030204" pitchFamily="34" charset="0"/>
                <a:cs typeface="Times New Roman" panose="02020603050405020304" pitchFamily="18" charset="0"/>
              </a:rPr>
              <a:t>research</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dokumentų</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teisės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aktų</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analizė</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pusiau</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struktūruoti</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interviu</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su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specialistais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ekspertais</a:t>
            </a:r>
            <a:r>
              <a:rPr lang="lt-LT" sz="2000" kern="100" dirty="0">
                <a:effectLst/>
                <a:latin typeface="Times New Roman" panose="02020603050405020304" pitchFamily="18" charset="0"/>
                <a:ea typeface="Calibri" panose="020F0502020204030204" pitchFamily="34" charset="0"/>
                <a:cs typeface="Times New Roman" panose="02020603050405020304" pitchFamily="18" charset="0"/>
              </a:rPr>
              <a:t> (8)</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i="1" kern="100" dirty="0" err="1">
                <a:effectLst/>
                <a:latin typeface="Times New Roman" panose="02020603050405020304" pitchFamily="18" charset="0"/>
                <a:ea typeface="Calibri" panose="020F0502020204030204" pitchFamily="34" charset="0"/>
                <a:cs typeface="Times New Roman" panose="02020603050405020304" pitchFamily="18" charset="0"/>
              </a:rPr>
              <a:t>focus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grupės</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diskusija</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i="1" kern="100" dirty="0">
                <a:effectLst/>
                <a:latin typeface="Times New Roman" panose="02020603050405020304" pitchFamily="18" charset="0"/>
                <a:ea typeface="Calibri" panose="020F0502020204030204" pitchFamily="34" charset="0"/>
                <a:cs typeface="Times New Roman" panose="02020603050405020304" pitchFamily="18" charset="0"/>
              </a:rPr>
              <a:t>on-line</a:t>
            </a:r>
            <a:r>
              <a:rPr lang="es-ES"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2000" kern="100" dirty="0" err="1">
                <a:effectLst/>
                <a:latin typeface="Times New Roman" panose="02020603050405020304" pitchFamily="18" charset="0"/>
                <a:ea typeface="Calibri" panose="020F0502020204030204" pitchFamily="34" charset="0"/>
                <a:cs typeface="Times New Roman" panose="02020603050405020304" pitchFamily="18" charset="0"/>
              </a:rPr>
              <a:t>apklausa</a:t>
            </a:r>
            <a:r>
              <a:rPr lang="lt-LT" sz="20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0000"/>
              </a:lnSpc>
              <a:spcAft>
                <a:spcPts val="600"/>
              </a:spcAft>
              <a:buNone/>
            </a:pPr>
            <a:r>
              <a:rPr lang="lt-LT" sz="2000" kern="100" dirty="0">
                <a:latin typeface="Times New Roman" panose="02020603050405020304" pitchFamily="18" charset="0"/>
                <a:ea typeface="Calibri" panose="020F0502020204030204" pitchFamily="34" charset="0"/>
                <a:cs typeface="Times New Roman" panose="02020603050405020304" pitchFamily="18" charset="0"/>
              </a:rPr>
              <a:t>2024 lapkričio – gruodžio mėn.</a:t>
            </a:r>
            <a:endParaRPr lang="lt-LT" sz="2000" dirty="0"/>
          </a:p>
        </p:txBody>
      </p:sp>
      <p:pic>
        <p:nvPicPr>
          <p:cNvPr id="5" name="Picture 4">
            <a:extLst>
              <a:ext uri="{FF2B5EF4-FFF2-40B4-BE49-F238E27FC236}">
                <a16:creationId xmlns:a16="http://schemas.microsoft.com/office/drawing/2014/main" id="{69F08BEE-0893-0830-FFAD-867F96F42E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4456" y="0"/>
            <a:ext cx="1567543" cy="1567543"/>
          </a:xfrm>
          <a:prstGeom prst="rect">
            <a:avLst/>
          </a:prstGeom>
        </p:spPr>
      </p:pic>
    </p:spTree>
    <p:extLst>
      <p:ext uri="{BB962C8B-B14F-4D97-AF65-F5344CB8AC3E}">
        <p14:creationId xmlns:p14="http://schemas.microsoft.com/office/powerpoint/2010/main" val="4148680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F23FB0D-275F-A699-3EE2-380B45A4C9D9}"/>
              </a:ext>
            </a:extLst>
          </p:cNvPr>
          <p:cNvSpPr>
            <a:spLocks noGrp="1"/>
          </p:cNvSpPr>
          <p:nvPr>
            <p:ph type="title"/>
          </p:nvPr>
        </p:nvSpPr>
        <p:spPr/>
        <p:txBody>
          <a:bodyPr/>
          <a:lstStyle/>
          <a:p>
            <a:r>
              <a:rPr lang="es-ES" sz="4400" dirty="0" err="1">
                <a:effectLst/>
                <a:latin typeface="Times New Roman" panose="02020603050405020304" pitchFamily="18" charset="0"/>
                <a:ea typeface="Calibri" panose="020F0502020204030204" pitchFamily="34" charset="0"/>
              </a:rPr>
              <a:t>MobileCare</a:t>
            </a:r>
            <a:endParaRPr lang="lt-LT" dirty="0"/>
          </a:p>
        </p:txBody>
      </p:sp>
      <p:sp>
        <p:nvSpPr>
          <p:cNvPr id="3" name="Turinio vietos rezervavimo ženklas 2">
            <a:extLst>
              <a:ext uri="{FF2B5EF4-FFF2-40B4-BE49-F238E27FC236}">
                <a16:creationId xmlns:a16="http://schemas.microsoft.com/office/drawing/2014/main" id="{C6844BCE-6819-5A3A-B10E-98289B1F1226}"/>
              </a:ext>
            </a:extLst>
          </p:cNvPr>
          <p:cNvSpPr>
            <a:spLocks noGrp="1"/>
          </p:cNvSpPr>
          <p:nvPr>
            <p:ph idx="1"/>
          </p:nvPr>
        </p:nvSpPr>
        <p:spPr>
          <a:xfrm>
            <a:off x="2592925" y="1787704"/>
            <a:ext cx="8915400" cy="4600299"/>
          </a:xfrm>
        </p:spPr>
        <p:txBody>
          <a:bodyPr>
            <a:noAutofit/>
          </a:bodyPr>
          <a:lstStyle/>
          <a:p>
            <a:pPr marL="0" indent="0">
              <a:buNone/>
            </a:pPr>
            <a:r>
              <a:rPr lang="lt-LT" sz="2000" dirty="0">
                <a:latin typeface="Times New Roman" panose="02020603050405020304" pitchFamily="18" charset="0"/>
                <a:cs typeface="Times New Roman" panose="02020603050405020304" pitchFamily="18" charset="0"/>
              </a:rPr>
              <a:t>Paraiškos teikėjai suformavo 10 tyrimo klausimų, kuriuos turėjo pritaikyti Lietuvos situacijai. Pirmiausia – terminai (apie ką tai?)</a:t>
            </a:r>
          </a:p>
          <a:p>
            <a:pPr marL="0" indent="0">
              <a:buNone/>
            </a:pPr>
            <a:r>
              <a:rPr lang="lt-LT" b="1" i="1" kern="100" dirty="0" err="1">
                <a:effectLst/>
                <a:latin typeface="Times New Roman" panose="02020603050405020304" pitchFamily="18" charset="0"/>
                <a:ea typeface="Times New Roman" panose="02020603050405020304" pitchFamily="18" charset="0"/>
                <a:cs typeface="Times New Roman" panose="02020603050405020304" pitchFamily="18" charset="0"/>
              </a:rPr>
              <a:t>Live-in</a:t>
            </a:r>
            <a:r>
              <a:rPr lang="lt-LT" b="1" i="1" kern="100" dirty="0">
                <a:effectLst/>
                <a:latin typeface="Times New Roman" panose="02020603050405020304" pitchFamily="18" charset="0"/>
                <a:ea typeface="Times New Roman" panose="02020603050405020304" pitchFamily="18" charset="0"/>
                <a:cs typeface="Times New Roman" panose="02020603050405020304" pitchFamily="18" charset="0"/>
              </a:rPr>
              <a:t> care</a:t>
            </a:r>
            <a:r>
              <a:rPr lang="lt-LT" b="1" kern="100" dirty="0">
                <a:effectLst/>
                <a:latin typeface="Times New Roman" panose="02020603050405020304" pitchFamily="18" charset="0"/>
                <a:ea typeface="Times New Roman" panose="02020603050405020304" pitchFamily="18" charset="0"/>
                <a:cs typeface="Times New Roman" panose="02020603050405020304" pitchFamily="18" charset="0"/>
              </a:rPr>
              <a:t> paslaugos Lietuvoje</a:t>
            </a:r>
          </a:p>
          <a:p>
            <a:pPr marL="0" indent="0">
              <a:buNone/>
            </a:pPr>
            <a:r>
              <a:rPr lang="es-ES" dirty="0" err="1">
                <a:effectLst/>
                <a:latin typeface="Times New Roman" panose="02020603050405020304" pitchFamily="18" charset="0"/>
                <a:ea typeface="Calibri" panose="020F0502020204030204" pitchFamily="34" charset="0"/>
                <a:cs typeface="Times New Roman" panose="02020603050405020304" pitchFamily="18" charset="0"/>
              </a:rPr>
              <a:t>Anglų</a:t>
            </a:r>
            <a:r>
              <a:rPr lang="es-ES" dirty="0">
                <a:effectLst/>
                <a:latin typeface="Times New Roman" panose="02020603050405020304" pitchFamily="18" charset="0"/>
                <a:ea typeface="Calibri" panose="020F0502020204030204" pitchFamily="34" charset="0"/>
                <a:cs typeface="Times New Roman" panose="02020603050405020304" pitchFamily="18" charset="0"/>
              </a:rPr>
              <a:t> k.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vartojamo</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žodžio</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„care“,</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lietuviškas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vertimas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būtų</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priežiūra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Lietuvos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socialinės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politikos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diskurse</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sąvoka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priežiūra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reiškia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socialines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paslaugas</a:t>
            </a:r>
            <a:r>
              <a:rPr lang="es-ES" dirty="0">
                <a:effectLst/>
                <a:latin typeface="Times New Roman" panose="02020603050405020304" pitchFamily="18" charset="0"/>
                <a:ea typeface="Calibri" panose="020F0502020204030204" pitchFamily="34" charset="0"/>
                <a:cs typeface="Times New Roman" panose="02020603050405020304" pitchFamily="18" charset="0"/>
              </a:rPr>
              <a:t> (LR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Socialinės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apsaugos</a:t>
            </a:r>
            <a:r>
              <a:rPr lang="es-ES"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darbo</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ministerijos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reguliuojama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sritis</a:t>
            </a:r>
            <a:r>
              <a:rPr lang="es-ES"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slaugą</a:t>
            </a:r>
            <a:r>
              <a:rPr lang="es-ES" dirty="0">
                <a:effectLst/>
                <a:latin typeface="Times New Roman" panose="02020603050405020304" pitchFamily="18" charset="0"/>
                <a:ea typeface="Calibri" panose="020F0502020204030204" pitchFamily="34" charset="0"/>
                <a:cs typeface="Times New Roman" panose="02020603050405020304" pitchFamily="18" charset="0"/>
              </a:rPr>
              <a:t> (LR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Sveikatos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apsaugos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ministerijos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reguliuojama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sritis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endParaRPr lang="lt-LT"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s-ES" dirty="0" err="1">
                <a:effectLst/>
                <a:latin typeface="Times New Roman" panose="02020603050405020304" pitchFamily="18" charset="0"/>
                <a:ea typeface="Calibri" panose="020F0502020204030204" pitchFamily="34" charset="0"/>
                <a:cs typeface="Times New Roman" panose="02020603050405020304" pitchFamily="18" charset="0"/>
              </a:rPr>
              <a:t>Anglų</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kalba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vartojamas</a:t>
            </a:r>
            <a:r>
              <a:rPr lang="es-ES" dirty="0">
                <a:effectLst/>
                <a:latin typeface="Times New Roman" panose="02020603050405020304" pitchFamily="18" charset="0"/>
                <a:ea typeface="Calibri" panose="020F0502020204030204" pitchFamily="34" charset="0"/>
                <a:cs typeface="Times New Roman" panose="02020603050405020304" pitchFamily="18" charset="0"/>
              </a:rPr>
              <a:t> terminas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live</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-in care“</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būtų</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verčiamas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kaip</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priežiūra</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gyvenant</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kliento</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Pastarasis</a:t>
            </a:r>
            <a:r>
              <a:rPr lang="es-ES" dirty="0">
                <a:effectLst/>
                <a:latin typeface="Times New Roman" panose="02020603050405020304" pitchFamily="18" charset="0"/>
                <a:ea typeface="Calibri" panose="020F0502020204030204" pitchFamily="34" charset="0"/>
                <a:cs typeface="Times New Roman" panose="02020603050405020304" pitchFamily="18" charset="0"/>
              </a:rPr>
              <a:t> terminas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Lietuvos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teisės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aktuose</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reglamentuojančiuose</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socialines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paslaugas</a:t>
            </a:r>
            <a:r>
              <a:rPr lang="es-ES"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slaugos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paslaugas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nėra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naudojamas</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nes</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tokios</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paslaugos</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faktiškai</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Lietuvoje</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nėra</a:t>
            </a:r>
            <a:r>
              <a:rPr lang="lt-LT" b="1"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buNone/>
            </a:pPr>
            <a:r>
              <a:rPr lang="es-ES" dirty="0" err="1">
                <a:effectLst/>
                <a:latin typeface="Times New Roman" panose="02020603050405020304" pitchFamily="18" charset="0"/>
                <a:ea typeface="Calibri" panose="020F0502020204030204" pitchFamily="34" charset="0"/>
                <a:cs typeface="Times New Roman" panose="02020603050405020304" pitchFamily="18" charset="0"/>
              </a:rPr>
              <a:t>Galbūt</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artimiausia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effectLst/>
                <a:latin typeface="Times New Roman" panose="02020603050405020304" pitchFamily="18" charset="0"/>
                <a:ea typeface="Calibri" panose="020F0502020204030204" pitchFamily="34" charset="0"/>
                <a:cs typeface="Times New Roman" panose="02020603050405020304" pitchFamily="18" charset="0"/>
              </a:rPr>
              <a:t>live</a:t>
            </a:r>
            <a:r>
              <a:rPr lang="es-ES" b="1" dirty="0">
                <a:effectLst/>
                <a:latin typeface="Times New Roman" panose="02020603050405020304" pitchFamily="18" charset="0"/>
                <a:ea typeface="Calibri" panose="020F0502020204030204" pitchFamily="34" charset="0"/>
                <a:cs typeface="Times New Roman" panose="02020603050405020304" pitchFamily="18" charset="0"/>
              </a:rPr>
              <a:t>-in care“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paslaugai</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Lietuvoje</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būtų</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taip</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dirty="0" err="1">
                <a:effectLst/>
                <a:latin typeface="Times New Roman" panose="02020603050405020304" pitchFamily="18" charset="0"/>
                <a:ea typeface="Calibri" panose="020F0502020204030204" pitchFamily="34" charset="0"/>
                <a:cs typeface="Times New Roman" panose="02020603050405020304" pitchFamily="18" charset="0"/>
              </a:rPr>
              <a:t>vadinama</a:t>
            </a:r>
            <a:r>
              <a:rPr lang="es-ES" dirty="0">
                <a:effectLst/>
                <a:latin typeface="Times New Roman" panose="02020603050405020304" pitchFamily="18" charset="0"/>
                <a:ea typeface="Calibri" panose="020F0502020204030204" pitchFamily="34" charset="0"/>
                <a:cs typeface="Times New Roman" panose="02020603050405020304" pitchFamily="18" charset="0"/>
              </a:rPr>
              <a:t>, </a:t>
            </a:r>
            <a:r>
              <a:rPr lang="es-ES" b="1" dirty="0" err="1">
                <a:solidFill>
                  <a:srgbClr val="000000"/>
                </a:solidFill>
                <a:effectLst/>
                <a:latin typeface="Times New Roman" panose="02020603050405020304" pitchFamily="18" charset="0"/>
                <a:ea typeface="Batang" panose="020B0503020000020004" pitchFamily="18" charset="-127"/>
                <a:cs typeface="Times New Roman" panose="02020603050405020304" pitchFamily="18" charset="0"/>
              </a:rPr>
              <a:t>laikino</a:t>
            </a:r>
            <a:r>
              <a:rPr lang="es-ES" b="1" dirty="0">
                <a:solidFill>
                  <a:srgbClr val="000000"/>
                </a:solidFill>
                <a:effectLst/>
                <a:latin typeface="Times New Roman" panose="02020603050405020304" pitchFamily="18" charset="0"/>
                <a:ea typeface="Batang" panose="020B0503020000020004" pitchFamily="18" charset="-127"/>
                <a:cs typeface="Times New Roman" panose="02020603050405020304" pitchFamily="18" charset="0"/>
              </a:rPr>
              <a:t> </a:t>
            </a:r>
            <a:r>
              <a:rPr lang="es-ES" b="1" dirty="0" err="1">
                <a:solidFill>
                  <a:srgbClr val="000000"/>
                </a:solidFill>
                <a:effectLst/>
                <a:latin typeface="Times New Roman" panose="02020603050405020304" pitchFamily="18" charset="0"/>
                <a:ea typeface="Batang" panose="020B0503020000020004" pitchFamily="18" charset="-127"/>
                <a:cs typeface="Times New Roman" panose="02020603050405020304" pitchFamily="18" charset="0"/>
              </a:rPr>
              <a:t>atokvėpio</a:t>
            </a:r>
            <a:r>
              <a:rPr lang="es-ES" b="1" dirty="0">
                <a:solidFill>
                  <a:srgbClr val="000000"/>
                </a:solidFill>
                <a:effectLst/>
                <a:latin typeface="Times New Roman" panose="02020603050405020304" pitchFamily="18" charset="0"/>
                <a:ea typeface="Batang" panose="020B0503020000020004" pitchFamily="18" charset="-127"/>
                <a:cs typeface="Times New Roman" panose="02020603050405020304" pitchFamily="18" charset="0"/>
              </a:rPr>
              <a:t> </a:t>
            </a:r>
            <a:r>
              <a:rPr lang="es-ES" b="1" dirty="0" err="1">
                <a:solidFill>
                  <a:srgbClr val="000000"/>
                </a:solidFill>
                <a:effectLst/>
                <a:latin typeface="Times New Roman" panose="02020603050405020304" pitchFamily="18" charset="0"/>
                <a:ea typeface="Batang" panose="020B0503020000020004" pitchFamily="18" charset="-127"/>
                <a:cs typeface="Times New Roman" panose="02020603050405020304" pitchFamily="18" charset="0"/>
              </a:rPr>
              <a:t>paslauga</a:t>
            </a:r>
            <a:r>
              <a:rPr lang="es-ES" b="1" dirty="0">
                <a:solidFill>
                  <a:srgbClr val="000000"/>
                </a:solidFill>
                <a:effectLst/>
                <a:latin typeface="Times New Roman" panose="02020603050405020304" pitchFamily="18" charset="0"/>
                <a:ea typeface="Batang" panose="020B0503020000020004" pitchFamily="18" charset="-127"/>
                <a:cs typeface="Times New Roman" panose="02020603050405020304" pitchFamily="18" charset="0"/>
              </a:rPr>
              <a:t> </a:t>
            </a:r>
            <a:endParaRPr lang="lt-LT"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A84A7E2E-4ACA-3494-BB9E-9278750C56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7796" y="0"/>
            <a:ext cx="1314203" cy="1314203"/>
          </a:xfrm>
          <a:prstGeom prst="rect">
            <a:avLst/>
          </a:prstGeom>
        </p:spPr>
      </p:pic>
    </p:spTree>
    <p:extLst>
      <p:ext uri="{BB962C8B-B14F-4D97-AF65-F5344CB8AC3E}">
        <p14:creationId xmlns:p14="http://schemas.microsoft.com/office/powerpoint/2010/main" val="253964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C9956D6-3397-D7D1-C6F7-C39AEA735C3A}"/>
              </a:ext>
            </a:extLst>
          </p:cNvPr>
          <p:cNvSpPr>
            <a:spLocks noGrp="1"/>
          </p:cNvSpPr>
          <p:nvPr>
            <p:ph type="title"/>
          </p:nvPr>
        </p:nvSpPr>
        <p:spPr/>
        <p:txBody>
          <a:bodyPr/>
          <a:lstStyle/>
          <a:p>
            <a:r>
              <a:rPr lang="es-ES" sz="4400" dirty="0" err="1">
                <a:effectLst/>
                <a:latin typeface="Times New Roman" panose="02020603050405020304" pitchFamily="18" charset="0"/>
                <a:ea typeface="Calibri" panose="020F0502020204030204" pitchFamily="34" charset="0"/>
              </a:rPr>
              <a:t>MobileCare</a:t>
            </a:r>
            <a:endParaRPr lang="lt-LT" dirty="0"/>
          </a:p>
        </p:txBody>
      </p:sp>
      <p:sp>
        <p:nvSpPr>
          <p:cNvPr id="3" name="Turinio vietos rezervavimo ženklas 2">
            <a:extLst>
              <a:ext uri="{FF2B5EF4-FFF2-40B4-BE49-F238E27FC236}">
                <a16:creationId xmlns:a16="http://schemas.microsoft.com/office/drawing/2014/main" id="{D255D81B-B570-86C0-50ED-66AA2AE3F56B}"/>
              </a:ext>
            </a:extLst>
          </p:cNvPr>
          <p:cNvSpPr>
            <a:spLocks noGrp="1"/>
          </p:cNvSpPr>
          <p:nvPr>
            <p:ph idx="1"/>
          </p:nvPr>
        </p:nvSpPr>
        <p:spPr>
          <a:xfrm>
            <a:off x="2592925" y="1763730"/>
            <a:ext cx="9109340" cy="4154186"/>
          </a:xfrm>
        </p:spPr>
        <p:txBody>
          <a:bodyPr>
            <a:noAutofit/>
          </a:bodyPr>
          <a:lstStyle/>
          <a:p>
            <a:pPr algn="just">
              <a:spcAft>
                <a:spcPts val="600"/>
              </a:spcAft>
            </a:pP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Kadangi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Lietuvoje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vis dar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nėra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integruoto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požiūrio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į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ilgalaikę</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priežiūrą</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o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priežiūra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gyvenant</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kliento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iki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šiol</a:t>
            </a:r>
            <a:r>
              <a:rPr lang="lt-LT" kern="100" dirty="0">
                <a:latin typeface="Times New Roman" panose="02020603050405020304" pitchFamily="18" charset="0"/>
                <a:ea typeface="Calibri" panose="020F0502020204030204" pitchFamily="34" charset="0"/>
                <a:cs typeface="Times New Roman" panose="02020603050405020304" pitchFamily="18" charset="0"/>
              </a:rPr>
              <a:t> </a:t>
            </a:r>
            <a:r>
              <a:rPr lang="lt-LT" kern="100" dirty="0" err="1">
                <a:effectLst/>
                <a:latin typeface="Times New Roman" panose="02020603050405020304" pitchFamily="18" charset="0"/>
                <a:ea typeface="Calibri" panose="020F0502020204030204" pitchFamily="34" charset="0"/>
                <a:cs typeface="Times New Roman" panose="02020603050405020304" pitchFamily="18" charset="0"/>
              </a:rPr>
              <a:t>nėbuvo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nei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plačiai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aptariama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viešajame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diskurse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nei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tyrinėjama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mokslo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darbuotojų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aprašoma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bendrai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ilgalaikės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priežiūros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paslaugų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situacija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Lietuvoje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teisinis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reglamentavimas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bei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praktinės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įžvalgos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atsakyti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į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tyrėjų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suformuotus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klausimus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dėl</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live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-in care“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paslaugų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reglamentavimo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prieinamumo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t.t</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Lietuvoje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nėra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galimybių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t-LT"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600"/>
              </a:spcAft>
            </a:pP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Oficialių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duomenų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apie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darbuotojus</a:t>
            </a:r>
            <a:r>
              <a:rPr lang="lt-LT" kern="100" dirty="0">
                <a:effectLst/>
                <a:latin typeface="Times New Roman" panose="02020603050405020304" pitchFamily="18" charset="0"/>
                <a:ea typeface="Calibri" panose="020F0502020204030204" pitchFamily="34" charset="0"/>
                <a:cs typeface="Times New Roman" panose="02020603050405020304" pitchFamily="18" charset="0"/>
              </a:rPr>
              <a:t>, kurie dirba ir gyvena klientų namuose, </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nėra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galimai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yra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atvejų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kai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žmonės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ieško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pagalbininkų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kurie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galėtų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prižiūrėti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slaugyti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šeimos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narius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bet</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oficialių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duomenų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nėra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nes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nėra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tokios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paslaugos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O</a:t>
            </a:r>
            <a:r>
              <a:rPr lang="es-ES" i="1" kern="100" dirty="0">
                <a:effectLst/>
                <a:latin typeface="Times New Roman" panose="02020603050405020304" pitchFamily="18" charset="0"/>
                <a:ea typeface="Calibri" panose="020F0502020204030204" pitchFamily="34" charset="0"/>
                <a:cs typeface="Times New Roman" panose="02020603050405020304" pitchFamily="18" charset="0"/>
              </a:rPr>
              <a:t>nline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klausimynas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buvo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išplatintas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tarp</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priežiūros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teikėjų</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taikant</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sniego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gniūžtės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metodą</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tačiau</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akivaizdžiai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dominuoja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socialiniai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darbuotojai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arba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padėjėjai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kurie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teikia</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priežiūros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paslaugas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kliento</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dienos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metu</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atvykdami</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pas</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kern="100" dirty="0" err="1">
                <a:effectLst/>
                <a:latin typeface="Times New Roman" panose="02020603050405020304" pitchFamily="18" charset="0"/>
                <a:ea typeface="Calibri" panose="020F0502020204030204" pitchFamily="34" charset="0"/>
                <a:cs typeface="Times New Roman" panose="02020603050405020304" pitchFamily="18" charset="0"/>
              </a:rPr>
              <a:t>klientą</a:t>
            </a:r>
            <a:r>
              <a:rPr lang="es-ES"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lt-LT" kern="100" dirty="0">
                <a:latin typeface="Times New Roman" panose="02020603050405020304" pitchFamily="18" charset="0"/>
                <a:ea typeface="Calibri" panose="020F0502020204030204" pitchFamily="34" charset="0"/>
                <a:cs typeface="Times New Roman" panose="02020603050405020304" pitchFamily="18" charset="0"/>
              </a:rPr>
              <a:t> Du </a:t>
            </a:r>
            <a:r>
              <a:rPr lang="lt-LT" kern="100" dirty="0" err="1">
                <a:latin typeface="Times New Roman" panose="02020603050405020304" pitchFamily="18" charset="0"/>
                <a:ea typeface="Calibri" panose="020F0502020204030204" pitchFamily="34" charset="0"/>
                <a:cs typeface="Times New Roman" panose="02020603050405020304" pitchFamily="18" charset="0"/>
              </a:rPr>
              <a:t>atsalymai</a:t>
            </a:r>
            <a:r>
              <a:rPr lang="lt-LT" kern="100" dirty="0">
                <a:latin typeface="Times New Roman" panose="02020603050405020304" pitchFamily="18" charset="0"/>
                <a:ea typeface="Calibri" panose="020F0502020204030204" pitchFamily="34" charset="0"/>
                <a:cs typeface="Times New Roman" panose="02020603050405020304" pitchFamily="18" charset="0"/>
              </a:rPr>
              <a:t> – darbas Vokietijoje, vienas – darbas Norvegijoje.</a:t>
            </a:r>
          </a:p>
          <a:p>
            <a:pPr algn="just">
              <a:spcAft>
                <a:spcPts val="600"/>
              </a:spcAft>
            </a:pPr>
            <a:endParaRPr lang="lt-LT"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spcAft>
                <a:spcPts val="600"/>
              </a:spcAft>
              <a:buNone/>
            </a:pPr>
            <a:endParaRPr lang="lt-LT"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lt-LT"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11AEE114-1F3E-592E-E0B7-B656A37198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41330" y="0"/>
            <a:ext cx="1650670" cy="1650670"/>
          </a:xfrm>
          <a:prstGeom prst="rect">
            <a:avLst/>
          </a:prstGeom>
        </p:spPr>
      </p:pic>
    </p:spTree>
    <p:extLst>
      <p:ext uri="{BB962C8B-B14F-4D97-AF65-F5344CB8AC3E}">
        <p14:creationId xmlns:p14="http://schemas.microsoft.com/office/powerpoint/2010/main" val="2619518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E487F-C443-84A6-017B-D217BD8CCF23}"/>
              </a:ext>
            </a:extLst>
          </p:cNvPr>
          <p:cNvSpPr>
            <a:spLocks noGrp="1"/>
          </p:cNvSpPr>
          <p:nvPr>
            <p:ph type="title"/>
          </p:nvPr>
        </p:nvSpPr>
        <p:spPr/>
        <p:txBody>
          <a:bodyPr/>
          <a:lstStyle/>
          <a:p>
            <a:r>
              <a:rPr lang="es-ES" sz="3600" dirty="0" err="1">
                <a:effectLst/>
                <a:latin typeface="Times New Roman" panose="02020603050405020304" pitchFamily="18" charset="0"/>
                <a:ea typeface="Calibri" panose="020F0502020204030204" pitchFamily="34" charset="0"/>
              </a:rPr>
              <a:t>MobileCare</a:t>
            </a:r>
            <a:endParaRPr lang="en-US" dirty="0"/>
          </a:p>
        </p:txBody>
      </p:sp>
      <p:sp>
        <p:nvSpPr>
          <p:cNvPr id="3" name="Content Placeholder 2">
            <a:extLst>
              <a:ext uri="{FF2B5EF4-FFF2-40B4-BE49-F238E27FC236}">
                <a16:creationId xmlns:a16="http://schemas.microsoft.com/office/drawing/2014/main" id="{16D061E3-0516-24BC-E6D9-8868E89E6936}"/>
              </a:ext>
            </a:extLst>
          </p:cNvPr>
          <p:cNvSpPr>
            <a:spLocks noGrp="1"/>
          </p:cNvSpPr>
          <p:nvPr>
            <p:ph idx="1"/>
          </p:nvPr>
        </p:nvSpPr>
        <p:spPr/>
        <p:txBody>
          <a:bodyPr/>
          <a:lstStyle/>
          <a:p>
            <a:pPr marL="0" indent="0">
              <a:buNone/>
            </a:pPr>
            <a:r>
              <a:rPr lang="en-US" i="1" dirty="0"/>
              <a:t>Focus</a:t>
            </a:r>
            <a:r>
              <a:rPr lang="en-US" dirty="0"/>
              <a:t> </a:t>
            </a:r>
            <a:r>
              <a:rPr lang="en-US" dirty="0" err="1"/>
              <a:t>grupės</a:t>
            </a:r>
            <a:r>
              <a:rPr lang="en-US" dirty="0"/>
              <a:t> </a:t>
            </a:r>
            <a:r>
              <a:rPr lang="en-US" dirty="0" err="1"/>
              <a:t>diskusija</a:t>
            </a:r>
            <a:r>
              <a:rPr lang="en-US" dirty="0"/>
              <a:t>, 2024-12-09, </a:t>
            </a:r>
            <a:r>
              <a:rPr lang="en-US" dirty="0" err="1"/>
              <a:t>dalyvavo</a:t>
            </a:r>
            <a:r>
              <a:rPr lang="en-US" dirty="0"/>
              <a:t> 10 respondent;</a:t>
            </a:r>
          </a:p>
          <a:p>
            <a:pPr marL="0" indent="0">
              <a:buNone/>
            </a:pPr>
            <a:endParaRPr lang="en-US" dirty="0"/>
          </a:p>
          <a:p>
            <a:pPr marL="0" indent="0">
              <a:buNone/>
            </a:pPr>
            <a:r>
              <a:rPr lang="en-US" dirty="0" err="1"/>
              <a:t>Pusiau</a:t>
            </a:r>
            <a:r>
              <a:rPr lang="en-US" dirty="0"/>
              <a:t> </a:t>
            </a:r>
            <a:r>
              <a:rPr lang="en-US" dirty="0" err="1"/>
              <a:t>struktūruotas</a:t>
            </a:r>
            <a:r>
              <a:rPr lang="en-US" dirty="0"/>
              <a:t> </a:t>
            </a:r>
            <a:r>
              <a:rPr lang="en-US" dirty="0" err="1"/>
              <a:t>interviu</a:t>
            </a:r>
            <a:r>
              <a:rPr lang="en-US" dirty="0"/>
              <a:t>, 2024-11-19/12-23, </a:t>
            </a:r>
            <a:r>
              <a:rPr lang="en-US" dirty="0" err="1"/>
              <a:t>dalyvavo</a:t>
            </a:r>
            <a:r>
              <a:rPr lang="en-US" dirty="0"/>
              <a:t> 8 respondentia;</a:t>
            </a:r>
          </a:p>
          <a:p>
            <a:pPr marL="0" indent="0">
              <a:buNone/>
            </a:pPr>
            <a:endParaRPr lang="en-US" dirty="0"/>
          </a:p>
          <a:p>
            <a:pPr marL="0" indent="0">
              <a:buNone/>
            </a:pPr>
            <a:r>
              <a:rPr lang="en-US" dirty="0"/>
              <a:t>On-line </a:t>
            </a:r>
            <a:r>
              <a:rPr lang="en-US" dirty="0" err="1"/>
              <a:t>apklausa</a:t>
            </a:r>
            <a:r>
              <a:rPr lang="en-US" dirty="0"/>
              <a:t>, 2024-11/12, </a:t>
            </a:r>
            <a:r>
              <a:rPr lang="en-US" dirty="0" err="1"/>
              <a:t>dalyvavo</a:t>
            </a:r>
            <a:r>
              <a:rPr lang="en-US" dirty="0"/>
              <a:t> 51 </a:t>
            </a:r>
            <a:r>
              <a:rPr lang="en-US" dirty="0" err="1"/>
              <a:t>respondentas</a:t>
            </a:r>
            <a:r>
              <a:rPr lang="en-US" dirty="0"/>
              <a:t>.</a:t>
            </a:r>
          </a:p>
          <a:p>
            <a:pPr marL="0" indent="0">
              <a:buNone/>
            </a:pPr>
            <a:endParaRPr lang="en-US" dirty="0"/>
          </a:p>
          <a:p>
            <a:pPr marL="0" indent="0">
              <a:buNone/>
            </a:pPr>
            <a:r>
              <a:rPr lang="en-US" dirty="0" err="1"/>
              <a:t>Išplėti</a:t>
            </a:r>
            <a:r>
              <a:rPr lang="en-US" dirty="0"/>
              <a:t>.</a:t>
            </a:r>
          </a:p>
          <a:p>
            <a:pPr marL="0" indent="0">
              <a:buNone/>
            </a:pPr>
            <a:endParaRPr lang="en-US" dirty="0"/>
          </a:p>
        </p:txBody>
      </p:sp>
      <p:pic>
        <p:nvPicPr>
          <p:cNvPr id="4" name="Picture 3">
            <a:extLst>
              <a:ext uri="{FF2B5EF4-FFF2-40B4-BE49-F238E27FC236}">
                <a16:creationId xmlns:a16="http://schemas.microsoft.com/office/drawing/2014/main" id="{BC263870-AD48-96DF-8D2C-37FB2A9E53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3942" y="516197"/>
            <a:ext cx="1650670" cy="1650670"/>
          </a:xfrm>
          <a:prstGeom prst="rect">
            <a:avLst/>
          </a:prstGeom>
        </p:spPr>
      </p:pic>
    </p:spTree>
    <p:extLst>
      <p:ext uri="{BB962C8B-B14F-4D97-AF65-F5344CB8AC3E}">
        <p14:creationId xmlns:p14="http://schemas.microsoft.com/office/powerpoint/2010/main" val="3997345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4EA103-296D-C296-7F8E-80981A9F4555}"/>
              </a:ext>
            </a:extLst>
          </p:cNvPr>
          <p:cNvSpPr>
            <a:spLocks noGrp="1"/>
          </p:cNvSpPr>
          <p:nvPr>
            <p:ph type="title"/>
          </p:nvPr>
        </p:nvSpPr>
        <p:spPr/>
        <p:txBody>
          <a:bodyPr/>
          <a:lstStyle/>
          <a:p>
            <a:r>
              <a:rPr lang="es-ES" sz="3600" dirty="0" err="1">
                <a:effectLst/>
                <a:latin typeface="Times New Roman" panose="02020603050405020304" pitchFamily="18" charset="0"/>
                <a:ea typeface="Calibri" panose="020F0502020204030204" pitchFamily="34" charset="0"/>
              </a:rPr>
              <a:t>MobileCare</a:t>
            </a:r>
            <a:endParaRPr lang="en-US" dirty="0"/>
          </a:p>
        </p:txBody>
      </p:sp>
      <p:sp>
        <p:nvSpPr>
          <p:cNvPr id="3" name="Content Placeholder 2">
            <a:extLst>
              <a:ext uri="{FF2B5EF4-FFF2-40B4-BE49-F238E27FC236}">
                <a16:creationId xmlns:a16="http://schemas.microsoft.com/office/drawing/2014/main" id="{389767ED-5C77-B110-D447-EDD3B41402A3}"/>
              </a:ext>
            </a:extLst>
          </p:cNvPr>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On-line </a:t>
            </a:r>
            <a:r>
              <a:rPr lang="en-US" b="1" dirty="0" err="1">
                <a:latin typeface="Times New Roman" panose="02020603050405020304" pitchFamily="18" charset="0"/>
                <a:cs typeface="Times New Roman" panose="02020603050405020304" pitchFamily="18" charset="0"/>
              </a:rPr>
              <a:t>apklausa</a:t>
            </a:r>
            <a:r>
              <a:rPr lang="en-US" b="1" dirty="0">
                <a:latin typeface="Times New Roman" panose="02020603050405020304" pitchFamily="18" charset="0"/>
                <a:cs typeface="Times New Roman" panose="02020603050405020304" pitchFamily="18" charset="0"/>
              </a:rPr>
              <a:t> </a:t>
            </a:r>
          </a:p>
          <a:p>
            <a:pPr marL="0" indent="0">
              <a:buNone/>
            </a:pP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Apklausoje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dalyvavo</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(į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pateiktus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klausimus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atsakė</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51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respondentas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buvo</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tikimasi</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ne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mažiau</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nei</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30).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Visi</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respondentai</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Lietuvos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piliečiai</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kurie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teikia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priežiūros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paslaugas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klientų</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namuose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Apie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30%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respondentų</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 25-45 m.,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apie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60% - 45-65 m.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amžiaus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3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respondentai</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gyvena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ir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dirba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Vokietijoje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teikia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priežiūros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paslaugas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ir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gyvena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kliento</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namuose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i="1" kern="100" dirty="0" err="1">
                <a:effectLst/>
                <a:latin typeface="Times New Roman" panose="02020603050405020304" pitchFamily="18" charset="0"/>
                <a:ea typeface="Calibri" panose="020F0502020204030204" pitchFamily="34" charset="0"/>
                <a:cs typeface="Arial" panose="020B0604020202020204" pitchFamily="34" charset="0"/>
              </a:rPr>
              <a:t>live</a:t>
            </a:r>
            <a:r>
              <a:rPr lang="es-ES" sz="1800" i="1" kern="100" dirty="0">
                <a:effectLst/>
                <a:latin typeface="Times New Roman" panose="02020603050405020304" pitchFamily="18" charset="0"/>
                <a:ea typeface="Calibri" panose="020F0502020204030204" pitchFamily="34" charset="0"/>
                <a:cs typeface="Arial" panose="020B0604020202020204" pitchFamily="34" charset="0"/>
              </a:rPr>
              <a:t>-in</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care), 1 –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Norvegijoje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teikia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slaugos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paslaugas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kliento</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namuose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pagal</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poreikį</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1 –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gyvenęs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ir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dirbęs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Airijoje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i="1" kern="100" dirty="0" err="1">
                <a:effectLst/>
                <a:latin typeface="Times New Roman" panose="02020603050405020304" pitchFamily="18" charset="0"/>
                <a:ea typeface="Calibri" panose="020F0502020204030204" pitchFamily="34" charset="0"/>
                <a:cs typeface="Arial" panose="020B0604020202020204" pitchFamily="34" charset="0"/>
              </a:rPr>
              <a:t>live</a:t>
            </a:r>
            <a:r>
              <a:rPr lang="es-ES" sz="1800" i="1" kern="100" dirty="0">
                <a:effectLst/>
                <a:latin typeface="Times New Roman" panose="02020603050405020304" pitchFamily="18" charset="0"/>
                <a:ea typeface="Calibri" panose="020F0502020204030204" pitchFamily="34" charset="0"/>
                <a:cs typeface="Arial" panose="020B0604020202020204" pitchFamily="34" charset="0"/>
              </a:rPr>
              <a:t>-in</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care),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kiti</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gyvena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ir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dirba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Lietuvoje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teikia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priežiūros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paslaugas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kliento</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namuose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arba</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slaugos</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/globos </a:t>
            </a:r>
            <a:r>
              <a:rPr lang="es-ES" sz="1800" kern="100" dirty="0" err="1">
                <a:effectLst/>
                <a:latin typeface="Times New Roman" panose="02020603050405020304" pitchFamily="18" charset="0"/>
                <a:ea typeface="Calibri" panose="020F0502020204030204" pitchFamily="34" charset="0"/>
                <a:cs typeface="Arial" panose="020B0604020202020204" pitchFamily="34" charset="0"/>
              </a:rPr>
              <a:t>įstaigose</a:t>
            </a:r>
            <a:r>
              <a:rPr lang="es-ES" sz="1800" kern="100" dirty="0">
                <a:effectLst/>
                <a:latin typeface="Times New Roman" panose="02020603050405020304" pitchFamily="18" charset="0"/>
                <a:ea typeface="Calibri" panose="020F0502020204030204" pitchFamily="34" charset="0"/>
                <a:cs typeface="Arial" panose="020B0604020202020204" pitchFamily="34" charset="0"/>
              </a:rPr>
              <a:t>.</a:t>
            </a:r>
            <a:endParaRPr lang="en-US" sz="1800" kern="100" dirty="0">
              <a:effectLst/>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Picture 3">
            <a:extLst>
              <a:ext uri="{FF2B5EF4-FFF2-40B4-BE49-F238E27FC236}">
                <a16:creationId xmlns:a16="http://schemas.microsoft.com/office/drawing/2014/main" id="{3A104ECC-67CA-86DC-9507-4D2AAB2EB1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3942" y="516197"/>
            <a:ext cx="1650670" cy="1650670"/>
          </a:xfrm>
          <a:prstGeom prst="rect">
            <a:avLst/>
          </a:prstGeom>
        </p:spPr>
      </p:pic>
    </p:spTree>
    <p:extLst>
      <p:ext uri="{BB962C8B-B14F-4D97-AF65-F5344CB8AC3E}">
        <p14:creationId xmlns:p14="http://schemas.microsoft.com/office/powerpoint/2010/main" val="87906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0D297-79F9-6980-2101-E13DC888C7CA}"/>
              </a:ext>
            </a:extLst>
          </p:cNvPr>
          <p:cNvSpPr>
            <a:spLocks noGrp="1"/>
          </p:cNvSpPr>
          <p:nvPr>
            <p:ph type="title"/>
          </p:nvPr>
        </p:nvSpPr>
        <p:spPr/>
        <p:txBody>
          <a:bodyPr/>
          <a:lstStyle/>
          <a:p>
            <a:r>
              <a:rPr lang="es-ES" sz="3600" dirty="0" err="1">
                <a:effectLst/>
                <a:latin typeface="Times New Roman" panose="02020603050405020304" pitchFamily="18" charset="0"/>
                <a:ea typeface="Calibri" panose="020F0502020204030204" pitchFamily="34" charset="0"/>
              </a:rPr>
              <a:t>MobileCare</a:t>
            </a:r>
            <a:r>
              <a:rPr lang="es-ES" sz="3600" dirty="0">
                <a:effectLst/>
                <a:latin typeface="Times New Roman" panose="02020603050405020304" pitchFamily="18" charset="0"/>
                <a:ea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8FC20EB7-C74B-2336-5FDE-51EB348ECD1D}"/>
              </a:ext>
            </a:extLst>
          </p:cNvPr>
          <p:cNvSpPr>
            <a:spLocks noGrp="1"/>
          </p:cNvSpPr>
          <p:nvPr>
            <p:ph idx="1"/>
          </p:nvPr>
        </p:nvSpPr>
        <p:spPr>
          <a:xfrm>
            <a:off x="2589212" y="1603717"/>
            <a:ext cx="8915400" cy="4738086"/>
          </a:xfrm>
        </p:spPr>
        <p:txBody>
          <a:bodyPr>
            <a:normAutofit fontScale="85000" lnSpcReduction="20000"/>
          </a:bodyPr>
          <a:lstStyle/>
          <a:p>
            <a:pPr marL="0" marR="0" algn="just">
              <a:lnSpc>
                <a:spcPct val="150000"/>
              </a:lnSpc>
              <a:spcAft>
                <a:spcPts val="600"/>
              </a:spcAft>
              <a:buNone/>
            </a:pPr>
            <a:r>
              <a:rPr lang="es-ES" sz="1900" b="1" kern="100" dirty="0" err="1">
                <a:effectLst/>
                <a:latin typeface="Times New Roman" panose="02020603050405020304" pitchFamily="18" charset="0"/>
                <a:ea typeface="Calibri" panose="020F0502020204030204" pitchFamily="34" charset="0"/>
                <a:cs typeface="Times New Roman" panose="02020603050405020304" pitchFamily="18" charset="0"/>
              </a:rPr>
              <a:t>Interviu</a:t>
            </a:r>
            <a:r>
              <a:rPr lang="es-ES" sz="1900" b="1" kern="100"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sz="1900" b="1" i="1" kern="100" dirty="0" err="1">
                <a:effectLst/>
                <a:latin typeface="Times New Roman" panose="02020603050405020304" pitchFamily="18" charset="0"/>
                <a:ea typeface="Calibri" panose="020F0502020204030204" pitchFamily="34" charset="0"/>
                <a:cs typeface="Times New Roman" panose="02020603050405020304" pitchFamily="18" charset="0"/>
              </a:rPr>
              <a:t>focus</a:t>
            </a:r>
            <a:r>
              <a:rPr lang="es-ES" sz="1900" b="1"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b="1" i="1" kern="100" dirty="0" err="1">
                <a:effectLst/>
                <a:latin typeface="Times New Roman" panose="02020603050405020304" pitchFamily="18" charset="0"/>
                <a:ea typeface="Calibri" panose="020F0502020204030204" pitchFamily="34" charset="0"/>
                <a:cs typeface="Times New Roman" panose="02020603050405020304" pitchFamily="18" charset="0"/>
              </a:rPr>
              <a:t>grupės</a:t>
            </a:r>
            <a:r>
              <a:rPr lang="es-ES" sz="19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diskusijos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metu</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buvo</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klausiama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apie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tai</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ką</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jie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žino</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apie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b="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s-ES" sz="1900" b="1" kern="100" dirty="0" err="1">
                <a:effectLst/>
                <a:latin typeface="Times New Roman" panose="02020603050405020304" pitchFamily="18" charset="0"/>
                <a:ea typeface="Calibri" panose="020F0502020204030204" pitchFamily="34" charset="0"/>
                <a:cs typeface="Times New Roman" panose="02020603050405020304" pitchFamily="18" charset="0"/>
              </a:rPr>
              <a:t>live</a:t>
            </a:r>
            <a:r>
              <a:rPr lang="es-ES" sz="1900" b="1" kern="100" dirty="0">
                <a:effectLst/>
                <a:latin typeface="Times New Roman" panose="02020603050405020304" pitchFamily="18" charset="0"/>
                <a:ea typeface="Calibri" panose="020F0502020204030204" pitchFamily="34" charset="0"/>
                <a:cs typeface="Times New Roman" panose="02020603050405020304" pitchFamily="18" charset="0"/>
              </a:rPr>
              <a:t>-in care“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paslaugą</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Dauguma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atsakymų</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buvo</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jog</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apie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paslaugą</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yra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girdėję</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paslauga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reikalinga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bet</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Lietuvoje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tokios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paslaugos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nėra</a:t>
            </a:r>
            <a:r>
              <a:rPr lang="es-ES" sz="1900" kern="100" dirty="0">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slauga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esu</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susidūrusi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paslauga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reikalinga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paslaugos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klientų</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labai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reikalinga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labai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trūksta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ypač</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savaitgaliais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Šeimos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nariai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pervargsta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prasideda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konfliktai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apie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paslaugą</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gyvenant</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kliento</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nesu</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girdėjęs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gal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užsienyje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Lietuvoje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turėti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žmogų</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kuris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slaugytų</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gyventų</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kliento</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yra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per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brangu</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Jeigu</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ligoninė</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nepriima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slaugo</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namiškiai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šeimos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nariai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dažniausiai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nekvalifikuotas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personalas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gyvenimas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kliento</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yra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prabangos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dalykas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paslaugos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ir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gyvenimas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kliento</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pas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mus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naujovė</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Skandinavijos</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šalyse</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tai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jau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seniai</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i="1" kern="100" dirty="0" err="1">
                <a:effectLst/>
                <a:latin typeface="Times New Roman" panose="02020603050405020304" pitchFamily="18" charset="0"/>
                <a:ea typeface="Calibri" panose="020F0502020204030204" pitchFamily="34" charset="0"/>
                <a:cs typeface="Times New Roman" panose="02020603050405020304" pitchFamily="18" charset="0"/>
              </a:rPr>
              <a:t>yra</a:t>
            </a:r>
            <a:r>
              <a:rPr lang="es-ES" sz="19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Tik</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vienas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interviu</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davęs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žmogus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pasakė</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jog</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jo</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aplinkoje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yra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žmogus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kurio</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artimą</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šeimos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narį</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prižiūri</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ukrainietė</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ji ir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gyvena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klientės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namuose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(deja,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bet</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duoti</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interviu</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ji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atsisakė</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marR="0" algn="just">
              <a:lnSpc>
                <a:spcPct val="150000"/>
              </a:lnSpc>
              <a:spcAft>
                <a:spcPts val="600"/>
              </a:spcAft>
              <a:buNone/>
            </a:pP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Interviu</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dalyvavę</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asmenys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akcentavo</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jog</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nakties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metu</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priežiūros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paslaugas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teikia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namiškiai</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arba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ieškoma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pagalbos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per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pažįstamus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arba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ieškoma</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galimybės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artimąjį</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patalpinti</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stacionarioje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įstaigoje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slaugos</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ligoninėje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 globos </a:t>
            </a:r>
            <a:r>
              <a:rPr lang="es-ES" sz="1900" kern="100" dirty="0" err="1">
                <a:effectLst/>
                <a:latin typeface="Times New Roman" panose="02020603050405020304" pitchFamily="18" charset="0"/>
                <a:ea typeface="Calibri" panose="020F0502020204030204" pitchFamily="34" charset="0"/>
                <a:cs typeface="Times New Roman" panose="02020603050405020304" pitchFamily="18" charset="0"/>
              </a:rPr>
              <a:t>įstaigoje</a:t>
            </a:r>
            <a:r>
              <a:rPr lang="es-ES" sz="19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9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pic>
        <p:nvPicPr>
          <p:cNvPr id="4" name="Picture 3">
            <a:extLst>
              <a:ext uri="{FF2B5EF4-FFF2-40B4-BE49-F238E27FC236}">
                <a16:creationId xmlns:a16="http://schemas.microsoft.com/office/drawing/2014/main" id="{A3F53F04-FFB1-96AA-E4B6-0D9D7CF5ED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3942" y="516197"/>
            <a:ext cx="1650670" cy="1650670"/>
          </a:xfrm>
          <a:prstGeom prst="rect">
            <a:avLst/>
          </a:prstGeom>
        </p:spPr>
      </p:pic>
    </p:spTree>
    <p:extLst>
      <p:ext uri="{BB962C8B-B14F-4D97-AF65-F5344CB8AC3E}">
        <p14:creationId xmlns:p14="http://schemas.microsoft.com/office/powerpoint/2010/main" val="82090353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98</TotalTime>
  <Words>1553</Words>
  <Application>Microsoft Office PowerPoint</Application>
  <PresentationFormat>Plačiaekranė</PresentationFormat>
  <Paragraphs>80</Paragraphs>
  <Slides>13</Slides>
  <Notes>0</Notes>
  <HiddenSlides>0</HiddenSlides>
  <MMClips>0</MMClips>
  <ScaleCrop>false</ScaleCrop>
  <HeadingPairs>
    <vt:vector size="6" baseType="variant">
      <vt:variant>
        <vt:lpstr>Naudojami šriftai</vt:lpstr>
      </vt:variant>
      <vt:variant>
        <vt:i4>8</vt:i4>
      </vt:variant>
      <vt:variant>
        <vt:lpstr>Tema</vt:lpstr>
      </vt:variant>
      <vt:variant>
        <vt:i4>1</vt:i4>
      </vt:variant>
      <vt:variant>
        <vt:lpstr>Skaidrių pavadinimai</vt:lpstr>
      </vt:variant>
      <vt:variant>
        <vt:i4>13</vt:i4>
      </vt:variant>
    </vt:vector>
  </HeadingPairs>
  <TitlesOfParts>
    <vt:vector size="22" baseType="lpstr">
      <vt:lpstr>Arial</vt:lpstr>
      <vt:lpstr>Calibri</vt:lpstr>
      <vt:lpstr>Calibri Light</vt:lpstr>
      <vt:lpstr>Century Gothic</vt:lpstr>
      <vt:lpstr>Symbol</vt:lpstr>
      <vt:lpstr>Times New Roman</vt:lpstr>
      <vt:lpstr>Wingdings</vt:lpstr>
      <vt:lpstr>Wingdings 3</vt:lpstr>
      <vt:lpstr>Wisp</vt:lpstr>
      <vt:lpstr>Socialinis dialogas kaip priemonė pagerinti darbuotojų, teikiančių priežiūros  paslaugas klientų namuose, darbo ir gyvenimo sąlygas bei  mobilumą Europos Sąjungoje   Social dialogue as a tool to improve the conditions of functioning of intra-EU labour mobility in homebased care services – MobileCare: Case of Lithuania  </vt:lpstr>
      <vt:lpstr>MobileCare</vt:lpstr>
      <vt:lpstr>MobileCare</vt:lpstr>
      <vt:lpstr>MobileCare</vt:lpstr>
      <vt:lpstr>MobileCare</vt:lpstr>
      <vt:lpstr>MobileCare</vt:lpstr>
      <vt:lpstr>MobileCare</vt:lpstr>
      <vt:lpstr>MobileCare</vt:lpstr>
      <vt:lpstr>MobileCare                                              </vt:lpstr>
      <vt:lpstr>MobileCare</vt:lpstr>
      <vt:lpstr>MobileCare - IŠVADOS</vt:lpstr>
      <vt:lpstr>MobileCare</vt:lpstr>
      <vt:lpstr>MobileCare – Klausimai ateities  diskusijai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Daiva Kvedaraite</dc:creator>
  <cp:lastModifiedBy>Ricardas Garuolis</cp:lastModifiedBy>
  <cp:revision>12</cp:revision>
  <cp:lastPrinted>2025-05-12T14:03:58Z</cp:lastPrinted>
  <dcterms:created xsi:type="dcterms:W3CDTF">2025-03-27T16:45:58Z</dcterms:created>
  <dcterms:modified xsi:type="dcterms:W3CDTF">2025-05-30T11:19:54Z</dcterms:modified>
</cp:coreProperties>
</file>