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0"/>
  </p:notesMasterIdLst>
  <p:sldIdLst>
    <p:sldId id="277" r:id="rId2"/>
    <p:sldId id="883" r:id="rId3"/>
    <p:sldId id="948" r:id="rId4"/>
    <p:sldId id="949" r:id="rId5"/>
    <p:sldId id="903" r:id="rId6"/>
    <p:sldId id="961" r:id="rId7"/>
    <p:sldId id="947" r:id="rId8"/>
    <p:sldId id="951" r:id="rId9"/>
    <p:sldId id="952" r:id="rId10"/>
    <p:sldId id="953" r:id="rId11"/>
    <p:sldId id="886" r:id="rId12"/>
    <p:sldId id="955" r:id="rId13"/>
    <p:sldId id="956" r:id="rId14"/>
    <p:sldId id="957" r:id="rId15"/>
    <p:sldId id="958" r:id="rId16"/>
    <p:sldId id="960" r:id="rId17"/>
    <p:sldId id="950" r:id="rId18"/>
    <p:sldId id="902" r:id="rId19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C8CE39-C49D-F42D-43EE-CB8DA8211FEF}" name="Ligita Valalytė" initials="LV" userId="S::ligita.valalyte@kalejimai.lt::5dff96c6-bcc2-4068-946c-025b7e8ab536" providerId="AD"/>
  <p188:author id="{EAA0B860-1A09-8F10-AE9F-40BA9A07157C}" name="Juratė Stankevičienė (planavimas)" initials="JS(" userId="S::j.stankeviciene@kalejimai.lt::59ebc286-26fc-4bb1-acaa-d3ad9b337eaf" providerId="AD"/>
  <p188:author id="{0566A67D-1616-817C-ABB0-F448F75B849A}" name="Lina Taločkaitė Govarė" initials="LT" userId="S::lina.talockaite@kalejimai.lt::cf78b654-c528-403b-b8dd-c65104511123" providerId="AD"/>
  <p188:author id="{53724FE2-AE97-43A9-42E3-E1A3B9E24BD5}" name="Linas Nanartavičius" initials="LN" userId="S::linas.nanartavicius@kalejimai.lt::86db99b7-9647-41cf-bb82-9b08921581b5" providerId="AD"/>
  <p188:author id="{E177D9F1-FF3F-E1CB-0DB3-06C3839B7E46}" name="Nijolė Goštautaitė Midttun" initials="NM" userId="S::nijole.gostautaite@kalejimai.lt::8e3058b4-0463-4468-95e8-66bd6399db4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EEF"/>
    <a:srgbClr val="4472C4"/>
    <a:srgbClr val="7F9ED3"/>
    <a:srgbClr val="EAEFF7"/>
    <a:srgbClr val="5B9BD5"/>
    <a:srgbClr val="FFC000"/>
    <a:srgbClr val="A5A5A5"/>
    <a:srgbClr val="ED7D31"/>
    <a:srgbClr val="88BECB"/>
    <a:srgbClr val="F0C4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A9E10D-D280-41A2-9836-581EA827F698}" v="316" dt="2026-01-14T06:32:31.7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3CE63-C4BA-4FF7-A700-1091E687AD8E}" type="datetimeFigureOut">
              <a:rPr lang="lt-LT" smtClean="0"/>
              <a:pPr/>
              <a:t>2026-01-15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7C38D-1FEF-4CB0-BD9A-F2201098FCB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7314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80851-0A47-7433-2072-7CBEB4836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8F768C42-79E0-2CAD-8644-43F077B10E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55871B05-3193-767A-68B6-91A4CD196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173A9703-D747-93B6-9A7E-E48E8AF8B6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A2AC1-2543-4FC5-9670-B66FF299E69F}" type="slidenum">
              <a:rPr lang="lt-LT" smtClean="0"/>
              <a:t>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89893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4A306-90AE-23C6-B6DD-D792F5F2F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51EF79CF-2AE5-360C-103B-A3C1CC6B73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E147C6A1-1397-3013-0344-55602297CB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E462108E-37A9-8A4A-7C54-B8CF050EFE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A2AC1-2543-4FC5-9670-B66FF299E69F}" type="slidenum">
              <a:rPr lang="lt-LT" smtClean="0"/>
              <a:t>11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51190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A0DF0-F966-F485-F05D-9C3D2094C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8BA38657-F157-B9BD-06AA-037CA08DAA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396024E2-002C-58DE-7114-2CD43F2AB9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0B4F260A-97FE-412F-D3E5-D0532FFB73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A2AC1-2543-4FC5-9670-B66FF299E69F}" type="slidenum">
              <a:rPr lang="lt-LT" smtClean="0"/>
              <a:t>12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82769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2091C-78E7-D53C-ECAA-9B390AA9B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D84BEF64-52C8-ECBF-DBE2-2FE3B4BB22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9AF51DD0-11E3-83B6-B579-FA5100D24F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D215A95B-8894-035A-888D-7D28B38E80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A2AC1-2543-4FC5-9670-B66FF299E69F}" type="slidenum">
              <a:rPr lang="lt-LT" smtClean="0"/>
              <a:t>13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3006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F2591-CCFD-739D-6011-F48C0B4F3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DEEA1A88-C457-31D2-816B-165D875FFD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8168FE8B-B9C9-2156-3695-1F119741A1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7FC19D2B-577B-FF5D-5EF9-8092CFA0BF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A2AC1-2543-4FC5-9670-B66FF299E69F}" type="slidenum">
              <a:rPr lang="lt-LT" smtClean="0"/>
              <a:t>14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83027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92A52-91FD-DE25-A67F-4CAB21A36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EFB8CBAB-54E7-41A4-D3B5-3DDB7F22AA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C12B9AB8-637D-3AA8-7B7F-F3D9F58EE7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4FDCDCEC-206D-1702-80D7-E29A8A9B0C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A2AC1-2543-4FC5-9670-B66FF299E69F}" type="slidenum">
              <a:rPr lang="lt-LT" smtClean="0"/>
              <a:t>15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125669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B8B4-6B26-DE0C-6FFA-9219A4093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1782383F-A90C-7833-FD96-41E6A006D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35E72B29-65CD-89B9-A798-38DD2E89FB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7162B77A-33B1-AAEF-00A8-6574F22ED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A2AC1-2543-4FC5-9670-B66FF299E69F}" type="slidenum">
              <a:rPr lang="lt-LT" smtClean="0"/>
              <a:t>16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43533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4A306-90AE-23C6-B6DD-D792F5F2F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51EF79CF-2AE5-360C-103B-A3C1CC6B73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E147C6A1-1397-3013-0344-55602297CB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E462108E-37A9-8A4A-7C54-B8CF050EFE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A2AC1-2543-4FC5-9670-B66FF299E69F}" type="slidenum">
              <a:rPr lang="lt-LT" smtClean="0"/>
              <a:t>17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38499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9687D-C6F3-76F7-3513-5927DEE9A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14B21F36-1B76-2C66-01AE-1C4259B4EE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C8777B9C-434F-AA53-C6F6-B09CE7BA4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66209937-9230-1976-EF37-5BFA0820A9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A2AC1-2543-4FC5-9670-B66FF299E69F}" type="slidenum">
              <a:rPr lang="lt-LT" smtClean="0"/>
              <a:t>18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0302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80851-0A47-7433-2072-7CBEB4836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8F768C42-79E0-2CAD-8644-43F077B10E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55871B05-3193-767A-68B6-91A4CD196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173A9703-D747-93B6-9A7E-E48E8AF8B6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A2AC1-2543-4FC5-9670-B66FF299E69F}" type="slidenum">
              <a:rPr lang="lt-LT" smtClean="0"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5588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80851-0A47-7433-2072-7CBEB4836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8F768C42-79E0-2CAD-8644-43F077B10E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55871B05-3193-767A-68B6-91A4CD196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173A9703-D747-93B6-9A7E-E48E8AF8B6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A2AC1-2543-4FC5-9670-B66FF299E69F}" type="slidenum">
              <a:rPr lang="lt-LT" smtClean="0"/>
              <a:t>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57508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0AED2-67BD-C01C-1AD7-53BAA0C14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CA5A32CD-4C9E-9469-5CA5-0CCDFFFFD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86490BE8-56CD-E7CA-0F1D-B618E6535B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6CD8BA33-D07E-2D0E-CCEA-6748DBCC9A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A2AC1-2543-4FC5-9670-B66FF299E69F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51037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513AF-CD27-7CB4-EE6D-FB1DB17D9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7F9213DA-2F41-D988-1DF7-07124C1CCE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FF9E5B23-3B88-8769-FAC4-50BD5254B1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6F188371-BCD3-5481-6F75-DA74D05FAC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A2AC1-2543-4FC5-9670-B66FF299E69F}" type="slidenum">
              <a:rPr lang="lt-LT" smtClean="0"/>
              <a:t>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88993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CCC93-FD45-9F1A-AF76-4CFB39E8C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EFEE96F3-C53F-CFCA-57C7-E9BDB59BFF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3F4B8228-D889-9613-9916-E6650A7C77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13925099-C3E1-1FDA-8021-EA975CA4B0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A2AC1-2543-4FC5-9670-B66FF299E69F}" type="slidenum">
              <a:rPr lang="lt-LT" smtClean="0"/>
              <a:t>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85483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26FC4-089F-3A39-2D68-693FA0998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C024333E-8420-53FD-3C55-B6B183783C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A86DDD04-114F-D36C-80B7-399AA5D063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D0C8C11A-9E26-59DD-539D-4DC2D25B39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A2AC1-2543-4FC5-9670-B66FF299E69F}" type="slidenum">
              <a:rPr lang="lt-LT" smtClean="0"/>
              <a:t>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78985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38D97-A1EF-C45F-BE26-18AF77255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EB0D0FDE-C6F5-6DF4-D050-8D68908677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53788581-94F0-8273-6BD6-F8896E2BE9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3D67867E-0B39-5EA1-EAD0-3F553F7A48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A2AC1-2543-4FC5-9670-B66FF299E69F}" type="slidenum">
              <a:rPr lang="lt-LT" smtClean="0"/>
              <a:t>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45564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71F94-2960-5019-B667-9052C7C2F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7C9C48FC-35CB-0858-42F6-04B1D779B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42FF809D-8CB1-ADA9-DE16-6FCF50833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4686EB93-E217-0108-52D2-9BB3F34474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A2AC1-2543-4FC5-9670-B66FF299E69F}" type="slidenum">
              <a:rPr lang="lt-LT" smtClean="0"/>
              <a:t>10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26004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8E76-DE99-4B18-B6C9-16B60B530311}" type="datetimeFigureOut">
              <a:rPr lang="lt-LT" smtClean="0"/>
              <a:pPr/>
              <a:t>2026-01-15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5334-D0B8-429E-93B8-C57F0376089D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63458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8E76-DE99-4B18-B6C9-16B60B530311}" type="datetimeFigureOut">
              <a:rPr lang="lt-LT" smtClean="0"/>
              <a:pPr/>
              <a:t>2026-01-15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5334-D0B8-429E-93B8-C57F0376089D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0583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8E76-DE99-4B18-B6C9-16B60B530311}" type="datetimeFigureOut">
              <a:rPr lang="lt-LT" smtClean="0"/>
              <a:pPr/>
              <a:t>2026-01-15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5334-D0B8-429E-93B8-C57F0376089D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90734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surface with a black stripe&#10;&#10;Description automatically generated with medium confidence">
            <a:extLst>
              <a:ext uri="{FF2B5EF4-FFF2-40B4-BE49-F238E27FC236}">
                <a16:creationId xmlns:a16="http://schemas.microsoft.com/office/drawing/2014/main" id="{4A4BFD52-1109-F926-67D7-E4F8755202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602905" y="-1"/>
            <a:ext cx="10589094" cy="6858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0A3C20D-A79A-418B-17F3-A9E6B44A7FD4}"/>
              </a:ext>
            </a:extLst>
          </p:cNvPr>
          <p:cNvSpPr/>
          <p:nvPr userDrawn="1"/>
        </p:nvSpPr>
        <p:spPr>
          <a:xfrm>
            <a:off x="0" y="0"/>
            <a:ext cx="2383436" cy="6857999"/>
          </a:xfrm>
          <a:prstGeom prst="rect">
            <a:avLst/>
          </a:prstGeom>
          <a:solidFill>
            <a:srgbClr val="363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13" name="Picture 12" descr="A blue star with black background&#10;&#10;Description automatically generated">
            <a:extLst>
              <a:ext uri="{FF2B5EF4-FFF2-40B4-BE49-F238E27FC236}">
                <a16:creationId xmlns:a16="http://schemas.microsoft.com/office/drawing/2014/main" id="{74658AEC-4D5A-5259-990D-861B278410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rcRect l="58839" t="22382" r="14689" b="14601"/>
          <a:stretch/>
        </p:blipFill>
        <p:spPr>
          <a:xfrm>
            <a:off x="0" y="1"/>
            <a:ext cx="2383436" cy="6857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5B0444-01CB-21CE-CC52-F627319DEB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921" y="391978"/>
            <a:ext cx="1447642" cy="1435069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9D064EDD-6D3D-CD25-A36C-058B3054C8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10427" y="739657"/>
            <a:ext cx="9055444" cy="114164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i="0">
                <a:solidFill>
                  <a:srgbClr val="363B4D"/>
                </a:solidFill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0567FEF-7328-91AA-2A9F-BE0666B7C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10427" y="2306755"/>
            <a:ext cx="9055445" cy="37354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986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626F93-9843-D0B6-48D8-7CDA44712109}"/>
              </a:ext>
            </a:extLst>
          </p:cNvPr>
          <p:cNvSpPr/>
          <p:nvPr userDrawn="1"/>
        </p:nvSpPr>
        <p:spPr>
          <a:xfrm>
            <a:off x="0" y="0"/>
            <a:ext cx="12181002" cy="6857999"/>
          </a:xfrm>
          <a:prstGeom prst="rect">
            <a:avLst/>
          </a:prstGeom>
          <a:solidFill>
            <a:srgbClr val="363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8" name="Picture 7" descr="A blue star with black background&#10;&#10;Description automatically generated">
            <a:extLst>
              <a:ext uri="{FF2B5EF4-FFF2-40B4-BE49-F238E27FC236}">
                <a16:creationId xmlns:a16="http://schemas.microsoft.com/office/drawing/2014/main" id="{F4C1BB07-FA09-6EDB-1929-D4009B10FD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l="50030" t="22382" r="4670" b="14601"/>
          <a:stretch/>
        </p:blipFill>
        <p:spPr>
          <a:xfrm>
            <a:off x="-15329" y="1"/>
            <a:ext cx="4796852" cy="6857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F238B4-5AD5-B3D1-D438-133BE9C3BF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2871" y="158115"/>
            <a:ext cx="994807" cy="9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6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8E76-DE99-4B18-B6C9-16B60B530311}" type="datetimeFigureOut">
              <a:rPr lang="lt-LT" smtClean="0"/>
              <a:pPr/>
              <a:t>2026-01-15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5334-D0B8-429E-93B8-C57F0376089D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44750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8E76-DE99-4B18-B6C9-16B60B530311}" type="datetimeFigureOut">
              <a:rPr lang="lt-LT" smtClean="0"/>
              <a:pPr/>
              <a:t>2026-01-15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5334-D0B8-429E-93B8-C57F0376089D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44877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8E76-DE99-4B18-B6C9-16B60B530311}" type="datetimeFigureOut">
              <a:rPr lang="lt-LT" smtClean="0"/>
              <a:pPr/>
              <a:t>2026-01-15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5334-D0B8-429E-93B8-C57F0376089D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6819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8E76-DE99-4B18-B6C9-16B60B530311}" type="datetimeFigureOut">
              <a:rPr lang="lt-LT" smtClean="0"/>
              <a:pPr/>
              <a:t>2026-01-15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5334-D0B8-429E-93B8-C57F0376089D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62443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8E76-DE99-4B18-B6C9-16B60B530311}" type="datetimeFigureOut">
              <a:rPr lang="lt-LT" smtClean="0"/>
              <a:pPr/>
              <a:t>2026-01-15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5334-D0B8-429E-93B8-C57F0376089D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61349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8E76-DE99-4B18-B6C9-16B60B530311}" type="datetimeFigureOut">
              <a:rPr lang="lt-LT" smtClean="0"/>
              <a:pPr/>
              <a:t>2026-01-15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5334-D0B8-429E-93B8-C57F0376089D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56064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8E76-DE99-4B18-B6C9-16B60B530311}" type="datetimeFigureOut">
              <a:rPr lang="lt-LT" smtClean="0"/>
              <a:pPr/>
              <a:t>2026-01-15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5334-D0B8-429E-93B8-C57F0376089D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16523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8E76-DE99-4B18-B6C9-16B60B530311}" type="datetimeFigureOut">
              <a:rPr lang="lt-LT" smtClean="0"/>
              <a:pPr/>
              <a:t>2026-01-15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5334-D0B8-429E-93B8-C57F0376089D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43216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C8E76-DE99-4B18-B6C9-16B60B530311}" type="datetimeFigureOut">
              <a:rPr lang="lt-LT" smtClean="0"/>
              <a:pPr/>
              <a:t>2026-01-15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35334-D0B8-429E-93B8-C57F0376089D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8295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08A2AD7-179D-91E9-173F-F0653836C67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32195" y="3208791"/>
            <a:ext cx="2487015" cy="1655762"/>
          </a:xfrm>
        </p:spPr>
        <p:txBody>
          <a:bodyPr/>
          <a:lstStyle/>
          <a:p>
            <a:pPr marL="0" indent="0">
              <a:buNone/>
            </a:pPr>
            <a:r>
              <a:rPr lang="lt-LT">
                <a:solidFill>
                  <a:schemeClr val="bg1"/>
                </a:solidFill>
              </a:rPr>
              <a:t>       </a:t>
            </a:r>
            <a:endParaRPr lang="en-L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A7CC34-9C9E-A181-9415-B8C1D0F4EF03}"/>
              </a:ext>
            </a:extLst>
          </p:cNvPr>
          <p:cNvSpPr txBox="1"/>
          <p:nvPr/>
        </p:nvSpPr>
        <p:spPr>
          <a:xfrm>
            <a:off x="1273128" y="1763494"/>
            <a:ext cx="9002574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lt-LT" sz="4000" b="1" dirty="0">
                <a:solidFill>
                  <a:schemeClr val="bg1"/>
                </a:solidFill>
                <a:latin typeface="Montserrat"/>
              </a:rPr>
              <a:t>LIETUVOS RESPUBLIKOS BAUSMIŲ VYKDYMO SISTEMOS ŠAKOS KOLEKTYVINĖ SUTARTIS</a:t>
            </a:r>
            <a:endParaRPr lang="lt-LT" sz="40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A4F0A7-0323-6F06-B273-7D005838A207}"/>
              </a:ext>
            </a:extLst>
          </p:cNvPr>
          <p:cNvSpPr txBox="1"/>
          <p:nvPr/>
        </p:nvSpPr>
        <p:spPr>
          <a:xfrm>
            <a:off x="2688059" y="4439897"/>
            <a:ext cx="68158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4000" b="1" dirty="0">
                <a:solidFill>
                  <a:schemeClr val="bg1"/>
                </a:solidFill>
                <a:latin typeface="Montserrat"/>
              </a:rPr>
              <a:t>2025 M. GRUODŽIO 29 D.</a:t>
            </a:r>
          </a:p>
        </p:txBody>
      </p:sp>
    </p:spTree>
    <p:extLst>
      <p:ext uri="{BB962C8B-B14F-4D97-AF65-F5344CB8AC3E}">
        <p14:creationId xmlns:p14="http://schemas.microsoft.com/office/powerpoint/2010/main" val="3022723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A70CA-3104-716F-6211-E3BBB6293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>
            <a:extLst>
              <a:ext uri="{FF2B5EF4-FFF2-40B4-BE49-F238E27FC236}">
                <a16:creationId xmlns:a16="http://schemas.microsoft.com/office/drawing/2014/main" id="{CAEEDDA3-952C-F7AC-0441-8FF870E5D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6556" y="209934"/>
            <a:ext cx="9055444" cy="731627"/>
          </a:xfrm>
        </p:spPr>
        <p:txBody>
          <a:bodyPr>
            <a:normAutofit/>
          </a:bodyPr>
          <a:lstStyle/>
          <a:p>
            <a:r>
              <a:rPr lang="lt-LT" dirty="0"/>
              <a:t>Darbuotojų garantijos (4)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69F898-7BE7-CD1D-71DF-0942C01B601C}"/>
              </a:ext>
            </a:extLst>
          </p:cNvPr>
          <p:cNvSpPr txBox="1"/>
          <p:nvPr/>
        </p:nvSpPr>
        <p:spPr>
          <a:xfrm>
            <a:off x="2541503" y="941561"/>
            <a:ext cx="9650497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>
                <a:latin typeface="Montserrat" panose="00000500000000000000" pitchFamily="2" charset="0"/>
              </a:rPr>
              <a:t>2. Darbuotojas, kurio tarnybinė veikla </a:t>
            </a:r>
            <a:r>
              <a:rPr lang="lt-LT" sz="2000" b="1" dirty="0">
                <a:latin typeface="Montserrat" panose="00000500000000000000" pitchFamily="2" charset="0"/>
              </a:rPr>
              <a:t>2 (du) kartus iš eilės</a:t>
            </a:r>
            <a:r>
              <a:rPr lang="lt-LT" sz="2000" dirty="0">
                <a:latin typeface="Montserrat" panose="00000500000000000000" pitchFamily="2" charset="0"/>
              </a:rPr>
              <a:t> įvertinama kaip </a:t>
            </a:r>
            <a:r>
              <a:rPr lang="lt-LT" sz="2000" b="1" dirty="0">
                <a:latin typeface="Montserrat" panose="00000500000000000000" pitchFamily="2" charset="0"/>
              </a:rPr>
              <a:t>atitinkanti lūkesčius</a:t>
            </a:r>
            <a:r>
              <a:rPr lang="lt-LT" sz="2000" dirty="0">
                <a:latin typeface="Montserrat" panose="00000500000000000000" pitchFamily="2" charset="0"/>
              </a:rPr>
              <a:t>, teisės aktų nustatyta tvarka </a:t>
            </a:r>
            <a:r>
              <a:rPr lang="lt-LT" sz="2000" b="1" dirty="0">
                <a:latin typeface="Montserrat" panose="00000500000000000000" pitchFamily="2" charset="0"/>
              </a:rPr>
              <a:t>gali būti skatinamas</a:t>
            </a:r>
            <a:r>
              <a:rPr lang="lt-LT" sz="2000" dirty="0">
                <a:latin typeface="Montserrat" panose="00000500000000000000" pitchFamily="2" charset="0"/>
              </a:rPr>
              <a:t>, </a:t>
            </a:r>
            <a:r>
              <a:rPr lang="lt-LT" sz="2000" b="1" dirty="0">
                <a:latin typeface="Montserrat" panose="00000500000000000000" pitchFamily="2" charset="0"/>
              </a:rPr>
              <a:t>o darbuotojas, kuris ne trumpiau kaip 2 (dvejus) metus yra profesinės sąjungos narys, skatinamas</a:t>
            </a:r>
            <a:r>
              <a:rPr lang="lt-LT" sz="2000" dirty="0">
                <a:latin typeface="Montserrat" panose="00000500000000000000" pitchFamily="2" charset="0"/>
              </a:rPr>
              <a:t>. Skatinimo dydį ir formą nustato DDAK;</a:t>
            </a:r>
          </a:p>
          <a:p>
            <a:endParaRPr lang="lt-LT" sz="1000" dirty="0">
              <a:latin typeface="Montserrat" panose="00000500000000000000" pitchFamily="2" charset="0"/>
            </a:endParaRPr>
          </a:p>
          <a:p>
            <a:r>
              <a:rPr lang="lt-LT" sz="2000" dirty="0">
                <a:latin typeface="Montserrat" panose="00000500000000000000" pitchFamily="2" charset="0"/>
              </a:rPr>
              <a:t>3. </a:t>
            </a:r>
            <a:r>
              <a:rPr lang="lt-LT" sz="2000" b="1" dirty="0">
                <a:latin typeface="Montserrat" panose="00000500000000000000" pitchFamily="2" charset="0"/>
              </a:rPr>
              <a:t>Profesinė sąjunga turi teisę teikti </a:t>
            </a:r>
            <a:r>
              <a:rPr lang="lt-LT" sz="2000" dirty="0">
                <a:latin typeface="Montserrat" panose="00000500000000000000" pitchFamily="2" charset="0"/>
              </a:rPr>
              <a:t>motyvuotus, argumentuotus, teisės aktų reikalavimus atitinkančius </a:t>
            </a:r>
            <a:r>
              <a:rPr lang="lt-LT" sz="2000" b="1" dirty="0">
                <a:latin typeface="Montserrat" panose="00000500000000000000" pitchFamily="2" charset="0"/>
              </a:rPr>
              <a:t>siūlymus dėl darbuotojų paskatinimo ar apdovanojimo</a:t>
            </a:r>
            <a:r>
              <a:rPr lang="lt-LT" sz="2000" dirty="0">
                <a:latin typeface="Montserrat" panose="00000500000000000000" pitchFamily="2" charset="0"/>
              </a:rPr>
              <a:t>;</a:t>
            </a:r>
          </a:p>
          <a:p>
            <a:endParaRPr lang="lt-LT" sz="1000" b="1" dirty="0">
              <a:latin typeface="Montserrat" panose="00000500000000000000" pitchFamily="2" charset="0"/>
            </a:endParaRPr>
          </a:p>
          <a:p>
            <a:r>
              <a:rPr lang="lt-LT" sz="2000" dirty="0">
                <a:effectLst/>
                <a:latin typeface="Montserrat" panose="00000500000000000000" pitchFamily="2" charset="0"/>
                <a:ea typeface="Times New Roman" panose="02020603050405020304" pitchFamily="18" charset="0"/>
              </a:rPr>
              <a:t>4. </a:t>
            </a:r>
            <a:r>
              <a:rPr lang="lt-LT" sz="2000" b="1" dirty="0">
                <a:effectLst/>
                <a:latin typeface="Montserrat" panose="00000500000000000000" pitchFamily="2" charset="0"/>
                <a:ea typeface="Times New Roman" panose="02020603050405020304" pitchFamily="18" charset="0"/>
              </a:rPr>
              <a:t>Prieš pradedant tirti profesinės sąjungos nario </a:t>
            </a:r>
            <a:r>
              <a:rPr lang="lt-LT" sz="2000" dirty="0">
                <a:effectLst/>
                <a:latin typeface="Montserrat" panose="00000500000000000000" pitchFamily="2" charset="0"/>
                <a:ea typeface="Times New Roman" panose="02020603050405020304" pitchFamily="18" charset="0"/>
              </a:rPr>
              <a:t>darbo pareigų pažeidimą ar tarnybinį nusižengimą, privaloma nedelsiant apie tai informuoti profesinę sąjungą;</a:t>
            </a:r>
            <a:endParaRPr lang="lt-LT" sz="2000" dirty="0">
              <a:latin typeface="Montserrat" panose="00000500000000000000" pitchFamily="2" charset="0"/>
            </a:endParaRPr>
          </a:p>
          <a:p>
            <a:endParaRPr lang="lt-LT" sz="1000" dirty="0">
              <a:effectLst/>
              <a:latin typeface="Montserrat" panose="00000500000000000000" pitchFamily="2" charset="0"/>
              <a:ea typeface="Times New Roman" panose="02020603050405020304" pitchFamily="18" charset="0"/>
            </a:endParaRPr>
          </a:p>
          <a:p>
            <a:r>
              <a:rPr lang="lt-LT" sz="2000" dirty="0">
                <a:latin typeface="Montserrat" panose="00000500000000000000" pitchFamily="2" charset="0"/>
                <a:ea typeface="Times New Roman" panose="02020603050405020304" pitchFamily="18" charset="0"/>
              </a:rPr>
              <a:t>5. </a:t>
            </a:r>
            <a:r>
              <a:rPr lang="lt-LT" sz="2000" b="1" dirty="0">
                <a:effectLst/>
                <a:latin typeface="Montserrat" panose="00000500000000000000" pitchFamily="2" charset="0"/>
                <a:ea typeface="Times New Roman" panose="02020603050405020304" pitchFamily="18" charset="0"/>
              </a:rPr>
              <a:t>Skiriant tarnybines nuobaudas</a:t>
            </a:r>
            <a:r>
              <a:rPr lang="lt-LT" sz="2000" dirty="0">
                <a:effectLst/>
                <a:latin typeface="Montserrat" panose="00000500000000000000" pitchFamily="2" charset="0"/>
                <a:ea typeface="Times New Roman" panose="02020603050405020304" pitchFamily="18" charset="0"/>
              </a:rPr>
              <a:t>, išskyrus atleidimą, </a:t>
            </a:r>
            <a:r>
              <a:rPr lang="lt-LT" sz="2000" b="1" dirty="0">
                <a:effectLst/>
                <a:latin typeface="Montserrat" panose="00000500000000000000" pitchFamily="2" charset="0"/>
                <a:ea typeface="Times New Roman" panose="02020603050405020304" pitchFamily="18" charset="0"/>
              </a:rPr>
              <a:t>profesinių sąjungų nariams</a:t>
            </a:r>
            <a:r>
              <a:rPr lang="lt-LT" sz="2000" dirty="0">
                <a:effectLst/>
                <a:latin typeface="Montserrat" panose="00000500000000000000" pitchFamily="2" charset="0"/>
                <a:ea typeface="Times New Roman" panose="02020603050405020304" pitchFamily="18" charset="0"/>
              </a:rPr>
              <a:t> reikalingas išankstinis profesinės sąjungos renkamojo organo sutikimas;</a:t>
            </a:r>
          </a:p>
          <a:p>
            <a:endParaRPr lang="lt-LT" sz="1000" dirty="0">
              <a:latin typeface="Montserrat" panose="00000500000000000000" pitchFamily="2" charset="0"/>
            </a:endParaRPr>
          </a:p>
          <a:p>
            <a:r>
              <a:rPr lang="lt-LT" sz="2000" dirty="0">
                <a:latin typeface="Montserrat" panose="00000500000000000000" pitchFamily="2" charset="0"/>
              </a:rPr>
              <a:t>6. Profesinė sąjunga </a:t>
            </a:r>
            <a:r>
              <a:rPr lang="lt-LT" sz="2000" b="1" dirty="0">
                <a:latin typeface="Montserrat" panose="00000500000000000000" pitchFamily="2" charset="0"/>
              </a:rPr>
              <a:t>gali teikti motyvuotą siūlymą </a:t>
            </a:r>
            <a:r>
              <a:rPr lang="lt-LT" sz="2000" dirty="0">
                <a:latin typeface="Montserrat" panose="00000500000000000000" pitchFamily="2" charset="0"/>
              </a:rPr>
              <a:t>tarnybinę nuobaudą pareigūnui ar valstybės tarnautojui, </a:t>
            </a:r>
            <a:r>
              <a:rPr lang="lt-LT" sz="2000" b="1" dirty="0">
                <a:latin typeface="Montserrat" panose="00000500000000000000" pitchFamily="2" charset="0"/>
              </a:rPr>
              <a:t>panaikinti prieš terminą</a:t>
            </a:r>
            <a:r>
              <a:rPr lang="lt-LT" sz="2000" dirty="0">
                <a:latin typeface="Montserrat" panose="00000500000000000000" pitchFamily="2" charset="0"/>
              </a:rPr>
              <a:t>, bet ne anksčiau kaip po trijų mėnesių nuo nuobaudos skyrimo.</a:t>
            </a:r>
          </a:p>
          <a:p>
            <a:endParaRPr lang="lt-LT" sz="2000" dirty="0">
              <a:latin typeface="Montserrat" panose="00000500000000000000" pitchFamily="2" charset="0"/>
            </a:endParaRPr>
          </a:p>
          <a:p>
            <a:endParaRPr lang="lt-LT" sz="2000" dirty="0">
              <a:latin typeface="Montserrat" panose="00000500000000000000" pitchFamily="2" charset="0"/>
            </a:endParaRPr>
          </a:p>
          <a:p>
            <a:r>
              <a:rPr lang="lt-LT" sz="2000" dirty="0">
                <a:latin typeface="Montserrat" panose="00000500000000000000" pitchFamily="2" charset="0"/>
              </a:rPr>
              <a:t>3. </a:t>
            </a:r>
            <a:endParaRPr lang="lt-LT" sz="2000" b="1" dirty="0">
              <a:latin typeface="Montserrat" panose="00000500000000000000" pitchFamily="2" charset="0"/>
            </a:endParaRPr>
          </a:p>
          <a:p>
            <a:endParaRPr lang="lt-LT" sz="2000" dirty="0">
              <a:latin typeface="Montserrat" panose="00000500000000000000" pitchFamily="2" charset="0"/>
            </a:endParaRPr>
          </a:p>
          <a:p>
            <a:endParaRPr lang="lt-LT" sz="20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759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72A1E-5802-9CA6-3A3D-E6A080F9B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F80D17-83E5-3D3D-1AFB-AEBFFD77D1B5}"/>
              </a:ext>
            </a:extLst>
          </p:cNvPr>
          <p:cNvSpPr txBox="1"/>
          <p:nvPr/>
        </p:nvSpPr>
        <p:spPr>
          <a:xfrm>
            <a:off x="2533683" y="858216"/>
            <a:ext cx="923616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u="sng" dirty="0">
                <a:solidFill>
                  <a:schemeClr val="dk1"/>
                </a:solidFill>
                <a:latin typeface="Montserrat" panose="00000500000000000000" pitchFamily="2" charset="0"/>
              </a:rPr>
              <a:t>Darbo organizavimo garantijos:</a:t>
            </a:r>
          </a:p>
          <a:p>
            <a:endParaRPr lang="lt-LT" sz="1000" dirty="0">
              <a:solidFill>
                <a:schemeClr val="dk1"/>
              </a:solidFill>
              <a:latin typeface="Montserrat" panose="00000500000000000000" pitchFamily="2" charset="0"/>
            </a:endParaRPr>
          </a:p>
          <a:p>
            <a:r>
              <a:rPr lang="lt-LT" sz="2000" dirty="0">
                <a:solidFill>
                  <a:schemeClr val="dk1"/>
                </a:solidFill>
                <a:latin typeface="Montserrat" panose="00000500000000000000" pitchFamily="2" charset="0"/>
              </a:rPr>
              <a:t>1. D</a:t>
            </a:r>
            <a:r>
              <a:rPr lang="lt-LT" sz="2000" dirty="0">
                <a:latin typeface="Montserrat" panose="00000500000000000000" pitchFamily="2" charset="0"/>
              </a:rPr>
              <a:t>arbo grafikai gali būti keičiami įspėjus darbuotoją </a:t>
            </a:r>
            <a:r>
              <a:rPr lang="lt-LT" sz="2000" b="1" dirty="0">
                <a:latin typeface="Montserrat" panose="00000500000000000000" pitchFamily="2" charset="0"/>
              </a:rPr>
              <a:t>prieš 2 jo darbo dienas,</a:t>
            </a:r>
            <a:r>
              <a:rPr lang="lt-LT" sz="2000" dirty="0">
                <a:latin typeface="Montserrat" panose="00000500000000000000" pitchFamily="2" charset="0"/>
              </a:rPr>
              <a:t> o dirbant pamaininį (24 val.) darbą – </a:t>
            </a:r>
            <a:r>
              <a:rPr lang="lt-LT" sz="2000" b="1" dirty="0">
                <a:latin typeface="Montserrat" panose="00000500000000000000" pitchFamily="2" charset="0"/>
              </a:rPr>
              <a:t>prieš 3 kalendorines dienas.</a:t>
            </a:r>
          </a:p>
          <a:p>
            <a:endParaRPr lang="lt-LT" sz="1000" dirty="0">
              <a:latin typeface="Montserrat" panose="00000500000000000000" pitchFamily="2" charset="0"/>
            </a:endParaRPr>
          </a:p>
          <a:p>
            <a:r>
              <a:rPr lang="lt-LT" sz="2000" dirty="0">
                <a:latin typeface="Montserrat" panose="00000500000000000000" pitchFamily="2" charset="0"/>
              </a:rPr>
              <a:t>2. Darbuotojams</a:t>
            </a:r>
            <a:r>
              <a:rPr lang="lt-LT" sz="2000" b="1" dirty="0">
                <a:latin typeface="Montserrat" panose="00000500000000000000" pitchFamily="2" charset="0"/>
              </a:rPr>
              <a:t> turi būti suteikta pietų pertrauka, </a:t>
            </a:r>
            <a:r>
              <a:rPr lang="lt-LT" sz="2000" dirty="0">
                <a:latin typeface="Montserrat" panose="00000500000000000000" pitchFamily="2" charset="0"/>
              </a:rPr>
              <a:t>skirta pailsėti ir pavalgyti, ne vėliau po 5 val. darbo (24 val. pamainomis – ne vėliau kaip po 6 val.) </a:t>
            </a:r>
            <a:r>
              <a:rPr lang="lt-LT" sz="2000" b="1" dirty="0">
                <a:latin typeface="Montserrat" panose="00000500000000000000" pitchFamily="2" charset="0"/>
              </a:rPr>
              <a:t>Darbuotojams dirbantiems 12 val. ar 24 val. pamainomis  </a:t>
            </a:r>
            <a:r>
              <a:rPr lang="lt-LT" sz="2000" dirty="0">
                <a:latin typeface="Montserrat" panose="00000500000000000000" pitchFamily="2" charset="0"/>
              </a:rPr>
              <a:t>pietų pertrauka (45 min.), kurios metu leidžiama palikti darbovietę, suteikiama darbuotojo raštišku prašymu, šis laikas neįskaitomas į darbuotojo darbo laiką.</a:t>
            </a:r>
          </a:p>
          <a:p>
            <a:endParaRPr lang="lt-LT" sz="2000" dirty="0">
              <a:latin typeface="Montserrat" panose="00000500000000000000" pitchFamily="2" charset="0"/>
            </a:endParaRPr>
          </a:p>
          <a:p>
            <a:r>
              <a:rPr lang="lt-LT" sz="2000" dirty="0">
                <a:latin typeface="Montserrat" panose="00000500000000000000" pitchFamily="2" charset="0"/>
              </a:rPr>
              <a:t>3. </a:t>
            </a:r>
            <a:r>
              <a:rPr lang="lt-LT" sz="2000" b="1" dirty="0">
                <a:latin typeface="Montserrat" panose="00000500000000000000" pitchFamily="2" charset="0"/>
              </a:rPr>
              <a:t>Maksimali viršvalandžių trukmė per metus – 340 valandų. </a:t>
            </a:r>
            <a:r>
              <a:rPr lang="lt-LT" sz="2000" dirty="0">
                <a:latin typeface="Montserrat" panose="00000500000000000000" pitchFamily="2" charset="0"/>
              </a:rPr>
              <a:t>Už viršvalandinį darbą iki 240 valandų mokamas 1,5 darbuotojo darbo užmokesčio dydžio atlygis, nuo 241 iki 300 valandų - 1,6; nuo 301 iki 320 valandų - 1,8; nuo 321 iki 340 valandų - 2,0.</a:t>
            </a:r>
            <a:endParaRPr lang="lt-LT" sz="2000" dirty="0">
              <a:solidFill>
                <a:schemeClr val="dk1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Pavadinimas 3">
            <a:extLst>
              <a:ext uri="{FF2B5EF4-FFF2-40B4-BE49-F238E27FC236}">
                <a16:creationId xmlns:a16="http://schemas.microsoft.com/office/drawing/2014/main" id="{5EB603FE-02F6-F0FD-7033-80913BD9D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3683" y="119606"/>
            <a:ext cx="9446282" cy="738610"/>
          </a:xfrm>
        </p:spPr>
        <p:txBody>
          <a:bodyPr>
            <a:normAutofit/>
          </a:bodyPr>
          <a:lstStyle/>
          <a:p>
            <a:r>
              <a:rPr lang="lt-LT" dirty="0"/>
              <a:t>Darbo ir poilsio laiko organizavimas (1)</a:t>
            </a:r>
          </a:p>
        </p:txBody>
      </p:sp>
    </p:spTree>
    <p:extLst>
      <p:ext uri="{BB962C8B-B14F-4D97-AF65-F5344CB8AC3E}">
        <p14:creationId xmlns:p14="http://schemas.microsoft.com/office/powerpoint/2010/main" val="2437972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CB726-B253-5761-288A-583280722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FB9EED-FB2A-D875-D226-72590E6C78C0}"/>
              </a:ext>
            </a:extLst>
          </p:cNvPr>
          <p:cNvSpPr txBox="1"/>
          <p:nvPr/>
        </p:nvSpPr>
        <p:spPr>
          <a:xfrm>
            <a:off x="2533683" y="858216"/>
            <a:ext cx="92361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>
                <a:solidFill>
                  <a:schemeClr val="dk1"/>
                </a:solidFill>
                <a:latin typeface="Montserrat" panose="00000500000000000000" pitchFamily="2" charset="0"/>
              </a:rPr>
              <a:t>4</a:t>
            </a:r>
            <a:r>
              <a:rPr lang="lt-LT" sz="2000" dirty="0">
                <a:latin typeface="Montserrat" panose="00000500000000000000" pitchFamily="2" charset="0"/>
              </a:rPr>
              <a:t>. Laikas, skirtas pamainos perdavimui ar priėmimui, įskaitomas į darbo laiką. </a:t>
            </a:r>
            <a:r>
              <a:rPr lang="lt-LT" sz="2000" b="1" dirty="0">
                <a:latin typeface="Montserrat" panose="00000500000000000000" pitchFamily="2" charset="0"/>
              </a:rPr>
              <a:t>Šis laikas neturi trukti ilgiau kaip 15 minučių per pamainą.</a:t>
            </a:r>
          </a:p>
          <a:p>
            <a:endParaRPr lang="lt-LT" sz="2000" dirty="0">
              <a:latin typeface="Montserrat" panose="00000500000000000000" pitchFamily="2" charset="0"/>
            </a:endParaRPr>
          </a:p>
          <a:p>
            <a:r>
              <a:rPr lang="lt-LT" sz="2000" b="1" u="sng" dirty="0">
                <a:latin typeface="Montserrat" panose="00000500000000000000" pitchFamily="2" charset="0"/>
              </a:rPr>
              <a:t>Papildomos atostogos:</a:t>
            </a:r>
          </a:p>
          <a:p>
            <a:endParaRPr lang="lt-LT" sz="1000" dirty="0">
              <a:latin typeface="Montserrat" panose="00000500000000000000" pitchFamily="2" charset="0"/>
            </a:endParaRPr>
          </a:p>
          <a:p>
            <a:r>
              <a:rPr lang="lt-LT" sz="2000" dirty="0">
                <a:latin typeface="Montserrat" panose="00000500000000000000" pitchFamily="2" charset="0"/>
              </a:rPr>
              <a:t>1. Darbuotojams </a:t>
            </a:r>
            <a:r>
              <a:rPr lang="lt-LT" sz="2000" b="1" dirty="0">
                <a:latin typeface="Montserrat" panose="00000500000000000000" pitchFamily="2" charset="0"/>
              </a:rPr>
              <a:t>už kiekvienų paskesnių 5 metų nepertraukiamąjį darbo stažą BVS įstaigoje suteikiama viena darbo diena papildomų atostogų</a:t>
            </a:r>
            <a:r>
              <a:rPr lang="lt-LT" sz="2000" dirty="0">
                <a:latin typeface="Montserrat" panose="00000500000000000000" pitchFamily="2" charset="0"/>
              </a:rPr>
              <a:t>;</a:t>
            </a:r>
          </a:p>
          <a:p>
            <a:endParaRPr lang="lt-LT" sz="1000" dirty="0">
              <a:latin typeface="Montserrat" panose="00000500000000000000" pitchFamily="2" charset="0"/>
            </a:endParaRPr>
          </a:p>
          <a:p>
            <a:r>
              <a:rPr lang="lt-LT" sz="2000" dirty="0">
                <a:latin typeface="Montserrat" panose="00000500000000000000" pitchFamily="2" charset="0"/>
              </a:rPr>
              <a:t>2. Pareigūnams, atostogos ilginamos atsižvelgiant į tarnybos stažą, </a:t>
            </a:r>
            <a:r>
              <a:rPr lang="lt-LT" sz="2000" b="1" dirty="0">
                <a:latin typeface="Montserrat" panose="00000500000000000000" pitchFamily="2" charset="0"/>
              </a:rPr>
              <a:t>pridedant visas papildomas dienas iš karto už einamuosius metus</a:t>
            </a:r>
            <a:r>
              <a:rPr lang="lt-LT" sz="2000" dirty="0">
                <a:latin typeface="Montserrat" panose="00000500000000000000" pitchFamily="2" charset="0"/>
              </a:rPr>
              <a:t>;</a:t>
            </a:r>
          </a:p>
          <a:p>
            <a:endParaRPr lang="lt-LT" sz="1000" dirty="0">
              <a:solidFill>
                <a:schemeClr val="dk1"/>
              </a:solidFill>
              <a:latin typeface="Montserrat" panose="00000500000000000000" pitchFamily="2" charset="0"/>
            </a:endParaRPr>
          </a:p>
          <a:p>
            <a:r>
              <a:rPr lang="lt-LT" sz="2000" dirty="0">
                <a:solidFill>
                  <a:schemeClr val="dk1"/>
                </a:solidFill>
                <a:latin typeface="Montserrat" panose="00000500000000000000" pitchFamily="2" charset="0"/>
              </a:rPr>
              <a:t>3</a:t>
            </a:r>
            <a:r>
              <a:rPr lang="lt-LT" sz="2000" dirty="0">
                <a:latin typeface="Montserrat" panose="00000500000000000000" pitchFamily="2" charset="0"/>
              </a:rPr>
              <a:t>. </a:t>
            </a:r>
            <a:r>
              <a:rPr lang="lt-LT" sz="2000" b="1" dirty="0">
                <a:latin typeface="Montserrat" panose="00000500000000000000" pitchFamily="2" charset="0"/>
              </a:rPr>
              <a:t>Darbuotojams, auginantiems vaiką (įvaikį) su negalia </a:t>
            </a:r>
            <a:r>
              <a:rPr lang="lt-LT" sz="2000" dirty="0">
                <a:latin typeface="Montserrat" panose="00000500000000000000" pitchFamily="2" charset="0"/>
              </a:rPr>
              <a:t>iki 18 metų, arba prižiūrintiems kitus šeimos narius, kuriems nustatytas mažesnis negu 55 procentų </a:t>
            </a:r>
            <a:r>
              <a:rPr lang="lt-LT" sz="2000" dirty="0" err="1">
                <a:latin typeface="Montserrat" panose="00000500000000000000" pitchFamily="2" charset="0"/>
              </a:rPr>
              <a:t>dalyvumo</a:t>
            </a:r>
            <a:r>
              <a:rPr lang="lt-LT" sz="2000" dirty="0">
                <a:latin typeface="Montserrat" panose="00000500000000000000" pitchFamily="2" charset="0"/>
              </a:rPr>
              <a:t> lygis, darbuotojo prašymu </a:t>
            </a:r>
            <a:r>
              <a:rPr lang="lt-LT" sz="2000" b="1" dirty="0">
                <a:latin typeface="Montserrat" panose="00000500000000000000" pitchFamily="2" charset="0"/>
              </a:rPr>
              <a:t>suteikiamos papildomos 5 darbo dienų kasmetinės atostogos</a:t>
            </a:r>
            <a:r>
              <a:rPr lang="lt-LT" sz="2000" dirty="0">
                <a:latin typeface="Montserrat" panose="00000500000000000000" pitchFamily="2" charset="0"/>
              </a:rPr>
              <a:t>;</a:t>
            </a:r>
          </a:p>
          <a:p>
            <a:endParaRPr lang="lt-LT" sz="1000" dirty="0">
              <a:latin typeface="Montserrat" panose="00000500000000000000" pitchFamily="2" charset="0"/>
            </a:endParaRPr>
          </a:p>
          <a:p>
            <a:r>
              <a:rPr lang="lt-LT" sz="2000" dirty="0">
                <a:latin typeface="Montserrat" panose="00000500000000000000" pitchFamily="2" charset="0"/>
              </a:rPr>
              <a:t>4. Darbuotojui </a:t>
            </a:r>
            <a:r>
              <a:rPr lang="lt-LT" sz="2000" b="1" dirty="0">
                <a:latin typeface="Montserrat" panose="00000500000000000000" pitchFamily="2" charset="0"/>
              </a:rPr>
              <a:t>santuokai sudaryti ar artimųjų giminaičių laidotuvėms </a:t>
            </a:r>
            <a:r>
              <a:rPr lang="lt-LT" sz="2000" dirty="0">
                <a:latin typeface="Montserrat" panose="00000500000000000000" pitchFamily="2" charset="0"/>
              </a:rPr>
              <a:t>suteikiamos </a:t>
            </a:r>
            <a:r>
              <a:rPr lang="lt-LT" sz="2000" b="1" dirty="0">
                <a:latin typeface="Montserrat" panose="00000500000000000000" pitchFamily="2" charset="0"/>
              </a:rPr>
              <a:t>iki</a:t>
            </a:r>
            <a:r>
              <a:rPr lang="lt-LT" sz="2000" dirty="0">
                <a:latin typeface="Montserrat" panose="00000500000000000000" pitchFamily="2" charset="0"/>
              </a:rPr>
              <a:t> </a:t>
            </a:r>
            <a:r>
              <a:rPr lang="lt-LT" sz="2000" b="1" dirty="0">
                <a:latin typeface="Montserrat" panose="00000500000000000000" pitchFamily="2" charset="0"/>
              </a:rPr>
              <a:t>3 darbo dienų</a:t>
            </a:r>
            <a:r>
              <a:rPr lang="lt-LT" sz="2000" dirty="0">
                <a:latin typeface="Montserrat" panose="00000500000000000000" pitchFamily="2" charset="0"/>
              </a:rPr>
              <a:t> papildomos mokamos atostogos.</a:t>
            </a:r>
          </a:p>
        </p:txBody>
      </p:sp>
      <p:sp>
        <p:nvSpPr>
          <p:cNvPr id="4" name="Pavadinimas 3">
            <a:extLst>
              <a:ext uri="{FF2B5EF4-FFF2-40B4-BE49-F238E27FC236}">
                <a16:creationId xmlns:a16="http://schemas.microsoft.com/office/drawing/2014/main" id="{A7C67F5B-4429-DB82-E35D-C2F23E553C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3683" y="119606"/>
            <a:ext cx="9446282" cy="738610"/>
          </a:xfrm>
        </p:spPr>
        <p:txBody>
          <a:bodyPr>
            <a:normAutofit fontScale="90000"/>
          </a:bodyPr>
          <a:lstStyle/>
          <a:p>
            <a:r>
              <a:rPr lang="lt-LT" dirty="0"/>
              <a:t>Darbo ir poilsio laiko organizavimas (2)</a:t>
            </a:r>
          </a:p>
        </p:txBody>
      </p:sp>
    </p:spTree>
    <p:extLst>
      <p:ext uri="{BB962C8B-B14F-4D97-AF65-F5344CB8AC3E}">
        <p14:creationId xmlns:p14="http://schemas.microsoft.com/office/powerpoint/2010/main" val="3374253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39282-DB35-599F-B287-5FA3258B9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2C99BE-0044-2401-612D-5C20C8C1C7BC}"/>
              </a:ext>
            </a:extLst>
          </p:cNvPr>
          <p:cNvSpPr txBox="1"/>
          <p:nvPr/>
        </p:nvSpPr>
        <p:spPr>
          <a:xfrm>
            <a:off x="2533683" y="858216"/>
            <a:ext cx="9236163" cy="57861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2000" dirty="0">
                <a:latin typeface="Montserrat" panose="00000500000000000000" pitchFamily="2" charset="0"/>
              </a:rPr>
              <a:t>5. </a:t>
            </a:r>
            <a:r>
              <a:rPr lang="lt-LT" sz="2000" b="1" dirty="0">
                <a:latin typeface="Montserrat" panose="00000500000000000000" pitchFamily="2" charset="0"/>
              </a:rPr>
              <a:t>Profesinės sąjungos nariui</a:t>
            </a:r>
            <a:r>
              <a:rPr lang="lt-LT" sz="2000" dirty="0">
                <a:latin typeface="Montserrat" panose="00000500000000000000" pitchFamily="2" charset="0"/>
              </a:rPr>
              <a:t>, neturinčiam teisės į papildomas mokamas atostogas pagal nacionalinę ar kitos rūšies kolektyvinę sutartį, </a:t>
            </a:r>
            <a:r>
              <a:rPr lang="lt-LT" sz="2000" b="1" dirty="0">
                <a:latin typeface="Montserrat" panose="00000500000000000000" pitchFamily="2" charset="0"/>
              </a:rPr>
              <a:t>suteikiama 1 (viena) papildoma atostogų diena </a:t>
            </a:r>
            <a:r>
              <a:rPr lang="lt-LT" sz="2000" dirty="0">
                <a:latin typeface="Montserrat" panose="00000500000000000000" pitchFamily="2" charset="0"/>
              </a:rPr>
              <a:t>per kalendorinius metus.</a:t>
            </a:r>
          </a:p>
          <a:p>
            <a:endParaRPr lang="lt-LT" sz="1000" dirty="0">
              <a:latin typeface="Montserrat" panose="00000500000000000000" pitchFamily="2" charset="0"/>
            </a:endParaRPr>
          </a:p>
          <a:p>
            <a:r>
              <a:rPr lang="lt-LT" sz="2000" dirty="0">
                <a:latin typeface="Montserrat" panose="00000500000000000000" pitchFamily="2" charset="0"/>
              </a:rPr>
              <a:t>6. Esant LR VRM Medicinos centro siuntimui, siuntime numatytam laikotarpiui pareigūnui </a:t>
            </a:r>
            <a:r>
              <a:rPr lang="lt-LT" sz="2000" b="1" dirty="0">
                <a:latin typeface="Montserrat" panose="00000500000000000000" pitchFamily="2" charset="0"/>
              </a:rPr>
              <a:t>gali būti suteikiamos </a:t>
            </a:r>
            <a:r>
              <a:rPr lang="lt-LT" sz="2000" dirty="0">
                <a:latin typeface="Montserrat" panose="00000500000000000000" pitchFamily="2" charset="0"/>
              </a:rPr>
              <a:t>papildomos mokamos atostogos, o pareigūnui, kurio narystė profesinėje sąjungoje yra ne trumpesnė kaip vieni metai, </a:t>
            </a:r>
            <a:r>
              <a:rPr lang="lt-LT" sz="2000" b="1" dirty="0">
                <a:latin typeface="Montserrat" panose="00000500000000000000" pitchFamily="2" charset="0"/>
              </a:rPr>
              <a:t>suteikiamos </a:t>
            </a:r>
            <a:r>
              <a:rPr lang="lt-LT" sz="2000" dirty="0">
                <a:latin typeface="Montserrat" panose="00000500000000000000" pitchFamily="2" charset="0"/>
              </a:rPr>
              <a:t>papildomos mokamos atostogos.</a:t>
            </a:r>
          </a:p>
          <a:p>
            <a:endParaRPr lang="lt-LT" sz="1000" b="1" u="sng" dirty="0">
              <a:latin typeface="Montserrat" panose="00000500000000000000" pitchFamily="2" charset="0"/>
            </a:endParaRPr>
          </a:p>
          <a:p>
            <a:r>
              <a:rPr lang="lt-LT" sz="2000" b="1" u="sng" dirty="0">
                <a:latin typeface="Montserrat" panose="00000500000000000000" pitchFamily="2" charset="0"/>
              </a:rPr>
              <a:t>Mokymosi atostogos:</a:t>
            </a:r>
          </a:p>
          <a:p>
            <a:endParaRPr lang="lt-LT" sz="1000" dirty="0">
              <a:latin typeface="Montserrat" panose="00000500000000000000" pitchFamily="2" charset="0"/>
            </a:endParaRPr>
          </a:p>
          <a:p>
            <a:r>
              <a:rPr lang="lt-LT" sz="2000" dirty="0">
                <a:latin typeface="Montserrat"/>
              </a:rPr>
              <a:t>1. Darbuotojams </a:t>
            </a:r>
            <a:r>
              <a:rPr lang="lt-LT" sz="2000" b="1" dirty="0">
                <a:latin typeface="Montserrat"/>
              </a:rPr>
              <a:t>mokymosi atostogos apmokamos pagal pasirinktą vieną iš šių būdų:</a:t>
            </a:r>
          </a:p>
          <a:p>
            <a:r>
              <a:rPr lang="lt-LT" sz="2000" dirty="0">
                <a:latin typeface="Montserrat"/>
              </a:rPr>
              <a:t>- </a:t>
            </a:r>
            <a:r>
              <a:rPr lang="lt-LT" sz="2000" b="1" dirty="0">
                <a:latin typeface="Montserrat"/>
              </a:rPr>
              <a:t>už visas</a:t>
            </a:r>
            <a:r>
              <a:rPr lang="lt-LT" sz="2000" dirty="0">
                <a:latin typeface="Montserrat"/>
              </a:rPr>
              <a:t> mokymosi atostogas mokamas ne mažesnis kaip </a:t>
            </a:r>
            <a:r>
              <a:rPr lang="lt-LT" sz="2000" b="1" dirty="0">
                <a:latin typeface="Montserrat"/>
              </a:rPr>
              <a:t>minimalus </a:t>
            </a:r>
            <a:r>
              <a:rPr lang="lt-LT" sz="2000" dirty="0">
                <a:latin typeface="Montserrat"/>
              </a:rPr>
              <a:t>darbo užmokestis;</a:t>
            </a:r>
          </a:p>
          <a:p>
            <a:r>
              <a:rPr lang="lt-LT" sz="2000" dirty="0">
                <a:latin typeface="Montserrat"/>
              </a:rPr>
              <a:t>- </a:t>
            </a:r>
            <a:r>
              <a:rPr lang="lt-LT" sz="2000" b="1" dirty="0">
                <a:latin typeface="Montserrat"/>
              </a:rPr>
              <a:t>už 10 darbo dienų</a:t>
            </a:r>
            <a:r>
              <a:rPr lang="lt-LT" sz="2000" dirty="0">
                <a:latin typeface="Montserrat"/>
              </a:rPr>
              <a:t> per kalendorinius metus mokamas ne mažesnis kaip darbuotojo </a:t>
            </a:r>
            <a:r>
              <a:rPr lang="lt-LT" sz="2000" b="1" dirty="0">
                <a:latin typeface="Montserrat"/>
              </a:rPr>
              <a:t>vidutinis </a:t>
            </a:r>
            <a:r>
              <a:rPr lang="lt-LT" sz="2000" dirty="0">
                <a:latin typeface="Montserrat"/>
              </a:rPr>
              <a:t>darbo užmokestis;</a:t>
            </a:r>
          </a:p>
          <a:p>
            <a:r>
              <a:rPr lang="lt-LT" sz="2000" dirty="0">
                <a:latin typeface="Montserrat" panose="00000500000000000000" pitchFamily="2" charset="0"/>
              </a:rPr>
              <a:t>- Darbo kodekso nustatyta tvarka.</a:t>
            </a:r>
          </a:p>
        </p:txBody>
      </p:sp>
      <p:sp>
        <p:nvSpPr>
          <p:cNvPr id="4" name="Pavadinimas 3">
            <a:extLst>
              <a:ext uri="{FF2B5EF4-FFF2-40B4-BE49-F238E27FC236}">
                <a16:creationId xmlns:a16="http://schemas.microsoft.com/office/drawing/2014/main" id="{6B5B7768-2AD0-AAC0-08D0-F0999B196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3683" y="119606"/>
            <a:ext cx="9446282" cy="738610"/>
          </a:xfrm>
        </p:spPr>
        <p:txBody>
          <a:bodyPr>
            <a:normAutofit fontScale="90000"/>
          </a:bodyPr>
          <a:lstStyle/>
          <a:p>
            <a:r>
              <a:rPr lang="lt-LT" dirty="0"/>
              <a:t>Darbo ir poilsio laiko organizavimas (3)</a:t>
            </a:r>
          </a:p>
        </p:txBody>
      </p:sp>
    </p:spTree>
    <p:extLst>
      <p:ext uri="{BB962C8B-B14F-4D97-AF65-F5344CB8AC3E}">
        <p14:creationId xmlns:p14="http://schemas.microsoft.com/office/powerpoint/2010/main" val="1881581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2A759-B250-DB81-92B8-88A9EF692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B6B524-0C93-ECC0-60D4-5994EEB06EDA}"/>
              </a:ext>
            </a:extLst>
          </p:cNvPr>
          <p:cNvSpPr txBox="1"/>
          <p:nvPr/>
        </p:nvSpPr>
        <p:spPr>
          <a:xfrm>
            <a:off x="2533683" y="1030142"/>
            <a:ext cx="9446282" cy="54784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2000" dirty="0">
                <a:latin typeface="Montserrat"/>
              </a:rPr>
              <a:t>2. </a:t>
            </a:r>
            <a:r>
              <a:rPr lang="lt-LT" sz="2000" b="1" dirty="0">
                <a:latin typeface="Montserrat"/>
              </a:rPr>
              <a:t>Profesinės sąjungos nariui</a:t>
            </a:r>
            <a:r>
              <a:rPr lang="lt-LT" sz="2000" dirty="0">
                <a:latin typeface="Montserrat"/>
              </a:rPr>
              <a:t>, priklausančiam profesinei sąjungai ne trumpiau nei 6 mėn., už mokymosi atostogas </a:t>
            </a:r>
            <a:r>
              <a:rPr lang="lt-LT" sz="2000" b="1" dirty="0">
                <a:latin typeface="Montserrat"/>
              </a:rPr>
              <a:t>iki 10 darbo dienų</a:t>
            </a:r>
            <a:r>
              <a:rPr lang="lt-LT" sz="2000" dirty="0">
                <a:latin typeface="Montserrat"/>
              </a:rPr>
              <a:t> kalendoriniais metais, apmokama darbuotojo </a:t>
            </a:r>
            <a:r>
              <a:rPr lang="lt-LT" sz="2000" b="1" dirty="0">
                <a:latin typeface="Montserrat"/>
              </a:rPr>
              <a:t>vidutiniu </a:t>
            </a:r>
            <a:r>
              <a:rPr lang="lt-LT" sz="2000" dirty="0">
                <a:latin typeface="Montserrat"/>
              </a:rPr>
              <a:t>darbo užmokesčiu, arba</a:t>
            </a:r>
            <a:r>
              <a:rPr lang="lt-LT" sz="2000" b="1" dirty="0">
                <a:latin typeface="Montserrat"/>
              </a:rPr>
              <a:t> iki 20 darbo dienų</a:t>
            </a:r>
            <a:r>
              <a:rPr lang="lt-LT" sz="2000" dirty="0">
                <a:latin typeface="Montserrat"/>
              </a:rPr>
              <a:t> kalendoriniais metais, apmokama </a:t>
            </a:r>
            <a:r>
              <a:rPr lang="lt-LT" sz="2000" b="1" dirty="0">
                <a:latin typeface="Montserrat"/>
              </a:rPr>
              <a:t>pusę</a:t>
            </a:r>
            <a:r>
              <a:rPr lang="lt-LT" sz="2000" dirty="0">
                <a:latin typeface="Montserrat"/>
              </a:rPr>
              <a:t> darbuotojo </a:t>
            </a:r>
            <a:r>
              <a:rPr lang="lt-LT" sz="2000" b="1" dirty="0">
                <a:latin typeface="Montserrat"/>
              </a:rPr>
              <a:t>vidutinio</a:t>
            </a:r>
            <a:r>
              <a:rPr lang="lt-LT" sz="2000" dirty="0">
                <a:latin typeface="Montserrat"/>
              </a:rPr>
              <a:t> darbo užmokesčio. </a:t>
            </a:r>
            <a:endParaRPr lang="lt-LT" sz="2000" dirty="0">
              <a:latin typeface="Montserrat" panose="00000500000000000000" pitchFamily="2" charset="0"/>
            </a:endParaRPr>
          </a:p>
          <a:p>
            <a:endParaRPr lang="lt-LT" sz="2000" b="1" u="sng" dirty="0">
              <a:latin typeface="Montserrat" panose="00000500000000000000" pitchFamily="2" charset="0"/>
            </a:endParaRPr>
          </a:p>
          <a:p>
            <a:r>
              <a:rPr lang="lt-LT" sz="2000" b="1" u="sng" dirty="0">
                <a:latin typeface="Montserrat" panose="00000500000000000000" pitchFamily="2" charset="0"/>
              </a:rPr>
              <a:t>Papildomos poilsio dienos:</a:t>
            </a:r>
          </a:p>
          <a:p>
            <a:endParaRPr lang="lt-LT" sz="1000" u="sng" dirty="0">
              <a:latin typeface="Montserrat" panose="00000500000000000000" pitchFamily="2" charset="0"/>
            </a:endParaRPr>
          </a:p>
          <a:p>
            <a:r>
              <a:rPr lang="lt-LT" sz="2000" dirty="0">
                <a:latin typeface="Montserrat" panose="00000500000000000000" pitchFamily="2" charset="0"/>
              </a:rPr>
              <a:t>1. </a:t>
            </a:r>
            <a:r>
              <a:rPr lang="lt-LT" sz="2000" b="1" dirty="0">
                <a:latin typeface="Montserrat" panose="00000500000000000000" pitchFamily="2" charset="0"/>
              </a:rPr>
              <a:t>Darbuotojams, išskyrus pareigūnus, suteikiama iki 2 apmokamų darbo dienų per mėnesį</a:t>
            </a:r>
            <a:r>
              <a:rPr lang="lt-LT" sz="2000" dirty="0">
                <a:latin typeface="Montserrat" panose="00000500000000000000" pitchFamily="2" charset="0"/>
              </a:rPr>
              <a:t> išvykai į sveikatos priežiūros įstaigą ir valstybės ar savivaldybės instituciją ar įstaigą;</a:t>
            </a:r>
          </a:p>
          <a:p>
            <a:endParaRPr lang="lt-LT" sz="1000" dirty="0">
              <a:latin typeface="Montserrat"/>
            </a:endParaRPr>
          </a:p>
          <a:p>
            <a:r>
              <a:rPr lang="lt-LT" sz="2000" dirty="0">
                <a:latin typeface="Montserrat"/>
              </a:rPr>
              <a:t>2. Darbuotojui, auginančiam vaiką iki 14 metų ir neturinčiam teisės į papildomas poilsio dienas, </a:t>
            </a:r>
            <a:r>
              <a:rPr lang="lt-LT" sz="2000" b="1" dirty="0">
                <a:latin typeface="Montserrat"/>
              </a:rPr>
              <a:t>suteikiama 1 (viena) apmokama poilsio diena</a:t>
            </a:r>
            <a:r>
              <a:rPr lang="lt-LT" sz="2000" dirty="0">
                <a:latin typeface="Montserrat"/>
              </a:rPr>
              <a:t> pirmąją mokslo metų dieną;</a:t>
            </a:r>
          </a:p>
          <a:p>
            <a:endParaRPr lang="lt-LT" sz="1000" dirty="0">
              <a:latin typeface="Montserrat" panose="00000500000000000000" pitchFamily="2" charset="0"/>
            </a:endParaRPr>
          </a:p>
          <a:p>
            <a:r>
              <a:rPr lang="lt-LT" sz="2000" dirty="0">
                <a:latin typeface="Montserrat" panose="00000500000000000000" pitchFamily="2" charset="0"/>
              </a:rPr>
              <a:t>3. Darbuotojams </a:t>
            </a:r>
            <a:r>
              <a:rPr lang="lt-LT" sz="2000" b="1" dirty="0">
                <a:latin typeface="Montserrat" panose="00000500000000000000" pitchFamily="2" charset="0"/>
              </a:rPr>
              <a:t>suteikiama iki 2 apmokamų darbo dienų per metus </a:t>
            </a:r>
            <a:r>
              <a:rPr lang="lt-LT" sz="2000" dirty="0">
                <a:latin typeface="Montserrat" panose="00000500000000000000" pitchFamily="2" charset="0"/>
              </a:rPr>
              <a:t>dalyvauti seminaruose, konferencijose, mokymo kursuose ir kituose renginiuose;</a:t>
            </a:r>
          </a:p>
        </p:txBody>
      </p:sp>
      <p:sp>
        <p:nvSpPr>
          <p:cNvPr id="4" name="Pavadinimas 3">
            <a:extLst>
              <a:ext uri="{FF2B5EF4-FFF2-40B4-BE49-F238E27FC236}">
                <a16:creationId xmlns:a16="http://schemas.microsoft.com/office/drawing/2014/main" id="{0B9301B2-50AF-33AA-8FCF-325143FFB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3683" y="119606"/>
            <a:ext cx="9446282" cy="738610"/>
          </a:xfrm>
        </p:spPr>
        <p:txBody>
          <a:bodyPr>
            <a:normAutofit fontScale="90000"/>
          </a:bodyPr>
          <a:lstStyle/>
          <a:p>
            <a:r>
              <a:rPr lang="lt-LT" dirty="0"/>
              <a:t>Darbo ir poilsio laiko organizavimas (4)</a:t>
            </a:r>
          </a:p>
        </p:txBody>
      </p:sp>
    </p:spTree>
    <p:extLst>
      <p:ext uri="{BB962C8B-B14F-4D97-AF65-F5344CB8AC3E}">
        <p14:creationId xmlns:p14="http://schemas.microsoft.com/office/powerpoint/2010/main" val="3736873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CBB9D-1321-7244-3E05-38A5CAF1B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40207E-49DC-D8BC-F690-911E96F127F6}"/>
              </a:ext>
            </a:extLst>
          </p:cNvPr>
          <p:cNvSpPr txBox="1"/>
          <p:nvPr/>
        </p:nvSpPr>
        <p:spPr>
          <a:xfrm>
            <a:off x="2533683" y="903489"/>
            <a:ext cx="944628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>
                <a:solidFill>
                  <a:schemeClr val="dk1"/>
                </a:solidFill>
                <a:latin typeface="Montserrat" panose="00000500000000000000" pitchFamily="2" charset="0"/>
              </a:rPr>
              <a:t>4</a:t>
            </a:r>
            <a:r>
              <a:rPr lang="lt-LT" sz="2000" dirty="0">
                <a:latin typeface="Montserrat" panose="00000500000000000000" pitchFamily="2" charset="0"/>
              </a:rPr>
              <a:t>. Profesinių sąjungų valdymo organo nariams suteikiama </a:t>
            </a:r>
            <a:r>
              <a:rPr lang="lt-LT" sz="2000" b="1" dirty="0">
                <a:latin typeface="Montserrat" panose="00000500000000000000" pitchFamily="2" charset="0"/>
              </a:rPr>
              <a:t>iki 5 apmokamų darbo dienų per metus </a:t>
            </a:r>
            <a:r>
              <a:rPr lang="lt-LT" sz="2000" dirty="0">
                <a:latin typeface="Montserrat" panose="00000500000000000000" pitchFamily="2" charset="0"/>
              </a:rPr>
              <a:t>dalyvauti seminaruose, konferencijose, mokymo kursuose ir kituose renginiuose.</a:t>
            </a:r>
          </a:p>
          <a:p>
            <a:endParaRPr lang="lt-LT" sz="1000" dirty="0">
              <a:solidFill>
                <a:schemeClr val="dk1"/>
              </a:solidFill>
              <a:latin typeface="Montserrat" panose="00000500000000000000" pitchFamily="2" charset="0"/>
            </a:endParaRPr>
          </a:p>
          <a:p>
            <a:r>
              <a:rPr lang="lt-LT" sz="2000" dirty="0">
                <a:solidFill>
                  <a:schemeClr val="dk1"/>
                </a:solidFill>
                <a:latin typeface="Montserrat" panose="00000500000000000000" pitchFamily="2" charset="0"/>
              </a:rPr>
              <a:t>5</a:t>
            </a:r>
            <a:r>
              <a:rPr lang="lt-LT" sz="2000" dirty="0">
                <a:latin typeface="Montserrat" panose="00000500000000000000" pitchFamily="2" charset="0"/>
              </a:rPr>
              <a:t>. Darbuotojams, auginantiems 1 vaiką </a:t>
            </a:r>
            <a:r>
              <a:rPr lang="lt-LT" sz="2000" b="1" dirty="0">
                <a:latin typeface="Montserrat" panose="00000500000000000000" pitchFamily="2" charset="0"/>
              </a:rPr>
              <a:t>iki keturiolikos metų</a:t>
            </a:r>
            <a:r>
              <a:rPr lang="lt-LT" sz="2000" dirty="0">
                <a:latin typeface="Montserrat" panose="00000500000000000000" pitchFamily="2" charset="0"/>
              </a:rPr>
              <a:t>, suteikiama </a:t>
            </a:r>
            <a:r>
              <a:rPr lang="lt-LT" sz="2000" b="1" dirty="0">
                <a:latin typeface="Montserrat" panose="00000500000000000000" pitchFamily="2" charset="0"/>
              </a:rPr>
              <a:t>1 papildoma poilsio diena </a:t>
            </a:r>
            <a:r>
              <a:rPr lang="lt-LT" sz="2000" dirty="0">
                <a:latin typeface="Montserrat" panose="00000500000000000000" pitchFamily="2" charset="0"/>
              </a:rPr>
              <a:t>(arba sutrumpinamas darbo laikas 8 val.) per 3 mėn., </a:t>
            </a:r>
            <a:r>
              <a:rPr lang="lt-LT" sz="2000" b="1" u="sng" dirty="0">
                <a:latin typeface="Montserrat" panose="00000500000000000000" pitchFamily="2" charset="0"/>
              </a:rPr>
              <a:t>o profesinių sąjungų nariams </a:t>
            </a:r>
            <a:r>
              <a:rPr lang="lt-LT" sz="2000" dirty="0">
                <a:latin typeface="Montserrat" panose="00000500000000000000" pitchFamily="2" charset="0"/>
              </a:rPr>
              <a:t>suteikiamos </a:t>
            </a:r>
            <a:r>
              <a:rPr lang="lt-LT" sz="2000" b="1" dirty="0">
                <a:latin typeface="Montserrat" panose="00000500000000000000" pitchFamily="2" charset="0"/>
              </a:rPr>
              <a:t>2 papildomos poilsio dienos </a:t>
            </a:r>
            <a:r>
              <a:rPr lang="lt-LT" sz="2000" dirty="0">
                <a:latin typeface="Montserrat" panose="00000500000000000000" pitchFamily="2" charset="0"/>
              </a:rPr>
              <a:t>(arba sutrumpinamas darbo laikas 16 val.) per tris mėn.,</a:t>
            </a:r>
          </a:p>
          <a:p>
            <a:endParaRPr lang="lt-LT" sz="1000" dirty="0">
              <a:latin typeface="Montserrat" panose="00000500000000000000" pitchFamily="2" charset="0"/>
            </a:endParaRPr>
          </a:p>
          <a:p>
            <a:r>
              <a:rPr lang="lt-LT" sz="2000" dirty="0">
                <a:latin typeface="Montserrat" panose="00000500000000000000" pitchFamily="2" charset="0"/>
              </a:rPr>
              <a:t>darbuotojams, auginantiems </a:t>
            </a:r>
            <a:r>
              <a:rPr lang="lt-LT" sz="2000" b="1" dirty="0">
                <a:latin typeface="Montserrat" panose="00000500000000000000" pitchFamily="2" charset="0"/>
              </a:rPr>
              <a:t>vaiką su negalia</a:t>
            </a:r>
            <a:r>
              <a:rPr lang="lt-LT" sz="2000" dirty="0">
                <a:latin typeface="Montserrat" panose="00000500000000000000" pitchFamily="2" charset="0"/>
              </a:rPr>
              <a:t> </a:t>
            </a:r>
            <a:r>
              <a:rPr lang="lt-LT" sz="2000" b="1" dirty="0">
                <a:latin typeface="Montserrat" panose="00000500000000000000" pitchFamily="2" charset="0"/>
              </a:rPr>
              <a:t>iki aštuoniolikos metų arba du vaikus iki keturiolikos metų</a:t>
            </a:r>
            <a:r>
              <a:rPr lang="lt-LT" sz="2000" dirty="0">
                <a:latin typeface="Montserrat" panose="00000500000000000000" pitchFamily="2" charset="0"/>
              </a:rPr>
              <a:t>, suteikiama </a:t>
            </a:r>
            <a:r>
              <a:rPr lang="lt-LT" sz="2000" b="1" dirty="0">
                <a:latin typeface="Montserrat" panose="00000500000000000000" pitchFamily="2" charset="0"/>
              </a:rPr>
              <a:t>1 papildoma poilsio diena </a:t>
            </a:r>
            <a:r>
              <a:rPr lang="lt-LT" sz="2000" dirty="0">
                <a:latin typeface="Montserrat" panose="00000500000000000000" pitchFamily="2" charset="0"/>
              </a:rPr>
              <a:t>per mėn. (arba sutrumpinamas darbo laikas 2 val. per savaitę), </a:t>
            </a:r>
          </a:p>
          <a:p>
            <a:endParaRPr lang="lt-LT" sz="1000" dirty="0">
              <a:latin typeface="Montserrat" panose="00000500000000000000" pitchFamily="2" charset="0"/>
            </a:endParaRPr>
          </a:p>
          <a:p>
            <a:r>
              <a:rPr lang="lt-LT" sz="2000" dirty="0">
                <a:latin typeface="Montserrat" panose="00000500000000000000" pitchFamily="2" charset="0"/>
              </a:rPr>
              <a:t>o darbuotojams, auginantiems </a:t>
            </a:r>
            <a:r>
              <a:rPr lang="lt-LT" sz="2000" b="1" dirty="0">
                <a:latin typeface="Montserrat" panose="00000500000000000000" pitchFamily="2" charset="0"/>
              </a:rPr>
              <a:t>tris ir daugiau vaikų iki keturiolikos metų </a:t>
            </a:r>
            <a:r>
              <a:rPr lang="lt-LT" sz="2000" dirty="0">
                <a:latin typeface="Montserrat" panose="00000500000000000000" pitchFamily="2" charset="0"/>
              </a:rPr>
              <a:t>arba auginantiems du vaikus iki keturiolikos metų, kai vienas arba abu vaikai turi negalią, – </a:t>
            </a:r>
            <a:r>
              <a:rPr lang="lt-LT" sz="2000" b="1" dirty="0">
                <a:latin typeface="Montserrat" panose="00000500000000000000" pitchFamily="2" charset="0"/>
              </a:rPr>
              <a:t>2 papildomos poilsio dienos per mėn. </a:t>
            </a:r>
            <a:r>
              <a:rPr lang="lt-LT" sz="2000" dirty="0">
                <a:latin typeface="Montserrat" panose="00000500000000000000" pitchFamily="2" charset="0"/>
              </a:rPr>
              <a:t>(arba sutrumpinamas darbo laikas 4 valandomis per savaitę), mokant jiems vidutinį jų darbo užmokestį.</a:t>
            </a:r>
          </a:p>
          <a:p>
            <a:endParaRPr lang="lt-LT" sz="1000" dirty="0">
              <a:latin typeface="Montserrat" panose="00000500000000000000" pitchFamily="2" charset="0"/>
            </a:endParaRPr>
          </a:p>
          <a:p>
            <a:r>
              <a:rPr lang="lt-LT" sz="2000" dirty="0">
                <a:latin typeface="Montserrat" panose="00000500000000000000" pitchFamily="2" charset="0"/>
              </a:rPr>
              <a:t>Darbuotojų, dirbančių ilgesnėmis negu 8 val. pamainomis, prašymu šis papildomas poilsio laikas gali būti sumuojamas per kelis mėn. </a:t>
            </a:r>
          </a:p>
        </p:txBody>
      </p:sp>
      <p:sp>
        <p:nvSpPr>
          <p:cNvPr id="4" name="Pavadinimas 3">
            <a:extLst>
              <a:ext uri="{FF2B5EF4-FFF2-40B4-BE49-F238E27FC236}">
                <a16:creationId xmlns:a16="http://schemas.microsoft.com/office/drawing/2014/main" id="{6C477BC7-EA71-904F-156E-BAB183911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3683" y="83394"/>
            <a:ext cx="9446282" cy="738610"/>
          </a:xfrm>
        </p:spPr>
        <p:txBody>
          <a:bodyPr>
            <a:normAutofit fontScale="90000"/>
          </a:bodyPr>
          <a:lstStyle/>
          <a:p>
            <a:r>
              <a:rPr lang="lt-LT" dirty="0"/>
              <a:t>Darbo ir poilsio laiko organizavimas (5)</a:t>
            </a:r>
          </a:p>
        </p:txBody>
      </p:sp>
    </p:spTree>
    <p:extLst>
      <p:ext uri="{BB962C8B-B14F-4D97-AF65-F5344CB8AC3E}">
        <p14:creationId xmlns:p14="http://schemas.microsoft.com/office/powerpoint/2010/main" val="2909759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C1DE6-8F6D-C6EC-A317-544270ADD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F938D2-A0F2-814E-1963-A5B39280D672}"/>
              </a:ext>
            </a:extLst>
          </p:cNvPr>
          <p:cNvSpPr txBox="1"/>
          <p:nvPr/>
        </p:nvSpPr>
        <p:spPr>
          <a:xfrm>
            <a:off x="2489531" y="845484"/>
            <a:ext cx="95787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u="sng" dirty="0">
                <a:latin typeface="Montserrat" panose="00000500000000000000" pitchFamily="2" charset="0"/>
              </a:rPr>
              <a:t>Nemokamos atostogos ir kitos garantijos:</a:t>
            </a:r>
          </a:p>
          <a:p>
            <a:endParaRPr lang="lt-LT" dirty="0">
              <a:latin typeface="Montserrat" panose="00000500000000000000" pitchFamily="2" charset="0"/>
            </a:endParaRPr>
          </a:p>
          <a:p>
            <a:r>
              <a:rPr lang="lt-LT" dirty="0">
                <a:latin typeface="Montserrat" panose="00000500000000000000" pitchFamily="2" charset="0"/>
              </a:rPr>
              <a:t>1. Darbuotojo prašymu per kalendorinius metus gali būti suteikta </a:t>
            </a:r>
            <a:r>
              <a:rPr lang="lt-LT" b="1" dirty="0">
                <a:latin typeface="Montserrat" panose="00000500000000000000" pitchFamily="2" charset="0"/>
              </a:rPr>
              <a:t>iki 3 (trijų) mėnesių trukmės nemokamas atostogas</a:t>
            </a:r>
            <a:r>
              <a:rPr lang="lt-LT" dirty="0">
                <a:latin typeface="Montserrat" panose="00000500000000000000" pitchFamily="2" charset="0"/>
              </a:rPr>
              <a:t>, jei tai netrikdys BVS įstaigos ar jos struktūrinio padalinio darbo.</a:t>
            </a:r>
          </a:p>
          <a:p>
            <a:endParaRPr lang="lt-LT" dirty="0">
              <a:latin typeface="Montserrat" panose="00000500000000000000" pitchFamily="2" charset="0"/>
            </a:endParaRPr>
          </a:p>
          <a:p>
            <a:r>
              <a:rPr lang="lt-LT" dirty="0">
                <a:solidFill>
                  <a:schemeClr val="dk1"/>
                </a:solidFill>
                <a:latin typeface="Montserrat" panose="00000500000000000000" pitchFamily="2" charset="0"/>
              </a:rPr>
              <a:t>2</a:t>
            </a:r>
            <a:r>
              <a:rPr lang="lt-LT" dirty="0">
                <a:latin typeface="Montserrat" panose="00000500000000000000" pitchFamily="2" charset="0"/>
              </a:rPr>
              <a:t>. </a:t>
            </a:r>
            <a:r>
              <a:rPr lang="lt-LT" b="1" dirty="0">
                <a:latin typeface="Montserrat" panose="00000500000000000000" pitchFamily="2" charset="0"/>
              </a:rPr>
              <a:t>Profesinės sąjungos valdymo organo narių laikas</a:t>
            </a:r>
            <a:r>
              <a:rPr lang="lt-LT" dirty="0">
                <a:latin typeface="Montserrat" panose="00000500000000000000" pitchFamily="2" charset="0"/>
              </a:rPr>
              <a:t>, skirtas profsąjunginei veiklai vykdyti kalendoriniais metais, </a:t>
            </a:r>
            <a:r>
              <a:rPr lang="lt-LT" b="1" dirty="0">
                <a:latin typeface="Montserrat" panose="00000500000000000000" pitchFamily="2" charset="0"/>
              </a:rPr>
              <a:t>yra sumuojamas. </a:t>
            </a:r>
            <a:r>
              <a:rPr lang="lt-LT" dirty="0">
                <a:latin typeface="Montserrat" panose="00000500000000000000" pitchFamily="2" charset="0"/>
              </a:rPr>
              <a:t>Vienas valdymo organo narys per kalendorinius </a:t>
            </a:r>
            <a:r>
              <a:rPr lang="lt-LT" b="1" dirty="0">
                <a:latin typeface="Montserrat" panose="00000500000000000000" pitchFamily="2" charset="0"/>
              </a:rPr>
              <a:t>metus gali panaudoti iki 300 val. laiko</a:t>
            </a:r>
            <a:r>
              <a:rPr lang="lt-LT" dirty="0">
                <a:latin typeface="Montserrat" panose="00000500000000000000" pitchFamily="2" charset="0"/>
              </a:rPr>
              <a:t>, skirto profsąjunginei veiklai vykdyti.</a:t>
            </a:r>
          </a:p>
          <a:p>
            <a:endParaRPr lang="lt-LT" dirty="0">
              <a:latin typeface="Montserrat" panose="00000500000000000000" pitchFamily="2" charset="0"/>
            </a:endParaRPr>
          </a:p>
          <a:p>
            <a:r>
              <a:rPr lang="lt-LT" dirty="0">
                <a:latin typeface="Montserrat" panose="00000500000000000000" pitchFamily="2" charset="0"/>
              </a:rPr>
              <a:t> </a:t>
            </a:r>
          </a:p>
        </p:txBody>
      </p:sp>
      <p:sp>
        <p:nvSpPr>
          <p:cNvPr id="4" name="Pavadinimas 3">
            <a:extLst>
              <a:ext uri="{FF2B5EF4-FFF2-40B4-BE49-F238E27FC236}">
                <a16:creationId xmlns:a16="http://schemas.microsoft.com/office/drawing/2014/main" id="{1B87B9CD-42BD-A64A-3A9F-DD3DE19C4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1987" y="0"/>
            <a:ext cx="9446282" cy="738610"/>
          </a:xfrm>
        </p:spPr>
        <p:txBody>
          <a:bodyPr>
            <a:normAutofit fontScale="90000"/>
          </a:bodyPr>
          <a:lstStyle/>
          <a:p>
            <a:r>
              <a:rPr lang="lt-LT" dirty="0"/>
              <a:t>Darbo ir poilsio laiko organizavimas (7)</a:t>
            </a:r>
          </a:p>
        </p:txBody>
      </p:sp>
    </p:spTree>
    <p:extLst>
      <p:ext uri="{BB962C8B-B14F-4D97-AF65-F5344CB8AC3E}">
        <p14:creationId xmlns:p14="http://schemas.microsoft.com/office/powerpoint/2010/main" val="3095144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72A1E-5802-9CA6-3A3D-E6A080F9B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>
            <a:extLst>
              <a:ext uri="{FF2B5EF4-FFF2-40B4-BE49-F238E27FC236}">
                <a16:creationId xmlns:a16="http://schemas.microsoft.com/office/drawing/2014/main" id="{5EB603FE-02F6-F0FD-7033-80913BD9D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0427" y="152400"/>
            <a:ext cx="9269538" cy="1017070"/>
          </a:xfrm>
        </p:spPr>
        <p:txBody>
          <a:bodyPr>
            <a:normAutofit fontScale="90000"/>
          </a:bodyPr>
          <a:lstStyle/>
          <a:p>
            <a:r>
              <a:rPr lang="lt-LT" dirty="0"/>
              <a:t>Socialinės išmokos ir darbo apmokėjimo sistema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C6619B-AE20-6642-6132-F7D362B09FB8}"/>
              </a:ext>
            </a:extLst>
          </p:cNvPr>
          <p:cNvSpPr txBox="1"/>
          <p:nvPr/>
        </p:nvSpPr>
        <p:spPr>
          <a:xfrm>
            <a:off x="2601852" y="1305273"/>
            <a:ext cx="923616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lt-LT" sz="20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lt-LT" sz="2000" b="1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Darbuotojo artimųjų giminaičių mirties </a:t>
            </a:r>
            <a:r>
              <a:rPr lang="lt-LT" sz="20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atveju, darbuotojo prašymu jam išmokama pašalpa, kurios dydis yra </a:t>
            </a:r>
            <a:r>
              <a:rPr lang="lt-LT" sz="2000" b="1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ne mažesnis kaip pusė minimalios mėnesinės algos.</a:t>
            </a:r>
          </a:p>
          <a:p>
            <a:pPr fontAlgn="t"/>
            <a:endParaRPr lang="lt-LT" sz="2000" dirty="0">
              <a:latin typeface="Montserrat" panose="000005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t"/>
            <a:r>
              <a:rPr lang="lt-LT" sz="2000" dirty="0"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lt-LT" sz="2000" b="1" dirty="0"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Mirus darbuotojui</a:t>
            </a:r>
            <a:r>
              <a:rPr lang="lt-LT" sz="2000" dirty="0"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dirbančiam pagal darbo sutartį, teisės aktų nustatyta tvarka jo šeimos nariui i</a:t>
            </a:r>
            <a:r>
              <a:rPr lang="lt-LT" sz="2000" b="1" dirty="0"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šmokama 2 minimaliųjų mėnesinių algų (MMA)</a:t>
            </a:r>
            <a:r>
              <a:rPr lang="lt-LT" sz="2000" dirty="0"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dydžio materialinė pašalpa.</a:t>
            </a:r>
          </a:p>
          <a:p>
            <a:pPr fontAlgn="t"/>
            <a:endParaRPr lang="lt-LT" sz="2000" dirty="0">
              <a:latin typeface="Montserrat" panose="00000500000000000000" pitchFamily="2" charset="0"/>
              <a:ea typeface="Calibri" panose="020F0502020204030204" pitchFamily="34" charset="0"/>
            </a:endParaRPr>
          </a:p>
          <a:p>
            <a:pPr fontAlgn="t"/>
            <a:r>
              <a:rPr lang="lt-LT" sz="2000" dirty="0">
                <a:latin typeface="Montserrat" panose="00000500000000000000" pitchFamily="2" charset="0"/>
                <a:ea typeface="Calibri" panose="020F0502020204030204" pitchFamily="34" charset="0"/>
              </a:rPr>
              <a:t>3. </a:t>
            </a:r>
            <a:r>
              <a:rPr lang="lt-LT" sz="2000" dirty="0">
                <a:latin typeface="Montserrat" panose="00000500000000000000" pitchFamily="2" charset="0"/>
              </a:rPr>
              <a:t>LKT vidaus tarnybos sistemos pareigūnų darbo apmokėjimo sistema ir LKT darbuotojų, dirbančių pagal darbo sutartis ir valstybės tarnautojų darbo apmokėjimo sistema</a:t>
            </a:r>
            <a:r>
              <a:rPr lang="lt-LT" sz="2000" dirty="0">
                <a:latin typeface="Montserrat" panose="00000500000000000000" pitchFamily="2" charset="0"/>
                <a:ea typeface="Calibri" panose="020F0502020204030204" pitchFamily="34" charset="0"/>
              </a:rPr>
              <a:t> yra suderintos su Sutartį pasirašiusiomis profesinėmis sąjungomis ir </a:t>
            </a:r>
            <a:r>
              <a:rPr lang="lt-LT" sz="2000" b="1" dirty="0">
                <a:latin typeface="Montserrat" panose="00000500000000000000" pitchFamily="2" charset="0"/>
                <a:ea typeface="Calibri" panose="020F0502020204030204" pitchFamily="34" charset="0"/>
              </a:rPr>
              <a:t>laikomos šioje sutartyje nustatyta darbuotojų darbo apmokėjimo sistema. </a:t>
            </a:r>
            <a:endParaRPr lang="lt-LT" sz="2000" b="1" dirty="0">
              <a:solidFill>
                <a:schemeClr val="dk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239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86DE6-8F5E-6FFD-770E-285AC1ACB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>
            <a:extLst>
              <a:ext uri="{FF2B5EF4-FFF2-40B4-BE49-F238E27FC236}">
                <a16:creationId xmlns:a16="http://schemas.microsoft.com/office/drawing/2014/main" id="{BA20B58F-1AFE-7A81-040B-D920E7DC6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1156" y="2287355"/>
            <a:ext cx="9055444" cy="1141645"/>
          </a:xfrm>
        </p:spPr>
        <p:txBody>
          <a:bodyPr>
            <a:noAutofit/>
          </a:bodyPr>
          <a:lstStyle/>
          <a:p>
            <a:pPr algn="ctr"/>
            <a:r>
              <a:rPr lang="lt-LT"/>
              <a:t>AČIŪ</a:t>
            </a:r>
          </a:p>
        </p:txBody>
      </p:sp>
    </p:spTree>
    <p:extLst>
      <p:ext uri="{BB962C8B-B14F-4D97-AF65-F5344CB8AC3E}">
        <p14:creationId xmlns:p14="http://schemas.microsoft.com/office/powerpoint/2010/main" val="2583358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447FB-A829-01D3-E3F0-1E67A1CA6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D217B4-C1B9-052D-3B83-ACE4859290BC}"/>
              </a:ext>
            </a:extLst>
          </p:cNvPr>
          <p:cNvSpPr txBox="1"/>
          <p:nvPr/>
        </p:nvSpPr>
        <p:spPr>
          <a:xfrm>
            <a:off x="3018771" y="1914630"/>
            <a:ext cx="898630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lt-LT" sz="2400" dirty="0">
                <a:solidFill>
                  <a:schemeClr val="dk1"/>
                </a:solidFill>
                <a:latin typeface="Montserrat" panose="00000500000000000000" pitchFamily="2" charset="-70"/>
              </a:rPr>
              <a:t>Lietuvos kalėjimų tarnyba; </a:t>
            </a:r>
          </a:p>
          <a:p>
            <a:pPr fontAlgn="t"/>
            <a:endParaRPr lang="lt-LT" dirty="0">
              <a:solidFill>
                <a:schemeClr val="dk1"/>
              </a:solidFill>
              <a:latin typeface="Montserrat" panose="00000500000000000000" pitchFamily="2" charset="-70"/>
            </a:endParaRPr>
          </a:p>
          <a:p>
            <a:pPr fontAlgn="t"/>
            <a:r>
              <a:rPr lang="lt-LT" sz="2400" dirty="0">
                <a:solidFill>
                  <a:schemeClr val="dk1"/>
                </a:solidFill>
                <a:latin typeface="Montserrat" panose="00000500000000000000" pitchFamily="2" charset="-70"/>
              </a:rPr>
              <a:t>Lietuvos probacijos tarnyba;</a:t>
            </a:r>
          </a:p>
          <a:p>
            <a:pPr fontAlgn="t"/>
            <a:endParaRPr lang="lt-LT" dirty="0">
              <a:solidFill>
                <a:schemeClr val="dk1"/>
              </a:solidFill>
              <a:latin typeface="Montserrat" panose="00000500000000000000" pitchFamily="2" charset="-70"/>
            </a:endParaRPr>
          </a:p>
          <a:p>
            <a:pPr fontAlgn="t"/>
            <a:r>
              <a:rPr lang="lt-LT" sz="2400" dirty="0">
                <a:solidFill>
                  <a:schemeClr val="dk1"/>
                </a:solidFill>
                <a:latin typeface="Montserrat" panose="00000500000000000000" pitchFamily="2" charset="-70"/>
              </a:rPr>
              <a:t>Lietuvos teisėsaugos pareigūnų federacija ( </a:t>
            </a:r>
            <a:r>
              <a:rPr lang="en-US" sz="2400" dirty="0">
                <a:solidFill>
                  <a:schemeClr val="dk1"/>
                </a:solidFill>
                <a:latin typeface="Montserrat" panose="00000500000000000000" pitchFamily="2" charset="-70"/>
              </a:rPr>
              <a:t>430</a:t>
            </a:r>
            <a:r>
              <a:rPr lang="lt-LT" sz="2400" dirty="0">
                <a:solidFill>
                  <a:schemeClr val="dk1"/>
                </a:solidFill>
                <a:latin typeface="Montserrat" panose="00000500000000000000" pitchFamily="2" charset="-70"/>
              </a:rPr>
              <a:t> narių);</a:t>
            </a:r>
          </a:p>
          <a:p>
            <a:pPr fontAlgn="t"/>
            <a:endParaRPr lang="lt-LT" dirty="0">
              <a:solidFill>
                <a:schemeClr val="dk1"/>
              </a:solidFill>
              <a:latin typeface="Montserrat" panose="00000500000000000000" pitchFamily="2" charset="-70"/>
            </a:endParaRPr>
          </a:p>
          <a:p>
            <a:pPr fontAlgn="t"/>
            <a:r>
              <a:rPr lang="lt-LT" sz="2400" dirty="0">
                <a:solidFill>
                  <a:schemeClr val="dk1"/>
                </a:solidFill>
                <a:latin typeface="Montserrat" panose="00000500000000000000" pitchFamily="2" charset="-70"/>
              </a:rPr>
              <a:t>Profsąjungų centras ( </a:t>
            </a:r>
            <a:r>
              <a:rPr lang="en-US" sz="2400" dirty="0">
                <a:solidFill>
                  <a:schemeClr val="dk1"/>
                </a:solidFill>
                <a:latin typeface="Montserrat" panose="00000500000000000000" pitchFamily="2" charset="-70"/>
              </a:rPr>
              <a:t>830</a:t>
            </a:r>
            <a:r>
              <a:rPr lang="lt-LT" sz="2400" dirty="0">
                <a:solidFill>
                  <a:schemeClr val="dk1"/>
                </a:solidFill>
                <a:latin typeface="Montserrat" panose="00000500000000000000" pitchFamily="2" charset="-70"/>
              </a:rPr>
              <a:t> narių);</a:t>
            </a:r>
          </a:p>
          <a:p>
            <a:pPr fontAlgn="t"/>
            <a:endParaRPr lang="lt-LT" dirty="0">
              <a:solidFill>
                <a:schemeClr val="dk1"/>
              </a:solidFill>
              <a:latin typeface="Montserrat" panose="00000500000000000000" pitchFamily="2" charset="-70"/>
            </a:endParaRPr>
          </a:p>
          <a:p>
            <a:pPr fontAlgn="t"/>
            <a:r>
              <a:rPr lang="lt-LT" sz="2400" dirty="0">
                <a:solidFill>
                  <a:schemeClr val="dk1"/>
                </a:solidFill>
                <a:latin typeface="Montserrat" panose="00000500000000000000" pitchFamily="2" charset="-70"/>
              </a:rPr>
              <a:t>Lietuvos teisėtvarkos įstaigų profesinė sąjunga ,,Solidarumas“( </a:t>
            </a:r>
            <a:r>
              <a:rPr lang="en-US" sz="2400" dirty="0">
                <a:solidFill>
                  <a:schemeClr val="dk1"/>
                </a:solidFill>
                <a:latin typeface="Montserrat" panose="00000500000000000000" pitchFamily="2" charset="-70"/>
              </a:rPr>
              <a:t>460</a:t>
            </a:r>
            <a:r>
              <a:rPr lang="lt-LT" sz="2400" dirty="0">
                <a:solidFill>
                  <a:schemeClr val="dk1"/>
                </a:solidFill>
                <a:latin typeface="Montserrat" panose="00000500000000000000" pitchFamily="2" charset="-70"/>
              </a:rPr>
              <a:t> narių). </a:t>
            </a:r>
            <a:endParaRPr lang="lt-LT" sz="1600" dirty="0">
              <a:solidFill>
                <a:schemeClr val="dk1"/>
              </a:solidFill>
              <a:latin typeface="Montserrat" panose="00000500000000000000" pitchFamily="2" charset="-70"/>
            </a:endParaRPr>
          </a:p>
        </p:txBody>
      </p:sp>
      <p:sp>
        <p:nvSpPr>
          <p:cNvPr id="4" name="Pavadinimas 3">
            <a:extLst>
              <a:ext uri="{FF2B5EF4-FFF2-40B4-BE49-F238E27FC236}">
                <a16:creationId xmlns:a16="http://schemas.microsoft.com/office/drawing/2014/main" id="{CAD0FB97-D62C-466D-0572-394AA131CB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6329" y="2"/>
            <a:ext cx="9765671" cy="1276538"/>
          </a:xfrm>
        </p:spPr>
        <p:txBody>
          <a:bodyPr>
            <a:normAutofit/>
          </a:bodyPr>
          <a:lstStyle/>
          <a:p>
            <a:r>
              <a:rPr lang="lt-LT" sz="3200" dirty="0"/>
              <a:t>BVS šakos kolektyvinę sutartį pasirašiusios šalys:</a:t>
            </a:r>
          </a:p>
        </p:txBody>
      </p:sp>
    </p:spTree>
    <p:extLst>
      <p:ext uri="{BB962C8B-B14F-4D97-AF65-F5344CB8AC3E}">
        <p14:creationId xmlns:p14="http://schemas.microsoft.com/office/powerpoint/2010/main" val="2947402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447FB-A829-01D3-E3F0-1E67A1CA6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D217B4-C1B9-052D-3B83-ACE4859290BC}"/>
              </a:ext>
            </a:extLst>
          </p:cNvPr>
          <p:cNvSpPr txBox="1"/>
          <p:nvPr/>
        </p:nvSpPr>
        <p:spPr>
          <a:xfrm>
            <a:off x="2770095" y="1439500"/>
            <a:ext cx="92529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t"/>
            <a:r>
              <a:rPr lang="lt-LT" sz="2200" dirty="0">
                <a:solidFill>
                  <a:schemeClr val="dk1"/>
                </a:solidFill>
                <a:latin typeface="Montserrat" panose="00000500000000000000" pitchFamily="2" charset="-70"/>
              </a:rPr>
              <a:t>BVS šakos kolektyvinė sutartis (toliau – Sutartis) įsigalioja nuo jos pasirašymo dienos (2025-12-29) ir galioja 2 metus (2027-12-28).</a:t>
            </a:r>
          </a:p>
          <a:p>
            <a:pPr algn="just" fontAlgn="t"/>
            <a:endParaRPr lang="lt-LT" sz="2200" dirty="0">
              <a:solidFill>
                <a:schemeClr val="dk1"/>
              </a:solidFill>
              <a:latin typeface="Montserrat" panose="00000500000000000000" pitchFamily="2" charset="-70"/>
            </a:endParaRPr>
          </a:p>
          <a:p>
            <a:pPr algn="just" fontAlgn="t"/>
            <a:r>
              <a:rPr lang="lt-LT" sz="2200" dirty="0">
                <a:solidFill>
                  <a:schemeClr val="dk1"/>
                </a:solidFill>
                <a:latin typeface="Montserrat" panose="00000500000000000000" pitchFamily="2" charset="-70"/>
              </a:rPr>
              <a:t>Likus 6 mėnesiams iki Sutarties galiojimo pabaigos, Šalys nusprendžia dėl Sutarties pratęsimo ar derybų dėl naujos Sutarties.</a:t>
            </a:r>
          </a:p>
          <a:p>
            <a:pPr algn="just" fontAlgn="t"/>
            <a:endParaRPr lang="lt-LT" sz="2200" dirty="0">
              <a:solidFill>
                <a:schemeClr val="dk1"/>
              </a:solidFill>
              <a:latin typeface="Montserrat" panose="00000500000000000000" pitchFamily="2" charset="-70"/>
            </a:endParaRPr>
          </a:p>
          <a:p>
            <a:pPr algn="just" fontAlgn="t"/>
            <a:r>
              <a:rPr lang="lt-LT" sz="2200" dirty="0">
                <a:solidFill>
                  <a:schemeClr val="dk1"/>
                </a:solidFill>
                <a:latin typeface="Montserrat" panose="00000500000000000000" pitchFamily="2" charset="-70"/>
              </a:rPr>
              <a:t>Sutartis keičiama Šalių susitarimu ta pačia tvarka, kaip ir buvo rengiama.</a:t>
            </a:r>
          </a:p>
          <a:p>
            <a:pPr algn="just" fontAlgn="t"/>
            <a:endParaRPr lang="lt-LT" sz="2200" dirty="0">
              <a:solidFill>
                <a:schemeClr val="dk1"/>
              </a:solidFill>
              <a:latin typeface="Montserrat" panose="00000500000000000000" pitchFamily="2" charset="-70"/>
            </a:endParaRPr>
          </a:p>
          <a:p>
            <a:pPr algn="just" fontAlgn="t"/>
            <a:r>
              <a:rPr lang="lt-LT" sz="2200" b="1" dirty="0">
                <a:latin typeface="Montserrat" panose="00000500000000000000" pitchFamily="2" charset="0"/>
              </a:rPr>
              <a:t>Sutartis taikoma visiems LKT ir LPT darbuotojams</a:t>
            </a:r>
            <a:r>
              <a:rPr lang="lt-LT" sz="2200" dirty="0">
                <a:latin typeface="Montserrat" panose="00000500000000000000" pitchFamily="2" charset="0"/>
              </a:rPr>
              <a:t>, įskaitant tuos, kurie bus priimti į pareigas po šios Sutarties įsigaliojimo, neatsižvelgiant į jų narystę profesinėje sąjungoje, išskyrus šioje Sutartyje nustatytas išimtis profesinių sąjungų nariams.</a:t>
            </a:r>
            <a:endParaRPr lang="lt-LT" sz="2200" dirty="0">
              <a:solidFill>
                <a:schemeClr val="dk1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Pavadinimas 3">
            <a:extLst>
              <a:ext uri="{FF2B5EF4-FFF2-40B4-BE49-F238E27FC236}">
                <a16:creationId xmlns:a16="http://schemas.microsoft.com/office/drawing/2014/main" id="{CAD0FB97-D62C-466D-0572-394AA131CB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6329" y="2"/>
            <a:ext cx="9765671" cy="1276538"/>
          </a:xfrm>
        </p:spPr>
        <p:txBody>
          <a:bodyPr>
            <a:normAutofit/>
          </a:bodyPr>
          <a:lstStyle/>
          <a:p>
            <a:r>
              <a:rPr lang="lt-LT" sz="3200" dirty="0"/>
              <a:t>BVS šakos kolektyvinės sutarties galiojimas, keitimas ir taikymas (1)</a:t>
            </a:r>
          </a:p>
        </p:txBody>
      </p:sp>
    </p:spTree>
    <p:extLst>
      <p:ext uri="{BB962C8B-B14F-4D97-AF65-F5344CB8AC3E}">
        <p14:creationId xmlns:p14="http://schemas.microsoft.com/office/powerpoint/2010/main" val="1832780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447FB-A829-01D3-E3F0-1E67A1CA6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D217B4-C1B9-052D-3B83-ACE4859290BC}"/>
              </a:ext>
            </a:extLst>
          </p:cNvPr>
          <p:cNvSpPr txBox="1"/>
          <p:nvPr/>
        </p:nvSpPr>
        <p:spPr>
          <a:xfrm>
            <a:off x="2770095" y="1439500"/>
            <a:ext cx="9252908" cy="4986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14350" algn="just">
              <a:lnSpc>
                <a:spcPct val="107000"/>
              </a:lnSpc>
              <a:spcAft>
                <a:spcPts val="800"/>
              </a:spcAft>
              <a:tabLst>
                <a:tab pos="600075" algn="l"/>
              </a:tabLst>
            </a:pPr>
            <a:r>
              <a:rPr lang="lt-LT" sz="22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lt-LT" sz="22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ais atvejais, kai profesinių sąjungų nariams ar darbuotojams taikomos ne viena, o dvi ar daugiau kolektyvinių sutarčių, profesinės sąjungos nariui ar darbuotojui taikomomis kolektyvinėmis sutartimis įtvirtintos </a:t>
            </a:r>
            <a:r>
              <a:rPr lang="lt-LT" sz="2200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vienodo pobūdžio socialinės garantijos negali būti sumuojamos</a:t>
            </a:r>
            <a:r>
              <a:rPr lang="lt-LT" sz="22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lt-LT" sz="2200" u="sng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o taikoma darbuotojo rašytiniu prašymu pasirinkta kolektyvinės sutarties nuostata.</a:t>
            </a:r>
          </a:p>
          <a:p>
            <a:pPr indent="514350" algn="just">
              <a:lnSpc>
                <a:spcPct val="107000"/>
              </a:lnSpc>
              <a:spcAft>
                <a:spcPts val="800"/>
              </a:spcAft>
              <a:tabLst>
                <a:tab pos="600075" algn="l"/>
              </a:tabLst>
            </a:pPr>
            <a:endParaRPr lang="lt-LT" sz="2200" dirty="0"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514350" algn="just">
              <a:lnSpc>
                <a:spcPct val="107000"/>
              </a:lnSpc>
              <a:spcAft>
                <a:spcPts val="800"/>
              </a:spcAft>
              <a:tabLst>
                <a:tab pos="600075" algn="l"/>
              </a:tabLst>
            </a:pPr>
            <a:r>
              <a:rPr lang="lt-LT" sz="22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lt-LT" sz="22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ais atvejais, kai profesinių sąjungų nariams ar darbuotojams taikomos įstatymais ir kitais teisės aktais, išskyrus darbdavio, ir šia Sutartimi įtvirtintos </a:t>
            </a:r>
            <a:r>
              <a:rPr lang="lt-LT" sz="2200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vienodo pobūdžio socialinės garantijos, jos negali būti sumuojamos</a:t>
            </a:r>
            <a:r>
              <a:rPr lang="lt-LT" sz="22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lt-LT" sz="2200" u="sng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o taikomos šia Sutartimi įtvirtintos nuostatos.</a:t>
            </a:r>
            <a:endParaRPr lang="lt-LT" sz="2200" u="sng" dirty="0">
              <a:solidFill>
                <a:schemeClr val="dk1"/>
              </a:solidFill>
              <a:latin typeface="Montserrat" panose="00000500000000000000" pitchFamily="2" charset="-70"/>
            </a:endParaRPr>
          </a:p>
        </p:txBody>
      </p:sp>
      <p:sp>
        <p:nvSpPr>
          <p:cNvPr id="4" name="Pavadinimas 3">
            <a:extLst>
              <a:ext uri="{FF2B5EF4-FFF2-40B4-BE49-F238E27FC236}">
                <a16:creationId xmlns:a16="http://schemas.microsoft.com/office/drawing/2014/main" id="{CAD0FB97-D62C-466D-0572-394AA131CB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6329" y="2"/>
            <a:ext cx="9765671" cy="1276538"/>
          </a:xfrm>
        </p:spPr>
        <p:txBody>
          <a:bodyPr>
            <a:normAutofit/>
          </a:bodyPr>
          <a:lstStyle/>
          <a:p>
            <a:r>
              <a:rPr lang="lt-LT" sz="3200" dirty="0"/>
              <a:t>BVS šakos kolektyvinės sutarties galiojimas, keitimas ir taikymas (2)</a:t>
            </a:r>
          </a:p>
        </p:txBody>
      </p:sp>
    </p:spTree>
    <p:extLst>
      <p:ext uri="{BB962C8B-B14F-4D97-AF65-F5344CB8AC3E}">
        <p14:creationId xmlns:p14="http://schemas.microsoft.com/office/powerpoint/2010/main" val="3452424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B6777-25BC-FE90-69CF-35FFBA363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>
            <a:extLst>
              <a:ext uri="{FF2B5EF4-FFF2-40B4-BE49-F238E27FC236}">
                <a16:creationId xmlns:a16="http://schemas.microsoft.com/office/drawing/2014/main" id="{DF74DA95-B07E-BEAB-815B-9E2D7AD3E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6556" y="209934"/>
            <a:ext cx="9055444" cy="731627"/>
          </a:xfrm>
        </p:spPr>
        <p:txBody>
          <a:bodyPr>
            <a:normAutofit/>
          </a:bodyPr>
          <a:lstStyle/>
          <a:p>
            <a:r>
              <a:rPr lang="lt-LT" dirty="0"/>
              <a:t>Darbuotojų atstovavimas (1)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9FC351-0522-D29E-DC98-491CFAC781E8}"/>
              </a:ext>
            </a:extLst>
          </p:cNvPr>
          <p:cNvSpPr txBox="1"/>
          <p:nvPr/>
        </p:nvSpPr>
        <p:spPr>
          <a:xfrm>
            <a:off x="2408718" y="941561"/>
            <a:ext cx="965049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endParaRPr lang="lt-LT" sz="2200" dirty="0">
              <a:latin typeface="Montserrat" panose="00000500000000000000" pitchFamily="2" charset="0"/>
            </a:endParaRPr>
          </a:p>
          <a:p>
            <a:pPr fontAlgn="t"/>
            <a:r>
              <a:rPr lang="lt-LT" sz="2200" b="1" dirty="0">
                <a:latin typeface="Montserrat" panose="00000500000000000000" pitchFamily="2" charset="0"/>
              </a:rPr>
              <a:t>Darbuotojų ir darbdavio atstovų komitetas (DDAK), sudaro 14 narių (po 7 darbdavio ir 7 profesinių sąjungų atstovus)</a:t>
            </a:r>
            <a:endParaRPr lang="lt-LT" sz="2200" i="1" dirty="0">
              <a:latin typeface="Montserrat" panose="00000500000000000000" pitchFamily="2" charset="0"/>
            </a:endParaRPr>
          </a:p>
          <a:p>
            <a:pPr fontAlgn="t"/>
            <a:endParaRPr lang="lt-LT" sz="1000" dirty="0">
              <a:latin typeface="Montserrat" panose="00000500000000000000" pitchFamily="2" charset="0"/>
            </a:endParaRPr>
          </a:p>
          <a:p>
            <a:pPr fontAlgn="t"/>
            <a:r>
              <a:rPr lang="en-GB" sz="2200" b="1" dirty="0">
                <a:latin typeface="Montserrat" panose="00000500000000000000" pitchFamily="2" charset="0"/>
              </a:rPr>
              <a:t>DDAK </a:t>
            </a:r>
            <a:r>
              <a:rPr lang="lt-LT" sz="2200" dirty="0">
                <a:latin typeface="Montserrat" panose="00000500000000000000" pitchFamily="2" charset="0"/>
              </a:rPr>
              <a:t>teikia rekomendacinio pobūdžio pasiūlymus ir nuomones darbdaviui su darbuotojų darbo, profesinėmis, socialinėmis ir ekonominėmis sąlygomis bei garantijomis susijusiais klausimais.</a:t>
            </a:r>
          </a:p>
          <a:p>
            <a:pPr fontAlgn="t"/>
            <a:endParaRPr lang="lt-LT" sz="1000" dirty="0">
              <a:latin typeface="Montserrat" panose="00000500000000000000" pitchFamily="2" charset="0"/>
            </a:endParaRPr>
          </a:p>
          <a:p>
            <a:pPr fontAlgn="t"/>
            <a:r>
              <a:rPr lang="lt-LT" sz="2200" u="sng" dirty="0">
                <a:latin typeface="Montserrat" panose="00000500000000000000" pitchFamily="2" charset="0"/>
              </a:rPr>
              <a:t>Sutartyje numatyti klausimai, kurie svarstomi  DDAK pasėdyje:</a:t>
            </a:r>
          </a:p>
          <a:p>
            <a:pPr marL="342900" indent="-342900" fontAlgn="t">
              <a:buAutoNum type="arabicPeriod"/>
            </a:pPr>
            <a:r>
              <a:rPr lang="lt-LT" sz="2200" dirty="0"/>
              <a:t>Darbo užmokesčiui skirtų lėšų paskirstymas;</a:t>
            </a:r>
          </a:p>
          <a:p>
            <a:pPr marL="342900" indent="-342900" fontAlgn="t">
              <a:buAutoNum type="arabicPeriod"/>
            </a:pPr>
            <a:r>
              <a:rPr lang="lt-LT" sz="2200" dirty="0"/>
              <a:t>Metinis personalo kvalifikacijos tobulinimo plano projektas;</a:t>
            </a:r>
          </a:p>
          <a:p>
            <a:pPr marL="342900" indent="-342900" fontAlgn="t">
              <a:buAutoNum type="arabicPeriod"/>
            </a:pPr>
            <a:r>
              <a:rPr lang="lt-LT" sz="2200" dirty="0"/>
              <a:t>Darbuotojui, kuris 2 kartus kasmetinio vertinimo metu įvertintas kaip atitinkantis lūkesčius, skiriamo skatinimo dydis ir forma vieneriems metams;</a:t>
            </a:r>
          </a:p>
          <a:p>
            <a:pPr marL="342900" indent="-342900" fontAlgn="t">
              <a:buAutoNum type="arabicPeriod"/>
            </a:pPr>
            <a:r>
              <a:rPr lang="lt-LT" sz="2200" dirty="0"/>
              <a:t>Nepanaudotų kasmetinių atostogų likučio dydis, kuris gali būti keičiamas į piniginę išmoką;</a:t>
            </a:r>
          </a:p>
          <a:p>
            <a:pPr marL="342900" indent="-342900" fontAlgn="t">
              <a:buAutoNum type="arabicPeriod"/>
            </a:pPr>
            <a:r>
              <a:rPr lang="lt-LT" sz="2200" dirty="0"/>
              <a:t>Sutartyje nustatytų įsipareigojimų vykdymo kontrolė;</a:t>
            </a:r>
          </a:p>
          <a:p>
            <a:pPr marL="342900" indent="-342900" fontAlgn="t">
              <a:buAutoNum type="arabicPeriod"/>
            </a:pPr>
            <a:r>
              <a:rPr lang="lt-LT" sz="2200" dirty="0"/>
              <a:t>Sutarties nevykdymo arba netinkamo vykdymo faktai. </a:t>
            </a:r>
            <a:endParaRPr lang="lt-LT" sz="22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122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E6C92-800F-B25E-A445-194B9EAE6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>
            <a:extLst>
              <a:ext uri="{FF2B5EF4-FFF2-40B4-BE49-F238E27FC236}">
                <a16:creationId xmlns:a16="http://schemas.microsoft.com/office/drawing/2014/main" id="{295A928A-9F91-292D-DB89-7C790E47F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3771" y="160934"/>
            <a:ext cx="9055444" cy="615636"/>
          </a:xfrm>
        </p:spPr>
        <p:txBody>
          <a:bodyPr>
            <a:normAutofit/>
          </a:bodyPr>
          <a:lstStyle/>
          <a:p>
            <a:r>
              <a:rPr lang="lt-LT" dirty="0"/>
              <a:t>Darbuotojų atstovavimas (2)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D47CBA-F4E4-9A34-8E71-82B7FE028C3F}"/>
              </a:ext>
            </a:extLst>
          </p:cNvPr>
          <p:cNvSpPr txBox="1"/>
          <p:nvPr/>
        </p:nvSpPr>
        <p:spPr>
          <a:xfrm>
            <a:off x="2706244" y="825579"/>
            <a:ext cx="9650497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lt-LT" sz="2200" b="1" dirty="0">
                <a:latin typeface="Montserrat" panose="00000500000000000000" pitchFamily="2" charset="0"/>
              </a:rPr>
              <a:t>Darbuotojų saugos ir sveikatos komitetas (DSSK), sudaro 8 nariai (po 4 darbdavio ir 4 profesinių sąjungų atstovus)</a:t>
            </a:r>
            <a:endParaRPr lang="lt-LT" sz="2200" i="1" dirty="0">
              <a:latin typeface="Montserrat" panose="00000500000000000000" pitchFamily="2" charset="0"/>
            </a:endParaRPr>
          </a:p>
          <a:p>
            <a:pPr fontAlgn="t"/>
            <a:endParaRPr lang="lt-LT" sz="1000" b="1" dirty="0">
              <a:latin typeface="Montserrat" panose="00000500000000000000" pitchFamily="2" charset="0"/>
            </a:endParaRPr>
          </a:p>
          <a:p>
            <a:pPr fontAlgn="t"/>
            <a:r>
              <a:rPr lang="lt-LT" sz="2200" dirty="0">
                <a:latin typeface="Montserrat" panose="00000500000000000000" pitchFamily="2" charset="0"/>
              </a:rPr>
              <a:t>DSSK teikia rekomendacinio pobūdžio pasiūlymus ir nuomones darbdaviui  su darbuotojų saugos ir sveikatos būkle bei jos gerinimu, planavimu, priemonių organizavimu, jų įgyvendinimu ir kontrole susijusiais klausimais.</a:t>
            </a:r>
          </a:p>
          <a:p>
            <a:pPr fontAlgn="t"/>
            <a:endParaRPr lang="lt-LT" sz="1000" dirty="0">
              <a:latin typeface="Montserrat" panose="00000500000000000000" pitchFamily="2" charset="0"/>
            </a:endParaRPr>
          </a:p>
          <a:p>
            <a:pPr fontAlgn="t"/>
            <a:r>
              <a:rPr lang="lt-LT" sz="2200" u="sng" dirty="0">
                <a:latin typeface="Montserrat" panose="00000500000000000000" pitchFamily="2" charset="0"/>
              </a:rPr>
              <a:t>Skubos tvarka DSSK posėdžiai organizuojami:</a:t>
            </a:r>
          </a:p>
          <a:p>
            <a:pPr marL="342900" indent="-342900" fontAlgn="t">
              <a:buAutoNum type="arabicPeriod"/>
            </a:pPr>
            <a:r>
              <a:rPr lang="lt-LT" sz="2200" dirty="0"/>
              <a:t>Įvykus mirtinam, sunkiam, grupiniam nelaimingam atsitikimui darbe;</a:t>
            </a:r>
          </a:p>
          <a:p>
            <a:pPr marL="342900" indent="-342900" fontAlgn="t">
              <a:buAutoNum type="arabicPeriod"/>
            </a:pPr>
            <a:r>
              <a:rPr lang="lt-LT" sz="2200" dirty="0"/>
              <a:t>Pasireiškus ūmiai profesinei ligai;</a:t>
            </a:r>
          </a:p>
          <a:p>
            <a:pPr marL="342900" indent="-342900" fontAlgn="t">
              <a:buAutoNum type="arabicPeriod"/>
            </a:pPr>
            <a:r>
              <a:rPr lang="lt-LT" sz="2200" dirty="0"/>
              <a:t>Įvykus avarijai ar gaisrui jų priežastims apsvarstyti;</a:t>
            </a:r>
          </a:p>
          <a:p>
            <a:pPr marL="342900" indent="-342900" fontAlgn="t">
              <a:buAutoNum type="arabicPeriod"/>
            </a:pPr>
            <a:r>
              <a:rPr lang="lt-LT" sz="2200" dirty="0"/>
              <a:t>Neatidėliotinų darbuotojų saugos ir sveikatos klausimų svarstymui, pasiūlius komiteto pirmininkui arba kitam komiteto nariui.</a:t>
            </a:r>
          </a:p>
          <a:p>
            <a:pPr fontAlgn="t"/>
            <a:endParaRPr lang="lt-LT" sz="1000" u="sng" dirty="0">
              <a:latin typeface="Montserrat" panose="00000500000000000000" pitchFamily="2" charset="0"/>
            </a:endParaRPr>
          </a:p>
          <a:p>
            <a:pPr fontAlgn="t"/>
            <a:r>
              <a:rPr lang="lt-LT" sz="2200" b="1" dirty="0"/>
              <a:t>Profesinė sąjunga arba bet kuris darbuotojas </a:t>
            </a:r>
            <a:r>
              <a:rPr lang="lt-LT" sz="2200" dirty="0"/>
              <a:t>per DSSK gali teikti darbdaviui pasiūlymus dėl darbuotojų saugos darbe ir darbo aplinkos gerinimo. Jei siūlymo priemonių įdiegimas įmanomas techniškai ir finansiškai, darbdavys DSSK teikimu privalo tokį pasiūlymą įgyvendinti.</a:t>
            </a:r>
          </a:p>
          <a:p>
            <a:pPr marL="342900" indent="-342900" fontAlgn="t">
              <a:buAutoNum type="arabicPeriod"/>
            </a:pPr>
            <a:endParaRPr lang="lt-LT" sz="22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593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25FFD-4625-9A6D-A06E-25FD0B8E2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>
            <a:extLst>
              <a:ext uri="{FF2B5EF4-FFF2-40B4-BE49-F238E27FC236}">
                <a16:creationId xmlns:a16="http://schemas.microsoft.com/office/drawing/2014/main" id="{31BE5C55-23E3-036B-AE01-39009035B2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0932" y="116541"/>
            <a:ext cx="9055444" cy="672620"/>
          </a:xfrm>
        </p:spPr>
        <p:txBody>
          <a:bodyPr>
            <a:normAutofit/>
          </a:bodyPr>
          <a:lstStyle/>
          <a:p>
            <a:r>
              <a:rPr lang="lt-LT" dirty="0"/>
              <a:t>Darbuotojų garantijos (1)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F5D2B-A92A-7F10-6D41-17F3DFA07B50}"/>
              </a:ext>
            </a:extLst>
          </p:cNvPr>
          <p:cNvSpPr txBox="1"/>
          <p:nvPr/>
        </p:nvSpPr>
        <p:spPr>
          <a:xfrm>
            <a:off x="2435879" y="843677"/>
            <a:ext cx="965049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u="sng" dirty="0">
                <a:latin typeface="Montserrat" panose="00000500000000000000" pitchFamily="2" charset="0"/>
              </a:rPr>
              <a:t>Finansinės garantijos darbuotojams: </a:t>
            </a:r>
          </a:p>
          <a:p>
            <a:endParaRPr lang="lt-LT" sz="1000" dirty="0">
              <a:latin typeface="Montserrat" panose="00000500000000000000" pitchFamily="2" charset="0"/>
            </a:endParaRPr>
          </a:p>
          <a:p>
            <a:r>
              <a:rPr lang="lt-LT" sz="2000" dirty="0">
                <a:latin typeface="Montserrat" panose="00000500000000000000" pitchFamily="2" charset="0"/>
              </a:rPr>
              <a:t>1. Sutaupyti darbo užmokesčiui skirti asignavimai naudojami didinti darbuotojų motyvaciją;</a:t>
            </a:r>
          </a:p>
          <a:p>
            <a:endParaRPr lang="lt-LT" sz="1000" dirty="0">
              <a:latin typeface="Montserrat" panose="00000500000000000000" pitchFamily="2" charset="0"/>
            </a:endParaRPr>
          </a:p>
          <a:p>
            <a:r>
              <a:rPr lang="lt-LT" sz="2000" dirty="0">
                <a:latin typeface="Montserrat" panose="00000500000000000000" pitchFamily="2" charset="0"/>
              </a:rPr>
              <a:t>2. Už papildomų užduočių ar nenumatytų funkcijų atlikimą </a:t>
            </a:r>
            <a:r>
              <a:rPr lang="lt-LT" sz="2000" b="1" dirty="0">
                <a:latin typeface="Montserrat" panose="00000500000000000000" pitchFamily="2" charset="0"/>
              </a:rPr>
              <a:t>darbuotojams mokama ne mažesnė nei 10 procentų pareiginės algos priemoka</a:t>
            </a:r>
            <a:r>
              <a:rPr lang="lt-LT" sz="2000" dirty="0">
                <a:latin typeface="Montserrat" panose="00000500000000000000" pitchFamily="2" charset="0"/>
              </a:rPr>
              <a:t>;</a:t>
            </a:r>
            <a:endParaRPr lang="lt-LT" sz="2000" b="1" dirty="0">
              <a:latin typeface="Montserrat" panose="00000500000000000000" pitchFamily="2" charset="0"/>
            </a:endParaRPr>
          </a:p>
          <a:p>
            <a:endParaRPr lang="lt-LT" sz="1000" dirty="0">
              <a:latin typeface="Montserrat" panose="00000500000000000000" pitchFamily="2" charset="0"/>
            </a:endParaRPr>
          </a:p>
          <a:p>
            <a:r>
              <a:rPr lang="lt-LT" sz="2000" dirty="0">
                <a:latin typeface="Montserrat" panose="00000500000000000000" pitchFamily="2" charset="0"/>
              </a:rPr>
              <a:t>3. Už tarnybinės transporto priemonės apgadinimą, nesant darbuotojo tyčios, </a:t>
            </a:r>
            <a:r>
              <a:rPr lang="lt-LT" sz="2000" b="1" dirty="0">
                <a:latin typeface="Montserrat" panose="00000500000000000000" pitchFamily="2" charset="0"/>
              </a:rPr>
              <a:t>Darbuotojui taikoma iki 0,2 MMA </a:t>
            </a:r>
            <a:r>
              <a:rPr lang="lt-LT" sz="2000" dirty="0">
                <a:latin typeface="Montserrat" panose="00000500000000000000" pitchFamily="2" charset="0"/>
              </a:rPr>
              <a:t>(minimaliosios mėnesinės algos) dydžio materialinė atsakomybė, kuri negali būti didesnė nei franšizės mokestis;</a:t>
            </a:r>
          </a:p>
          <a:p>
            <a:endParaRPr lang="lt-LT" sz="1000" dirty="0">
              <a:latin typeface="Montserrat" panose="00000500000000000000" pitchFamily="2" charset="0"/>
            </a:endParaRPr>
          </a:p>
          <a:p>
            <a:r>
              <a:rPr lang="lt-LT" sz="2000" dirty="0">
                <a:latin typeface="Montserrat" panose="00000500000000000000" pitchFamily="2" charset="0"/>
              </a:rPr>
              <a:t>4. Darbuotojui, </a:t>
            </a:r>
            <a:r>
              <a:rPr lang="lt-LT" sz="2000" b="1" dirty="0">
                <a:latin typeface="Montserrat" panose="00000500000000000000" pitchFamily="2" charset="0"/>
              </a:rPr>
              <a:t>atleidžiamam jo paties prašymu</a:t>
            </a:r>
            <a:r>
              <a:rPr lang="lt-LT" sz="2000" dirty="0">
                <a:latin typeface="Montserrat" panose="00000500000000000000" pitchFamily="2" charset="0"/>
              </a:rPr>
              <a:t>, neturinčiam galiojančių tarnybinių nuobaudų, </a:t>
            </a:r>
            <a:r>
              <a:rPr lang="lt-LT" sz="2000" b="1" dirty="0">
                <a:latin typeface="Montserrat" panose="00000500000000000000" pitchFamily="2" charset="0"/>
              </a:rPr>
              <a:t>ilgiau kaip 5 metus nepertraukiamai esančiam profesinės sąjungos nariu, turinčiam daugiau kaip 15 metų nepertraukiamo BVS stažo</a:t>
            </a:r>
            <a:r>
              <a:rPr lang="lt-LT" sz="2000" dirty="0">
                <a:latin typeface="Montserrat" panose="00000500000000000000" pitchFamily="2" charset="0"/>
              </a:rPr>
              <a:t>, išmokama 1 mėnesio pareiginės algos dydžio išeitinė išmoka;</a:t>
            </a:r>
          </a:p>
          <a:p>
            <a:endParaRPr lang="lt-LT" sz="1000" dirty="0">
              <a:latin typeface="Montserrat" panose="00000500000000000000" pitchFamily="2" charset="0"/>
            </a:endParaRPr>
          </a:p>
          <a:p>
            <a:r>
              <a:rPr lang="lt-LT" sz="2000" dirty="0">
                <a:solidFill>
                  <a:schemeClr val="dk1"/>
                </a:solidFill>
                <a:latin typeface="Montserrat" panose="00000500000000000000" pitchFamily="2" charset="0"/>
              </a:rPr>
              <a:t>5</a:t>
            </a:r>
            <a:r>
              <a:rPr lang="lt-LT" sz="2000" dirty="0">
                <a:latin typeface="Montserrat" panose="00000500000000000000" pitchFamily="2" charset="0"/>
              </a:rPr>
              <a:t>. Darbuotojams dalis nepanaudotų kasmetinių atostogų </a:t>
            </a:r>
            <a:r>
              <a:rPr lang="lt-LT" sz="2000" b="1" dirty="0">
                <a:latin typeface="Montserrat" panose="00000500000000000000" pitchFamily="2" charset="0"/>
              </a:rPr>
              <a:t>gali būti kompensuojamos pinigine išmoka</a:t>
            </a:r>
            <a:r>
              <a:rPr lang="lt-LT" sz="2000" dirty="0">
                <a:latin typeface="Montserrat" panose="00000500000000000000" pitchFamily="2" charset="0"/>
              </a:rPr>
              <a:t> vadovaujantis nustatyta tvarka.</a:t>
            </a:r>
          </a:p>
          <a:p>
            <a:endParaRPr lang="lt-LT" sz="20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272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A4888-1B60-750E-12E6-B68E55EDD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>
            <a:extLst>
              <a:ext uri="{FF2B5EF4-FFF2-40B4-BE49-F238E27FC236}">
                <a16:creationId xmlns:a16="http://schemas.microsoft.com/office/drawing/2014/main" id="{8A7F251A-8353-78DB-9212-41425A10D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6556" y="209934"/>
            <a:ext cx="9055444" cy="731627"/>
          </a:xfrm>
        </p:spPr>
        <p:txBody>
          <a:bodyPr>
            <a:normAutofit/>
          </a:bodyPr>
          <a:lstStyle/>
          <a:p>
            <a:r>
              <a:rPr lang="lt-LT" dirty="0"/>
              <a:t>Darbuotojų garantijos (2)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BD75F-44A2-CDC9-8EBC-7EDFA682BC19}"/>
              </a:ext>
            </a:extLst>
          </p:cNvPr>
          <p:cNvSpPr txBox="1"/>
          <p:nvPr/>
        </p:nvSpPr>
        <p:spPr>
          <a:xfrm>
            <a:off x="2541503" y="1155095"/>
            <a:ext cx="9650497" cy="51706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2000" dirty="0">
                <a:latin typeface="Montserrat" panose="00000500000000000000" pitchFamily="2" charset="0"/>
              </a:rPr>
              <a:t>6. </a:t>
            </a:r>
            <a:r>
              <a:rPr lang="lt-LT" sz="20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Laikas vykdant komisijų ar komitetų nario funkcijas, laikomas darbo laiku, taip pat </a:t>
            </a:r>
            <a:r>
              <a:rPr lang="lt-LT" sz="2000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gali būti mokama priemoka</a:t>
            </a:r>
            <a:r>
              <a:rPr lang="lt-LT" sz="20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endParaRPr lang="lt-LT" sz="1000" b="1" dirty="0"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lt-LT" sz="20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7. </a:t>
            </a:r>
            <a:r>
              <a:rPr lang="lt-LT" sz="2000" dirty="0">
                <a:latin typeface="Montserrat" panose="00000500000000000000" pitchFamily="2" charset="0"/>
              </a:rPr>
              <a:t>Sprendžiant klausimą dėl </a:t>
            </a:r>
            <a:r>
              <a:rPr lang="lt-LT" sz="2000" dirty="0" err="1">
                <a:latin typeface="Montserrat" panose="00000500000000000000" pitchFamily="2" charset="0"/>
              </a:rPr>
              <a:t>butpinigių</a:t>
            </a:r>
            <a:r>
              <a:rPr lang="lt-LT" sz="2000" dirty="0">
                <a:latin typeface="Montserrat" panose="00000500000000000000" pitchFamily="2" charset="0"/>
              </a:rPr>
              <a:t> skyrimo pareigūnams, pareigūno </a:t>
            </a:r>
            <a:r>
              <a:rPr lang="lt-LT" sz="2000" b="1" dirty="0">
                <a:latin typeface="Montserrat" panose="00000500000000000000" pitchFamily="2" charset="0"/>
              </a:rPr>
              <a:t>tarnybos vieta laikoma apskrities teritorija</a:t>
            </a:r>
            <a:r>
              <a:rPr lang="lt-LT" sz="2000" dirty="0">
                <a:latin typeface="Montserrat" panose="00000500000000000000" pitchFamily="2" charset="0"/>
              </a:rPr>
              <a:t>. </a:t>
            </a:r>
          </a:p>
          <a:p>
            <a:endParaRPr lang="lt-LT" sz="2000" b="1" dirty="0">
              <a:latin typeface="Montserrat" panose="00000500000000000000" pitchFamily="2" charset="0"/>
            </a:endParaRPr>
          </a:p>
          <a:p>
            <a:r>
              <a:rPr lang="lt-LT" sz="2000" b="1" u="sng" dirty="0">
                <a:latin typeface="Montserrat" panose="00000500000000000000" pitchFamily="2" charset="0"/>
              </a:rPr>
              <a:t>Garantijos atleidžiant darbuotoją:</a:t>
            </a:r>
          </a:p>
          <a:p>
            <a:endParaRPr lang="lt-LT" sz="1000" dirty="0">
              <a:latin typeface="Montserrat" panose="00000500000000000000" pitchFamily="2" charset="0"/>
            </a:endParaRPr>
          </a:p>
          <a:p>
            <a:r>
              <a:rPr lang="lt-LT" sz="2000" dirty="0">
                <a:latin typeface="Montserrat" panose="00000500000000000000" pitchFamily="2" charset="0"/>
              </a:rPr>
              <a:t>1. Darbuotojui pateikiama informacija apie laisvas pareigybes įstaigoje ir </a:t>
            </a:r>
            <a:r>
              <a:rPr lang="lt-LT" sz="2000" b="1" dirty="0">
                <a:latin typeface="Montserrat" panose="00000500000000000000" pitchFamily="2" charset="0"/>
              </a:rPr>
              <a:t>kontaktai asmens,</a:t>
            </a:r>
            <a:r>
              <a:rPr lang="lt-LT" sz="2000" dirty="0">
                <a:latin typeface="Montserrat" panose="00000500000000000000" pitchFamily="2" charset="0"/>
              </a:rPr>
              <a:t> kuris gali suteikti daugiau informacijos apie laisvas darbo vietas kitoje BVS įstaigoje (Lietuvos probacijos tarnyboje)</a:t>
            </a:r>
            <a:r>
              <a:rPr lang="en-US" sz="2000" dirty="0">
                <a:latin typeface="Montserrat" panose="00000500000000000000" pitchFamily="2" charset="0"/>
              </a:rPr>
              <a:t>;</a:t>
            </a:r>
          </a:p>
          <a:p>
            <a:endParaRPr lang="en-US" sz="1000" dirty="0">
              <a:latin typeface="Montserrat" panose="00000500000000000000" pitchFamily="2" charset="0"/>
            </a:endParaRPr>
          </a:p>
          <a:p>
            <a:r>
              <a:rPr lang="lt-LT" sz="2000" dirty="0">
                <a:latin typeface="Montserrat"/>
              </a:rPr>
              <a:t>2. Naujo darbo paieškoms darbuotojo prašymu įspėjimo laikotarpiu jam turi būti suteikta </a:t>
            </a:r>
            <a:r>
              <a:rPr lang="lt-LT" sz="2000" b="1" dirty="0">
                <a:latin typeface="Montserrat"/>
              </a:rPr>
              <a:t>ne mažiau kaip penkiolika procentų </a:t>
            </a:r>
            <a:r>
              <a:rPr lang="lt-LT" sz="2000" dirty="0">
                <a:latin typeface="Montserrat"/>
              </a:rPr>
              <a:t>buvusios darbo laiko normos, o darbuotojui, kuris </a:t>
            </a:r>
            <a:r>
              <a:rPr lang="lt-LT" sz="2000" u="sng" dirty="0">
                <a:latin typeface="Montserrat"/>
              </a:rPr>
              <a:t>ilgiau kaip šešis mėnesius yra profesinės sąjungos narys</a:t>
            </a:r>
            <a:r>
              <a:rPr lang="lt-LT" sz="2000" dirty="0">
                <a:latin typeface="Montserrat"/>
              </a:rPr>
              <a:t>, turi būti suteikta </a:t>
            </a:r>
            <a:r>
              <a:rPr lang="lt-LT" sz="2000" b="1" dirty="0">
                <a:latin typeface="Montserrat"/>
              </a:rPr>
              <a:t>ne mažiau kaip dvidešimt procentų,</a:t>
            </a:r>
            <a:r>
              <a:rPr lang="lt-LT" sz="2000" dirty="0">
                <a:latin typeface="Montserrat"/>
              </a:rPr>
              <a:t> paliekant darbo užmokestį;</a:t>
            </a:r>
            <a:endParaRPr lang="en-US" sz="2000" dirty="0">
              <a:latin typeface="Montserrat"/>
            </a:endParaRPr>
          </a:p>
          <a:p>
            <a:endParaRPr lang="en-US" sz="1000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92616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4561C-CC8F-2934-FCAD-94B4DAA9D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>
            <a:extLst>
              <a:ext uri="{FF2B5EF4-FFF2-40B4-BE49-F238E27FC236}">
                <a16:creationId xmlns:a16="http://schemas.microsoft.com/office/drawing/2014/main" id="{EC4BB940-3109-49E0-791C-94BFAAD439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6556" y="209934"/>
            <a:ext cx="9055444" cy="731627"/>
          </a:xfrm>
        </p:spPr>
        <p:txBody>
          <a:bodyPr>
            <a:normAutofit/>
          </a:bodyPr>
          <a:lstStyle/>
          <a:p>
            <a:r>
              <a:rPr lang="lt-LT" dirty="0"/>
              <a:t>Darbuotojų garantijos (3)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1BE114-F781-928C-E431-4EEB70BDE5B8}"/>
              </a:ext>
            </a:extLst>
          </p:cNvPr>
          <p:cNvSpPr txBox="1"/>
          <p:nvPr/>
        </p:nvSpPr>
        <p:spPr>
          <a:xfrm>
            <a:off x="2541503" y="1074509"/>
            <a:ext cx="9650497" cy="54784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2000" dirty="0">
                <a:latin typeface="Montserrat" panose="00000500000000000000" pitchFamily="2" charset="0"/>
              </a:rPr>
              <a:t>3. Darbuotojai, nutraukdami darbo (tarnybos) santykius, </a:t>
            </a:r>
            <a:r>
              <a:rPr lang="lt-LT" sz="2000" b="1" dirty="0">
                <a:latin typeface="Montserrat" panose="00000500000000000000" pitchFamily="2" charset="0"/>
              </a:rPr>
              <a:t>privalo išsaugoti tarnybiniame kompiuteryje esančią tarnybinę informaciją ir tinkamai ją perduoti tiesioginiam vadovui</a:t>
            </a:r>
            <a:r>
              <a:rPr lang="en-US" sz="2000" dirty="0">
                <a:latin typeface="Montserrat" panose="00000500000000000000" pitchFamily="2" charset="0"/>
              </a:rPr>
              <a:t>;</a:t>
            </a:r>
            <a:endParaRPr lang="lt-LT" sz="2000" dirty="0">
              <a:latin typeface="Montserrat" panose="00000500000000000000" pitchFamily="2" charset="0"/>
            </a:endParaRPr>
          </a:p>
          <a:p>
            <a:endParaRPr lang="lt-LT" sz="1000" b="1" dirty="0">
              <a:latin typeface="Montserrat" panose="00000500000000000000" pitchFamily="2" charset="0"/>
            </a:endParaRPr>
          </a:p>
          <a:p>
            <a:r>
              <a:rPr lang="en-US" sz="2000" dirty="0">
                <a:latin typeface="Montserrat"/>
              </a:rPr>
              <a:t>4.</a:t>
            </a:r>
            <a:r>
              <a:rPr lang="lt-LT" sz="2000" dirty="0">
                <a:latin typeface="Montserrat" panose="00000500000000000000" pitchFamily="2" charset="0"/>
              </a:rPr>
              <a:t> Darbuotojui, ilgiau kaip 6 (šešis) mėnesius esančiam profesinės sąjungos nariu, </a:t>
            </a:r>
            <a:r>
              <a:rPr lang="lt-LT" sz="2000" b="1" dirty="0">
                <a:latin typeface="Montserrat" panose="00000500000000000000" pitchFamily="2" charset="0"/>
              </a:rPr>
              <a:t>įspėjimo terminai apie galimą atleidimą dvigubinami</a:t>
            </a:r>
            <a:r>
              <a:rPr lang="lt-LT" sz="2000" dirty="0">
                <a:latin typeface="Montserrat" panose="00000500000000000000" pitchFamily="2" charset="0"/>
              </a:rPr>
              <a:t>, bet ne ilgesniam kaip 4 (keturių) mėnesių laikotarpiui;</a:t>
            </a:r>
            <a:endParaRPr lang="lt-LT" sz="2000" dirty="0">
              <a:latin typeface="Montserrat"/>
            </a:endParaRPr>
          </a:p>
          <a:p>
            <a:endParaRPr lang="lt-LT" sz="1000" dirty="0">
              <a:latin typeface="Montserrat"/>
            </a:endParaRPr>
          </a:p>
          <a:p>
            <a:r>
              <a:rPr lang="lt-LT" sz="2000" dirty="0">
                <a:latin typeface="Montserrat"/>
              </a:rPr>
              <a:t>5. Kai mažinamas darbuotojų skaičius ir sprendžiama pirmenybės teisę būti paliktiems darbe </a:t>
            </a:r>
            <a:r>
              <a:rPr lang="lt-LT" sz="2000" b="1" dirty="0">
                <a:latin typeface="Montserrat"/>
              </a:rPr>
              <a:t>nustatomas papildomas kriterijus </a:t>
            </a:r>
            <a:r>
              <a:rPr lang="lt-LT" sz="2000" dirty="0">
                <a:latin typeface="Montserrat"/>
              </a:rPr>
              <a:t>– </a:t>
            </a:r>
            <a:r>
              <a:rPr lang="lt-LT" sz="2000" u="sng" dirty="0">
                <a:latin typeface="Montserrat"/>
              </a:rPr>
              <a:t>profesinės sąjungos nariai, kurių narystė Profesinėje sąjungoje yra ilgesnė nei 3 m.;</a:t>
            </a:r>
          </a:p>
          <a:p>
            <a:endParaRPr lang="lt-LT" sz="2000" dirty="0">
              <a:latin typeface="Montserrat" panose="00000500000000000000" pitchFamily="2" charset="0"/>
            </a:endParaRPr>
          </a:p>
          <a:p>
            <a:r>
              <a:rPr lang="lt-LT" sz="2000" b="1" u="sng" dirty="0">
                <a:latin typeface="Montserrat" panose="00000500000000000000" pitchFamily="2" charset="0"/>
              </a:rPr>
              <a:t>Garantijos skiriant tarnybines nuobaudas ar skatinant darbuotojus:</a:t>
            </a:r>
          </a:p>
          <a:p>
            <a:endParaRPr lang="lt-LT" sz="1000" dirty="0">
              <a:latin typeface="Montserrat" panose="00000500000000000000" pitchFamily="2" charset="0"/>
            </a:endParaRPr>
          </a:p>
          <a:p>
            <a:r>
              <a:rPr lang="lt-LT" sz="2000" dirty="0">
                <a:latin typeface="Montserrat" panose="00000500000000000000" pitchFamily="2" charset="0"/>
              </a:rPr>
              <a:t>1. Darbuotojai gali būti skatinami </a:t>
            </a:r>
            <a:r>
              <a:rPr lang="lt-LT" sz="2000" b="1" dirty="0">
                <a:latin typeface="Montserrat" panose="00000500000000000000" pitchFamily="2" charset="0"/>
              </a:rPr>
              <a:t>DK nustatytų šventinių dienų ir profesinių švenčių proga, taip pat darbo / tarnybos bausmių vykdymo sistemoje sukakčių </a:t>
            </a:r>
            <a:r>
              <a:rPr lang="lt-LT" sz="2000" dirty="0">
                <a:latin typeface="Montserrat" panose="00000500000000000000" pitchFamily="2" charset="0"/>
              </a:rPr>
              <a:t>(10, 15, 20, 25, 30, 40 metų) ar </a:t>
            </a:r>
            <a:r>
              <a:rPr lang="lt-LT" sz="2000" b="1" dirty="0">
                <a:latin typeface="Montserrat" panose="00000500000000000000" pitchFamily="2" charset="0"/>
              </a:rPr>
              <a:t>asmeninių jubiliejų</a:t>
            </a:r>
            <a:r>
              <a:rPr lang="lt-LT" sz="2000" dirty="0">
                <a:latin typeface="Montserrat" panose="00000500000000000000" pitchFamily="2" charset="0"/>
              </a:rPr>
              <a:t> (30, 40, 50, 60, 70) proga.</a:t>
            </a:r>
          </a:p>
          <a:p>
            <a:endParaRPr lang="lt-LT" sz="20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228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5592</TotalTime>
  <Words>2049</Words>
  <Application>Microsoft Office PowerPoint</Application>
  <PresentationFormat>Plačiaekranė</PresentationFormat>
  <Paragraphs>178</Paragraphs>
  <Slides>18</Slides>
  <Notes>17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18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Montserrat</vt:lpstr>
      <vt:lpstr>Office Theme</vt:lpstr>
      <vt:lpstr>„PowerPoint“ pateiktis</vt:lpstr>
      <vt:lpstr>BVS šakos kolektyvinę sutartį pasirašiusios šalys:</vt:lpstr>
      <vt:lpstr>BVS šakos kolektyvinės sutarties galiojimas, keitimas ir taikymas (1)</vt:lpstr>
      <vt:lpstr>BVS šakos kolektyvinės sutarties galiojimas, keitimas ir taikymas (2)</vt:lpstr>
      <vt:lpstr>Darbuotojų atstovavimas (1)</vt:lpstr>
      <vt:lpstr>Darbuotojų atstovavimas (2)</vt:lpstr>
      <vt:lpstr>Darbuotojų garantijos (1)</vt:lpstr>
      <vt:lpstr>Darbuotojų garantijos (2)</vt:lpstr>
      <vt:lpstr>Darbuotojų garantijos (3)</vt:lpstr>
      <vt:lpstr>Darbuotojų garantijos (4)</vt:lpstr>
      <vt:lpstr>Darbo ir poilsio laiko organizavimas (1)</vt:lpstr>
      <vt:lpstr>Darbo ir poilsio laiko organizavimas (2)</vt:lpstr>
      <vt:lpstr>Darbo ir poilsio laiko organizavimas (3)</vt:lpstr>
      <vt:lpstr>Darbo ir poilsio laiko organizavimas (4)</vt:lpstr>
      <vt:lpstr>Darbo ir poilsio laiko organizavimas (5)</vt:lpstr>
      <vt:lpstr>Darbo ir poilsio laiko organizavimas (7)</vt:lpstr>
      <vt:lpstr>Socialinės išmokos ir darbo apmokėjimo sistema</vt:lpstr>
      <vt:lpstr>AČIŪ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Prezentacijos  pavadinimas</dc:title>
  <dc:creator>Linas</dc:creator>
  <cp:lastModifiedBy>Vita Subačiutė</cp:lastModifiedBy>
  <cp:revision>80</cp:revision>
  <dcterms:created xsi:type="dcterms:W3CDTF">2023-10-13T06:15:05Z</dcterms:created>
  <dcterms:modified xsi:type="dcterms:W3CDTF">2026-01-15T06:30:04Z</dcterms:modified>
</cp:coreProperties>
</file>